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332" r:id="rId3"/>
    <p:sldId id="331" r:id="rId4"/>
    <p:sldId id="298" r:id="rId5"/>
    <p:sldId id="300" r:id="rId6"/>
    <p:sldId id="334" r:id="rId7"/>
    <p:sldId id="335" r:id="rId8"/>
    <p:sldId id="301" r:id="rId9"/>
    <p:sldId id="329" r:id="rId10"/>
    <p:sldId id="302" r:id="rId11"/>
    <p:sldId id="323" r:id="rId12"/>
    <p:sldId id="324" r:id="rId13"/>
    <p:sldId id="330" r:id="rId14"/>
    <p:sldId id="325" r:id="rId15"/>
    <p:sldId id="337" r:id="rId16"/>
  </p:sldIdLst>
  <p:sldSz cx="9144000" cy="6858000" type="screen4x3"/>
  <p:notesSz cx="6669088" cy="9926638"/>
  <p:custShowLst>
    <p:custShow name="Intro_loop" id="0">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290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82385" autoAdjust="0"/>
  </p:normalViewPr>
  <p:slideViewPr>
    <p:cSldViewPr>
      <p:cViewPr>
        <p:scale>
          <a:sx n="80" d="100"/>
          <a:sy n="80" d="100"/>
        </p:scale>
        <p:origin x="-1554" y="54"/>
      </p:cViewPr>
      <p:guideLst>
        <p:guide orient="horz" pos="2160"/>
        <p:guide pos="288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3FD11B8B-CBAC-4613-93D7-1FEF2F954BC6}" type="datetimeFigureOut">
              <a:rPr lang="en-GB" smtClean="0"/>
              <a:t>17/10/2017</a:t>
            </a:fld>
            <a:endParaRPr lang="en-GB" dirty="0"/>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48CD9052-B288-4E39-BFF6-38FA93535E13}" type="slidenum">
              <a:rPr lang="en-GB" smtClean="0"/>
              <a:t>‹#›</a:t>
            </a:fld>
            <a:endParaRPr lang="en-GB" dirty="0"/>
          </a:p>
        </p:txBody>
      </p:sp>
    </p:spTree>
    <p:extLst>
      <p:ext uri="{BB962C8B-B14F-4D97-AF65-F5344CB8AC3E}">
        <p14:creationId xmlns:p14="http://schemas.microsoft.com/office/powerpoint/2010/main" val="2073860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D9052-B288-4E39-BFF6-38FA93535E13}" type="slidenum">
              <a:rPr lang="en-GB" smtClean="0"/>
              <a:t>1</a:t>
            </a:fld>
            <a:endParaRPr lang="en-GB" dirty="0"/>
          </a:p>
        </p:txBody>
      </p:sp>
    </p:spTree>
    <p:extLst>
      <p:ext uri="{BB962C8B-B14F-4D97-AF65-F5344CB8AC3E}">
        <p14:creationId xmlns:p14="http://schemas.microsoft.com/office/powerpoint/2010/main" val="1719941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D9052-B288-4E39-BFF6-38FA93535E13}" type="slidenum">
              <a:rPr lang="en-GB" smtClean="0"/>
              <a:t>4</a:t>
            </a:fld>
            <a:endParaRPr lang="en-GB" dirty="0"/>
          </a:p>
        </p:txBody>
      </p:sp>
    </p:spTree>
    <p:extLst>
      <p:ext uri="{BB962C8B-B14F-4D97-AF65-F5344CB8AC3E}">
        <p14:creationId xmlns:p14="http://schemas.microsoft.com/office/powerpoint/2010/main" val="2719888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AC2AD1E-D651-41E8-B8F5-2AA69934225C}" type="slidenum">
              <a:rPr lang="en-GB" altLang="en-US" smtClean="0"/>
              <a:pPr eaLnBrk="1" hangingPunct="1"/>
              <a:t>6</a:t>
            </a:fld>
            <a:endParaRPr lang="en-GB"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a:prstGeom prst="rect">
            <a:avLst/>
          </a:prstGeom>
        </p:spPr>
        <p:txBody>
          <a:bodyPr/>
          <a:lstStyle>
            <a:lvl1pPr>
              <a:defRPr b="1">
                <a:solidFill>
                  <a:schemeClr val="bg1"/>
                </a:solidFill>
                <a:latin typeface="Arial" panose="020B0604020202020204" pitchFamily="34" charset="0"/>
                <a:cs typeface="Arial" panose="020B0604020202020204" pitchFamily="34" charset="0"/>
              </a:defRPr>
            </a:lvl1pPr>
          </a:lstStyle>
          <a:p>
            <a:r>
              <a:rPr lang="en-US" dirty="0"/>
              <a:t>Title: Arial Bold – 44 point</a:t>
            </a:r>
            <a:endParaRPr lang="en-GB" dirty="0"/>
          </a:p>
        </p:txBody>
      </p:sp>
      <p:sp>
        <p:nvSpPr>
          <p:cNvPr id="3" name="Subtitle 2"/>
          <p:cNvSpPr>
            <a:spLocks noGrp="1"/>
          </p:cNvSpPr>
          <p:nvPr>
            <p:ph type="subTitle" idx="1" hasCustomPrompt="1"/>
          </p:nvPr>
        </p:nvSpPr>
        <p:spPr>
          <a:xfrm>
            <a:off x="1371600" y="3886200"/>
            <a:ext cx="6400800" cy="1343000"/>
          </a:xfrm>
          <a:prstGeom prst="rect">
            <a:avLst/>
          </a:prstGeom>
        </p:spPr>
        <p:txBody>
          <a:bodyPr/>
          <a:lstStyle>
            <a:lvl1pPr marL="0" indent="0" algn="ctr">
              <a:buNone/>
              <a:defRPr>
                <a:solidFill>
                  <a:schemeClr val="bg1">
                    <a:lumMod val="9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Arial – 32 point</a:t>
            </a:r>
            <a:endParaRPr lang="en-GB" dirty="0"/>
          </a:p>
        </p:txBody>
      </p:sp>
    </p:spTree>
    <p:extLst>
      <p:ext uri="{BB962C8B-B14F-4D97-AF65-F5344CB8AC3E}">
        <p14:creationId xmlns:p14="http://schemas.microsoft.com/office/powerpoint/2010/main" val="37416366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onnect">
    <p:spTree>
      <p:nvGrpSpPr>
        <p:cNvPr id="1" name=""/>
        <p:cNvGrpSpPr/>
        <p:nvPr/>
      </p:nvGrpSpPr>
      <p:grpSpPr>
        <a:xfrm>
          <a:off x="0" y="0"/>
          <a:ext cx="0" cy="0"/>
          <a:chOff x="0" y="0"/>
          <a:chExt cx="0" cy="0"/>
        </a:xfrm>
      </p:grpSpPr>
      <p:sp>
        <p:nvSpPr>
          <p:cNvPr id="8" name="Rectangle 7"/>
          <p:cNvSpPr/>
          <p:nvPr userDrawn="1"/>
        </p:nvSpPr>
        <p:spPr>
          <a:xfrm>
            <a:off x="-29725" y="500746"/>
            <a:ext cx="9144000" cy="5256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xtBox 11"/>
          <p:cNvSpPr txBox="1"/>
          <p:nvPr userDrawn="1"/>
        </p:nvSpPr>
        <p:spPr>
          <a:xfrm>
            <a:off x="4542275" y="2919082"/>
            <a:ext cx="3672408" cy="523220"/>
          </a:xfrm>
          <a:prstGeom prst="rect">
            <a:avLst/>
          </a:prstGeom>
          <a:noFill/>
        </p:spPr>
        <p:txBody>
          <a:bodyPr wrap="square" rtlCol="0">
            <a:spAutoFit/>
          </a:bodyPr>
          <a:lstStyle/>
          <a:p>
            <a:pPr marL="0" indent="0">
              <a:spcAft>
                <a:spcPts val="400"/>
              </a:spcAft>
              <a:buFont typeface="Arial" panose="020B0604020202020204" pitchFamily="34" charset="0"/>
              <a:buNone/>
            </a:pPr>
            <a:r>
              <a:rPr lang="en-GB" sz="2800" dirty="0">
                <a:solidFill>
                  <a:schemeClr val="accent2"/>
                </a:solidFill>
                <a:latin typeface="Arial" panose="020B0604020202020204" pitchFamily="34" charset="0"/>
                <a:cs typeface="Arial" panose="020B0604020202020204" pitchFamily="34" charset="0"/>
              </a:rPr>
              <a:t>@weahsn</a:t>
            </a:r>
          </a:p>
        </p:txBody>
      </p:sp>
      <p:sp>
        <p:nvSpPr>
          <p:cNvPr id="13" name="TextBox 12"/>
          <p:cNvSpPr txBox="1"/>
          <p:nvPr userDrawn="1"/>
        </p:nvSpPr>
        <p:spPr>
          <a:xfrm>
            <a:off x="2105726" y="1052735"/>
            <a:ext cx="4932549" cy="769441"/>
          </a:xfrm>
          <a:prstGeom prst="rect">
            <a:avLst/>
          </a:prstGeom>
          <a:noFill/>
        </p:spPr>
        <p:txBody>
          <a:bodyPr wrap="square" rtlCol="0">
            <a:spAutoFit/>
          </a:bodyPr>
          <a:lstStyle/>
          <a:p>
            <a:pPr algn="ctr"/>
            <a:r>
              <a:rPr lang="en-GB" sz="4400" b="1" dirty="0">
                <a:solidFill>
                  <a:schemeClr val="accent2"/>
                </a:solidFill>
                <a:latin typeface="Arial" panose="020B0604020202020204" pitchFamily="34" charset="0"/>
                <a:cs typeface="Arial" panose="020B0604020202020204" pitchFamily="34" charset="0"/>
              </a:rPr>
              <a:t>Connect with us</a:t>
            </a:r>
          </a:p>
        </p:txBody>
      </p:sp>
      <p:pic>
        <p:nvPicPr>
          <p:cNvPr id="2" name="Picture 1"/>
          <p:cNvPicPr>
            <a:picLocks noChangeAspect="1"/>
          </p:cNvPicPr>
          <p:nvPr userDrawn="1"/>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2927067" y="2396353"/>
            <a:ext cx="1615208" cy="1313154"/>
          </a:xfrm>
          <a:prstGeom prst="rect">
            <a:avLst/>
          </a:prstGeom>
        </p:spPr>
      </p:pic>
      <p:pic>
        <p:nvPicPr>
          <p:cNvPr id="3" name="Picture 2"/>
          <p:cNvPicPr>
            <a:picLocks noChangeAspect="1"/>
          </p:cNvPicPr>
          <p:nvPr userDrawn="1"/>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2927066" y="3971616"/>
            <a:ext cx="3276365" cy="889533"/>
          </a:xfrm>
          <a:prstGeom prst="rect">
            <a:avLst/>
          </a:prstGeom>
        </p:spPr>
      </p:pic>
    </p:spTree>
    <p:extLst>
      <p:ext uri="{BB962C8B-B14F-4D97-AF65-F5344CB8AC3E}">
        <p14:creationId xmlns:p14="http://schemas.microsoft.com/office/powerpoint/2010/main" val="40688561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035505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503510"/>
            <a:ext cx="9144000" cy="52565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hasCustomPrompt="1"/>
          </p:nvPr>
        </p:nvSpPr>
        <p:spPr>
          <a:xfrm>
            <a:off x="457200" y="764704"/>
            <a:ext cx="8229600" cy="792088"/>
          </a:xfrm>
          <a:prstGeom prst="rect">
            <a:avLst/>
          </a:prstGeom>
        </p:spPr>
        <p:txBody>
          <a:bodyPr/>
          <a:lstStyle>
            <a:lvl1pPr algn="l">
              <a:defRPr sz="3600" b="1">
                <a:solidFill>
                  <a:schemeClr val="accent2"/>
                </a:solidFill>
                <a:latin typeface="Arial" panose="020B0604020202020204" pitchFamily="34" charset="0"/>
                <a:cs typeface="Arial" panose="020B0604020202020204" pitchFamily="34" charset="0"/>
              </a:defRPr>
            </a:lvl1pPr>
          </a:lstStyle>
          <a:p>
            <a:r>
              <a:rPr lang="fr-FR" dirty="0" err="1"/>
              <a:t>Title</a:t>
            </a:r>
            <a:r>
              <a:rPr lang="fr-FR" dirty="0"/>
              <a:t>: Arial Bold – min 36 point</a:t>
            </a:r>
          </a:p>
        </p:txBody>
      </p:sp>
      <p:sp>
        <p:nvSpPr>
          <p:cNvPr id="3" name="Content Placeholder 2"/>
          <p:cNvSpPr>
            <a:spLocks noGrp="1"/>
          </p:cNvSpPr>
          <p:nvPr>
            <p:ph idx="1" hasCustomPrompt="1"/>
          </p:nvPr>
        </p:nvSpPr>
        <p:spPr>
          <a:xfrm>
            <a:off x="457200" y="1844824"/>
            <a:ext cx="8229600" cy="3744417"/>
          </a:xfrm>
          <a:prstGeom prst="rect">
            <a:avLst/>
          </a:prstGeom>
        </p:spPr>
        <p:txBody>
          <a:bodyPr/>
          <a:lstStyle>
            <a:lvl1pPr marL="0" indent="0" algn="l">
              <a:spcBef>
                <a:spcPts val="0"/>
              </a:spcBef>
              <a:spcAft>
                <a:spcPts val="400"/>
              </a:spcAft>
              <a:buNone/>
              <a:defRPr sz="2800">
                <a:solidFill>
                  <a:schemeClr val="tx1">
                    <a:lumMod val="65000"/>
                    <a:lumOff val="35000"/>
                  </a:schemeClr>
                </a:solidFill>
                <a:latin typeface="Arial" panose="020B0604020202020204" pitchFamily="34" charset="0"/>
                <a:cs typeface="Arial" panose="020B0604020202020204" pitchFamily="34" charset="0"/>
              </a:defRPr>
            </a:lvl1pPr>
            <a:lvl2pPr algn="l">
              <a:defRPr/>
            </a:lvl2pPr>
            <a:lvl3pPr algn="l">
              <a:defRPr/>
            </a:lvl3pPr>
            <a:lvl4pPr algn="l">
              <a:defRPr/>
            </a:lvl4pPr>
            <a:lvl5pPr algn="l">
              <a:defRPr/>
            </a:lvl5pPr>
          </a:lstStyle>
          <a:p>
            <a:pPr lvl="0"/>
            <a:r>
              <a:rPr lang="en-US" dirty="0"/>
              <a:t>Insert text here</a:t>
            </a:r>
          </a:p>
          <a:p>
            <a:pPr lvl="0"/>
            <a:r>
              <a:rPr lang="en-US" dirty="0"/>
              <a:t>Font: Arial</a:t>
            </a:r>
          </a:p>
          <a:p>
            <a:pPr lvl="0"/>
            <a:r>
              <a:rPr lang="en-US" dirty="0"/>
              <a:t>Size: minimum 28</a:t>
            </a:r>
          </a:p>
        </p:txBody>
      </p:sp>
    </p:spTree>
    <p:extLst>
      <p:ext uri="{BB962C8B-B14F-4D97-AF65-F5344CB8AC3E}">
        <p14:creationId xmlns:p14="http://schemas.microsoft.com/office/powerpoint/2010/main" val="2100265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and image 3">
    <p:spTree>
      <p:nvGrpSpPr>
        <p:cNvPr id="1" name=""/>
        <p:cNvGrpSpPr/>
        <p:nvPr/>
      </p:nvGrpSpPr>
      <p:grpSpPr>
        <a:xfrm>
          <a:off x="0" y="0"/>
          <a:ext cx="0" cy="0"/>
          <a:chOff x="0" y="0"/>
          <a:chExt cx="0" cy="0"/>
        </a:xfrm>
      </p:grpSpPr>
      <p:sp>
        <p:nvSpPr>
          <p:cNvPr id="7" name="Rectangle 6"/>
          <p:cNvSpPr/>
          <p:nvPr userDrawn="1"/>
        </p:nvSpPr>
        <p:spPr>
          <a:xfrm>
            <a:off x="0" y="503510"/>
            <a:ext cx="9144000" cy="52565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p:cNvSpPr>
            <a:spLocks noGrp="1"/>
          </p:cNvSpPr>
          <p:nvPr>
            <p:ph idx="1" hasCustomPrompt="1"/>
          </p:nvPr>
        </p:nvSpPr>
        <p:spPr>
          <a:xfrm>
            <a:off x="467544" y="3645024"/>
            <a:ext cx="8280920" cy="1944217"/>
          </a:xfrm>
          <a:prstGeom prst="rect">
            <a:avLst/>
          </a:prstGeom>
        </p:spPr>
        <p:txBody>
          <a:bodyPr/>
          <a:lstStyle>
            <a:lvl1pPr marL="514350" indent="-514350" algn="l">
              <a:spcBef>
                <a:spcPts val="0"/>
              </a:spcBef>
              <a:spcAft>
                <a:spcPts val="600"/>
              </a:spcAft>
              <a:buFont typeface="+mj-lt"/>
              <a:buAutoNum type="arabicPeriod"/>
              <a:defRPr sz="2800">
                <a:solidFill>
                  <a:schemeClr val="tx1">
                    <a:lumMod val="75000"/>
                    <a:lumOff val="25000"/>
                  </a:schemeClr>
                </a:solidFill>
                <a:latin typeface="Arial" panose="020B0604020202020204" pitchFamily="34" charset="0"/>
                <a:cs typeface="Arial" panose="020B0604020202020204" pitchFamily="34" charset="0"/>
              </a:defRPr>
            </a:lvl1pPr>
            <a:lvl2pPr algn="l">
              <a:defRPr/>
            </a:lvl2pPr>
            <a:lvl3pPr algn="l">
              <a:defRPr/>
            </a:lvl3pPr>
            <a:lvl4pPr algn="l">
              <a:defRPr/>
            </a:lvl4pPr>
            <a:lvl5pPr algn="l">
              <a:defRPr/>
            </a:lvl5pPr>
          </a:lstStyle>
          <a:p>
            <a:pPr marL="0" indent="0" algn="ctr">
              <a:spcAft>
                <a:spcPts val="400"/>
              </a:spcAft>
              <a:buFont typeface="Arial" panose="020B0604020202020204" pitchFamily="34" charset="0"/>
              <a:buNone/>
            </a:pPr>
            <a:r>
              <a:rPr lang="en-GB" sz="2800" dirty="0">
                <a:solidFill>
                  <a:schemeClr val="tx2"/>
                </a:solidFill>
                <a:latin typeface="Arial" panose="020B0604020202020204" pitchFamily="34" charset="0"/>
                <a:cs typeface="Arial" panose="020B0604020202020204" pitchFamily="34" charset="0"/>
              </a:rPr>
              <a:t>Insert text</a:t>
            </a:r>
            <a:r>
              <a:rPr lang="en-GB" sz="2800" baseline="0" dirty="0">
                <a:solidFill>
                  <a:schemeClr val="tx2"/>
                </a:solidFill>
                <a:latin typeface="Arial" panose="020B0604020202020204" pitchFamily="34" charset="0"/>
                <a:cs typeface="Arial" panose="020B0604020202020204" pitchFamily="34" charset="0"/>
              </a:rPr>
              <a:t> here * </a:t>
            </a:r>
            <a:r>
              <a:rPr lang="en-GB" sz="2800" dirty="0">
                <a:solidFill>
                  <a:schemeClr val="tx2"/>
                </a:solidFill>
                <a:latin typeface="Arial" panose="020B0604020202020204" pitchFamily="34" charset="0"/>
                <a:cs typeface="Arial" panose="020B0604020202020204" pitchFamily="34" charset="0"/>
              </a:rPr>
              <a:t>Font: Arial</a:t>
            </a:r>
            <a:r>
              <a:rPr lang="en-GB" sz="2800" baseline="0" dirty="0">
                <a:solidFill>
                  <a:schemeClr val="tx2"/>
                </a:solidFill>
                <a:latin typeface="Arial" panose="020B0604020202020204" pitchFamily="34" charset="0"/>
                <a:cs typeface="Arial" panose="020B0604020202020204" pitchFamily="34" charset="0"/>
              </a:rPr>
              <a:t> * </a:t>
            </a:r>
            <a:r>
              <a:rPr lang="en-GB" sz="2800" dirty="0">
                <a:solidFill>
                  <a:schemeClr val="tx2"/>
                </a:solidFill>
                <a:latin typeface="Arial" panose="020B0604020202020204" pitchFamily="34" charset="0"/>
                <a:cs typeface="Arial" panose="020B0604020202020204" pitchFamily="34" charset="0"/>
              </a:rPr>
              <a:t>Size:</a:t>
            </a:r>
            <a:r>
              <a:rPr lang="en-GB" sz="2800" baseline="0" dirty="0">
                <a:solidFill>
                  <a:schemeClr val="tx2"/>
                </a:solidFill>
                <a:latin typeface="Arial" panose="020B0604020202020204" pitchFamily="34" charset="0"/>
                <a:cs typeface="Arial" panose="020B0604020202020204" pitchFamily="34" charset="0"/>
              </a:rPr>
              <a:t> minimum 28</a:t>
            </a:r>
          </a:p>
        </p:txBody>
      </p:sp>
      <p:sp>
        <p:nvSpPr>
          <p:cNvPr id="11" name="Picture Placeholder 10"/>
          <p:cNvSpPr>
            <a:spLocks noGrp="1"/>
          </p:cNvSpPr>
          <p:nvPr>
            <p:ph type="pic" sz="quarter" idx="10" hasCustomPrompt="1"/>
          </p:nvPr>
        </p:nvSpPr>
        <p:spPr>
          <a:xfrm>
            <a:off x="467544" y="764704"/>
            <a:ext cx="8280920" cy="2664296"/>
          </a:xfrm>
          <a:prstGeom prst="rect">
            <a:avLst/>
          </a:prstGeom>
        </p:spPr>
        <p:txBody>
          <a:bodyPr/>
          <a:lstStyle>
            <a:lvl1pPr marL="0" indent="0">
              <a:buNone/>
              <a:defRPr sz="2800">
                <a:solidFill>
                  <a:schemeClr val="accent1"/>
                </a:solidFill>
                <a:latin typeface="Arial" panose="020B0604020202020204" pitchFamily="34" charset="0"/>
                <a:cs typeface="Arial" panose="020B0604020202020204" pitchFamily="34" charset="0"/>
              </a:defRPr>
            </a:lvl1pPr>
          </a:lstStyle>
          <a:p>
            <a:r>
              <a:rPr lang="en-GB" dirty="0"/>
              <a:t>Insert picture</a:t>
            </a:r>
          </a:p>
        </p:txBody>
      </p:sp>
    </p:spTree>
    <p:extLst>
      <p:ext uri="{BB962C8B-B14F-4D97-AF65-F5344CB8AC3E}">
        <p14:creationId xmlns:p14="http://schemas.microsoft.com/office/powerpoint/2010/main" val="13970222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7" name="Rectangle 6"/>
          <p:cNvSpPr/>
          <p:nvPr userDrawn="1"/>
        </p:nvSpPr>
        <p:spPr>
          <a:xfrm>
            <a:off x="0" y="503510"/>
            <a:ext cx="9144000" cy="52565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Picture Placeholder 10"/>
          <p:cNvSpPr>
            <a:spLocks noGrp="1"/>
          </p:cNvSpPr>
          <p:nvPr>
            <p:ph type="pic" sz="quarter" idx="10" hasCustomPrompt="1"/>
          </p:nvPr>
        </p:nvSpPr>
        <p:spPr>
          <a:xfrm>
            <a:off x="467544" y="764704"/>
            <a:ext cx="8208912" cy="4752528"/>
          </a:xfrm>
          <a:prstGeom prst="rect">
            <a:avLst/>
          </a:prstGeom>
        </p:spPr>
        <p:txBody>
          <a:bodyPr/>
          <a:lstStyle>
            <a:lvl1pPr marL="0" indent="0">
              <a:buNone/>
              <a:defRPr sz="2800">
                <a:solidFill>
                  <a:schemeClr val="accent1"/>
                </a:solidFill>
                <a:latin typeface="Arial" panose="020B0604020202020204" pitchFamily="34" charset="0"/>
                <a:cs typeface="Arial" panose="020B0604020202020204" pitchFamily="34" charset="0"/>
              </a:defRPr>
            </a:lvl1pPr>
          </a:lstStyle>
          <a:p>
            <a:r>
              <a:rPr lang="en-GB" dirty="0"/>
              <a:t>Insert picture</a:t>
            </a:r>
          </a:p>
        </p:txBody>
      </p:sp>
    </p:spTree>
    <p:extLst>
      <p:ext uri="{BB962C8B-B14F-4D97-AF65-F5344CB8AC3E}">
        <p14:creationId xmlns:p14="http://schemas.microsoft.com/office/powerpoint/2010/main" val="4121871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Image only">
    <p:spTree>
      <p:nvGrpSpPr>
        <p:cNvPr id="1" name=""/>
        <p:cNvGrpSpPr/>
        <p:nvPr/>
      </p:nvGrpSpPr>
      <p:grpSpPr>
        <a:xfrm>
          <a:off x="0" y="0"/>
          <a:ext cx="0" cy="0"/>
          <a:chOff x="0" y="0"/>
          <a:chExt cx="0" cy="0"/>
        </a:xfrm>
      </p:grpSpPr>
      <p:sp>
        <p:nvSpPr>
          <p:cNvPr id="7" name="Rectangle 6"/>
          <p:cNvSpPr/>
          <p:nvPr userDrawn="1"/>
        </p:nvSpPr>
        <p:spPr>
          <a:xfrm>
            <a:off x="0" y="503510"/>
            <a:ext cx="9144000" cy="52565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Picture Placeholder 10"/>
          <p:cNvSpPr>
            <a:spLocks noGrp="1"/>
          </p:cNvSpPr>
          <p:nvPr>
            <p:ph type="pic" sz="quarter" idx="10" hasCustomPrompt="1"/>
          </p:nvPr>
        </p:nvSpPr>
        <p:spPr>
          <a:xfrm>
            <a:off x="467544" y="764704"/>
            <a:ext cx="8208912" cy="4752528"/>
          </a:xfrm>
          <a:prstGeom prst="rect">
            <a:avLst/>
          </a:prstGeom>
        </p:spPr>
        <p:txBody>
          <a:bodyPr/>
          <a:lstStyle>
            <a:lvl1pPr marL="0" indent="0">
              <a:buNone/>
              <a:defRPr sz="2800">
                <a:solidFill>
                  <a:schemeClr val="accent1"/>
                </a:solidFill>
                <a:latin typeface="Arial" panose="020B0604020202020204" pitchFamily="34" charset="0"/>
                <a:cs typeface="Arial" panose="020B0604020202020204" pitchFamily="34" charset="0"/>
              </a:defRPr>
            </a:lvl1pPr>
          </a:lstStyle>
          <a:p>
            <a:r>
              <a:rPr lang="en-GB" dirty="0"/>
              <a:t>Insert picture</a:t>
            </a:r>
          </a:p>
        </p:txBody>
      </p:sp>
    </p:spTree>
    <p:extLst>
      <p:ext uri="{BB962C8B-B14F-4D97-AF65-F5344CB8AC3E}">
        <p14:creationId xmlns:p14="http://schemas.microsoft.com/office/powerpoint/2010/main" val="40833884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About WEAHSN 1">
    <p:spTree>
      <p:nvGrpSpPr>
        <p:cNvPr id="1" name=""/>
        <p:cNvGrpSpPr/>
        <p:nvPr/>
      </p:nvGrpSpPr>
      <p:grpSpPr>
        <a:xfrm>
          <a:off x="0" y="0"/>
          <a:ext cx="0" cy="0"/>
          <a:chOff x="0" y="0"/>
          <a:chExt cx="0" cy="0"/>
        </a:xfrm>
      </p:grpSpPr>
      <p:sp>
        <p:nvSpPr>
          <p:cNvPr id="7" name="Rectangle 6"/>
          <p:cNvSpPr/>
          <p:nvPr userDrawn="1"/>
        </p:nvSpPr>
        <p:spPr>
          <a:xfrm>
            <a:off x="0" y="503510"/>
            <a:ext cx="9144000" cy="52565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hasCustomPrompt="1"/>
          </p:nvPr>
        </p:nvSpPr>
        <p:spPr>
          <a:xfrm>
            <a:off x="457200" y="764704"/>
            <a:ext cx="8229600" cy="1224136"/>
          </a:xfrm>
          <a:prstGeom prst="rect">
            <a:avLst/>
          </a:prstGeom>
        </p:spPr>
        <p:txBody>
          <a:bodyPr/>
          <a:lstStyle>
            <a:lvl1pPr algn="l">
              <a:defRPr sz="3600" b="1">
                <a:solidFill>
                  <a:schemeClr val="accent2"/>
                </a:solidFill>
                <a:latin typeface="Arial" panose="020B0604020202020204" pitchFamily="34" charset="0"/>
                <a:cs typeface="Arial" panose="020B0604020202020204" pitchFamily="34" charset="0"/>
              </a:defRPr>
            </a:lvl1pPr>
          </a:lstStyle>
          <a:p>
            <a:r>
              <a:rPr lang="en-GB" dirty="0"/>
              <a:t>The West of England Academic Health Science Network</a:t>
            </a:r>
          </a:p>
        </p:txBody>
      </p:sp>
      <p:sp>
        <p:nvSpPr>
          <p:cNvPr id="3" name="Content Placeholder 2"/>
          <p:cNvSpPr>
            <a:spLocks noGrp="1"/>
          </p:cNvSpPr>
          <p:nvPr>
            <p:ph idx="1" hasCustomPrompt="1"/>
          </p:nvPr>
        </p:nvSpPr>
        <p:spPr>
          <a:xfrm>
            <a:off x="457200" y="2132856"/>
            <a:ext cx="8229600" cy="3456385"/>
          </a:xfrm>
          <a:prstGeom prst="rect">
            <a:avLst/>
          </a:prstGeom>
        </p:spPr>
        <p:txBody>
          <a:bodyPr/>
          <a:lstStyle>
            <a:lvl1pPr marL="0" indent="0" algn="l">
              <a:spcBef>
                <a:spcPts val="0"/>
              </a:spcBef>
              <a:spcAft>
                <a:spcPts val="400"/>
              </a:spcAft>
              <a:buNone/>
              <a:defRPr sz="2800">
                <a:solidFill>
                  <a:schemeClr val="tx1">
                    <a:lumMod val="75000"/>
                    <a:lumOff val="25000"/>
                  </a:schemeClr>
                </a:solidFill>
                <a:latin typeface="Arial" panose="020B0604020202020204" pitchFamily="34" charset="0"/>
                <a:cs typeface="Arial" panose="020B0604020202020204" pitchFamily="34" charset="0"/>
              </a:defRPr>
            </a:lvl1pPr>
            <a:lvl2pPr algn="l">
              <a:defRPr/>
            </a:lvl2pPr>
            <a:lvl3pPr algn="l">
              <a:defRPr/>
            </a:lvl3pPr>
            <a:lvl4pPr algn="l">
              <a:defRPr/>
            </a:lvl4pPr>
            <a:lvl5pPr algn="l">
              <a:defRPr/>
            </a:lvl5pPr>
          </a:lstStyle>
          <a:p>
            <a:pPr lvl="0"/>
            <a:r>
              <a:rPr lang="en-GB" dirty="0"/>
              <a:t>The West of England AHSN is delivering positive healthcare outcomes locally and nationally by driving the development and adoption of new innovations and making a meaningful contribution to the economy. </a:t>
            </a:r>
          </a:p>
        </p:txBody>
      </p:sp>
    </p:spTree>
    <p:extLst>
      <p:ext uri="{BB962C8B-B14F-4D97-AF65-F5344CB8AC3E}">
        <p14:creationId xmlns:p14="http://schemas.microsoft.com/office/powerpoint/2010/main" val="24077995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bout WEAHSN 2">
    <p:spTree>
      <p:nvGrpSpPr>
        <p:cNvPr id="1" name=""/>
        <p:cNvGrpSpPr/>
        <p:nvPr/>
      </p:nvGrpSpPr>
      <p:grpSpPr>
        <a:xfrm>
          <a:off x="0" y="0"/>
          <a:ext cx="0" cy="0"/>
          <a:chOff x="0" y="0"/>
          <a:chExt cx="0" cy="0"/>
        </a:xfrm>
      </p:grpSpPr>
      <p:sp>
        <p:nvSpPr>
          <p:cNvPr id="7" name="Rectangle 6"/>
          <p:cNvSpPr/>
          <p:nvPr userDrawn="1"/>
        </p:nvSpPr>
        <p:spPr>
          <a:xfrm>
            <a:off x="0" y="503510"/>
            <a:ext cx="9144000" cy="52565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hasCustomPrompt="1"/>
          </p:nvPr>
        </p:nvSpPr>
        <p:spPr>
          <a:xfrm>
            <a:off x="457200" y="764704"/>
            <a:ext cx="8229600" cy="1224136"/>
          </a:xfrm>
          <a:prstGeom prst="rect">
            <a:avLst/>
          </a:prstGeom>
        </p:spPr>
        <p:txBody>
          <a:bodyPr/>
          <a:lstStyle>
            <a:lvl1pPr algn="l">
              <a:defRPr sz="3600" b="1">
                <a:solidFill>
                  <a:schemeClr val="accent2"/>
                </a:solidFill>
                <a:latin typeface="Arial" panose="020B0604020202020204" pitchFamily="34" charset="0"/>
                <a:cs typeface="Arial" panose="020B0604020202020204" pitchFamily="34" charset="0"/>
              </a:defRPr>
            </a:lvl1pPr>
          </a:lstStyle>
          <a:p>
            <a:r>
              <a:rPr lang="en-GB" dirty="0"/>
              <a:t>The West of England Academic Health Science Network</a:t>
            </a:r>
          </a:p>
        </p:txBody>
      </p:sp>
      <p:pic>
        <p:nvPicPr>
          <p:cNvPr id="205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75466" y="2348880"/>
            <a:ext cx="7993063" cy="313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34913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About AHSNs">
    <p:spTree>
      <p:nvGrpSpPr>
        <p:cNvPr id="1" name=""/>
        <p:cNvGrpSpPr/>
        <p:nvPr/>
      </p:nvGrpSpPr>
      <p:grpSpPr>
        <a:xfrm>
          <a:off x="0" y="0"/>
          <a:ext cx="0" cy="0"/>
          <a:chOff x="0" y="0"/>
          <a:chExt cx="0" cy="0"/>
        </a:xfrm>
      </p:grpSpPr>
      <p:sp>
        <p:nvSpPr>
          <p:cNvPr id="7" name="Rectangle 6"/>
          <p:cNvSpPr/>
          <p:nvPr userDrawn="1"/>
        </p:nvSpPr>
        <p:spPr>
          <a:xfrm>
            <a:off x="0" y="503510"/>
            <a:ext cx="9144000" cy="52565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hasCustomPrompt="1"/>
          </p:nvPr>
        </p:nvSpPr>
        <p:spPr>
          <a:xfrm>
            <a:off x="457200" y="764704"/>
            <a:ext cx="8229600" cy="792088"/>
          </a:xfrm>
          <a:prstGeom prst="rect">
            <a:avLst/>
          </a:prstGeom>
        </p:spPr>
        <p:txBody>
          <a:bodyPr/>
          <a:lstStyle>
            <a:lvl1pPr algn="l">
              <a:defRPr sz="3600" b="1">
                <a:solidFill>
                  <a:schemeClr val="accent2"/>
                </a:solidFill>
                <a:latin typeface="Arial" panose="020B0604020202020204" pitchFamily="34" charset="0"/>
                <a:cs typeface="Arial" panose="020B0604020202020204" pitchFamily="34" charset="0"/>
              </a:defRPr>
            </a:lvl1pPr>
          </a:lstStyle>
          <a:p>
            <a:r>
              <a:rPr lang="en-GB" dirty="0"/>
              <a:t>Academic Health Science Networks</a:t>
            </a:r>
          </a:p>
        </p:txBody>
      </p:sp>
      <p:sp>
        <p:nvSpPr>
          <p:cNvPr id="3" name="Content Placeholder 2"/>
          <p:cNvSpPr>
            <a:spLocks noGrp="1"/>
          </p:cNvSpPr>
          <p:nvPr>
            <p:ph idx="1" hasCustomPrompt="1"/>
          </p:nvPr>
        </p:nvSpPr>
        <p:spPr>
          <a:xfrm>
            <a:off x="457200" y="1844824"/>
            <a:ext cx="8229600" cy="3744417"/>
          </a:xfrm>
          <a:prstGeom prst="rect">
            <a:avLst/>
          </a:prstGeom>
        </p:spPr>
        <p:txBody>
          <a:bodyPr/>
          <a:lstStyle>
            <a:lvl1pPr marL="0" indent="0" algn="l">
              <a:spcBef>
                <a:spcPts val="0"/>
              </a:spcBef>
              <a:spcAft>
                <a:spcPts val="400"/>
              </a:spcAft>
              <a:buNone/>
              <a:defRPr sz="2800">
                <a:solidFill>
                  <a:schemeClr val="tx1">
                    <a:lumMod val="75000"/>
                    <a:lumOff val="25000"/>
                  </a:schemeClr>
                </a:solidFill>
                <a:latin typeface="Arial" panose="020B0604020202020204" pitchFamily="34" charset="0"/>
                <a:cs typeface="Arial" panose="020B0604020202020204" pitchFamily="34" charset="0"/>
              </a:defRPr>
            </a:lvl1pPr>
            <a:lvl2pPr algn="l">
              <a:defRPr/>
            </a:lvl2pPr>
            <a:lvl3pPr algn="l">
              <a:defRPr/>
            </a:lvl3pPr>
            <a:lvl4pPr algn="l">
              <a:defRPr/>
            </a:lvl4pPr>
            <a:lvl5pPr algn="l">
              <a:defRPr/>
            </a:lvl5pPr>
          </a:lstStyle>
          <a:p>
            <a:pPr lvl="0"/>
            <a:r>
              <a:rPr lang="en-GB" dirty="0"/>
              <a:t>We are one of 15 AHSNs across England, established by NHS England in 2013 to spread innovation at pace and scale. </a:t>
            </a:r>
          </a:p>
        </p:txBody>
      </p:sp>
    </p:spTree>
    <p:extLst>
      <p:ext uri="{BB962C8B-B14F-4D97-AF65-F5344CB8AC3E}">
        <p14:creationId xmlns:p14="http://schemas.microsoft.com/office/powerpoint/2010/main" val="1597813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About AHSNs 2">
    <p:spTree>
      <p:nvGrpSpPr>
        <p:cNvPr id="1" name=""/>
        <p:cNvGrpSpPr/>
        <p:nvPr/>
      </p:nvGrpSpPr>
      <p:grpSpPr>
        <a:xfrm>
          <a:off x="0" y="0"/>
          <a:ext cx="0" cy="0"/>
          <a:chOff x="0" y="0"/>
          <a:chExt cx="0" cy="0"/>
        </a:xfrm>
      </p:grpSpPr>
      <p:sp>
        <p:nvSpPr>
          <p:cNvPr id="7" name="Rectangle 6"/>
          <p:cNvSpPr/>
          <p:nvPr userDrawn="1"/>
        </p:nvSpPr>
        <p:spPr>
          <a:xfrm>
            <a:off x="0" y="503510"/>
            <a:ext cx="9144000" cy="52565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hasCustomPrompt="1"/>
          </p:nvPr>
        </p:nvSpPr>
        <p:spPr>
          <a:xfrm>
            <a:off x="457200" y="764704"/>
            <a:ext cx="8229600" cy="792088"/>
          </a:xfrm>
          <a:prstGeom prst="rect">
            <a:avLst/>
          </a:prstGeom>
        </p:spPr>
        <p:txBody>
          <a:bodyPr/>
          <a:lstStyle>
            <a:lvl1pPr algn="l">
              <a:defRPr sz="3600" b="1">
                <a:solidFill>
                  <a:schemeClr val="accent2"/>
                </a:solidFill>
                <a:latin typeface="Arial" panose="020B0604020202020204" pitchFamily="34" charset="0"/>
                <a:cs typeface="Arial" panose="020B0604020202020204" pitchFamily="34" charset="0"/>
              </a:defRPr>
            </a:lvl1pPr>
          </a:lstStyle>
          <a:p>
            <a:r>
              <a:rPr lang="en-GB" dirty="0"/>
              <a:t>Academic Health Science Networks</a:t>
            </a:r>
          </a:p>
        </p:txBody>
      </p:sp>
      <p:sp>
        <p:nvSpPr>
          <p:cNvPr id="3" name="Content Placeholder 2"/>
          <p:cNvSpPr>
            <a:spLocks noGrp="1"/>
          </p:cNvSpPr>
          <p:nvPr>
            <p:ph idx="1" hasCustomPrompt="1"/>
          </p:nvPr>
        </p:nvSpPr>
        <p:spPr>
          <a:xfrm>
            <a:off x="457200" y="1844824"/>
            <a:ext cx="8229600" cy="3744417"/>
          </a:xfrm>
          <a:prstGeom prst="rect">
            <a:avLst/>
          </a:prstGeom>
        </p:spPr>
        <p:txBody>
          <a:bodyPr/>
          <a:lstStyle>
            <a:lvl1pPr marL="0" indent="0" algn="l">
              <a:spcBef>
                <a:spcPts val="0"/>
              </a:spcBef>
              <a:spcAft>
                <a:spcPts val="400"/>
              </a:spcAft>
              <a:buNone/>
              <a:defRPr sz="2800">
                <a:solidFill>
                  <a:schemeClr val="tx1">
                    <a:lumMod val="75000"/>
                    <a:lumOff val="25000"/>
                  </a:schemeClr>
                </a:solidFill>
                <a:latin typeface="Arial" panose="020B0604020202020204" pitchFamily="34" charset="0"/>
                <a:cs typeface="Arial" panose="020B0604020202020204" pitchFamily="34" charset="0"/>
              </a:defRPr>
            </a:lvl1pPr>
            <a:lvl2pPr algn="l">
              <a:defRPr/>
            </a:lvl2pPr>
            <a:lvl3pPr algn="l">
              <a:defRPr/>
            </a:lvl3pPr>
            <a:lvl4pPr algn="l">
              <a:defRPr/>
            </a:lvl4pPr>
            <a:lvl5pPr algn="l">
              <a:defRPr/>
            </a:lvl5pPr>
          </a:lstStyle>
          <a:p>
            <a:pPr lvl="0"/>
            <a:r>
              <a:rPr lang="en-GB" dirty="0"/>
              <a:t>As the only bodies that connect NHS and academic organisations, the third sector and industry, we are catalysts that create the right conditions to facilitate change across whole health and social care economies, with a clear focus on improving outcomes for patients.</a:t>
            </a:r>
          </a:p>
        </p:txBody>
      </p:sp>
    </p:spTree>
    <p:extLst>
      <p:ext uri="{BB962C8B-B14F-4D97-AF65-F5344CB8AC3E}">
        <p14:creationId xmlns:p14="http://schemas.microsoft.com/office/powerpoint/2010/main" val="23643063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6" name="Picture 15" descr="header"/>
          <p:cNvPicPr/>
          <p:nvPr/>
        </p:nvPicPr>
        <p:blipFill rotWithShape="1">
          <a:blip r:embed="rId13" cstate="print">
            <a:extLst>
              <a:ext uri="{28A0092B-C50C-407E-A947-70E740481C1C}">
                <a14:useLocalDpi xmlns:a14="http://schemas.microsoft.com/office/drawing/2010/main" val="0"/>
              </a:ext>
            </a:extLst>
          </a:blip>
          <a:srcRect l="61936" t="27288" r="6400" b="13216"/>
          <a:stretch/>
        </p:blipFill>
        <p:spPr bwMode="auto">
          <a:xfrm>
            <a:off x="7163294" y="5994045"/>
            <a:ext cx="1980706" cy="836320"/>
          </a:xfrm>
          <a:prstGeom prst="rect">
            <a:avLst/>
          </a:prstGeom>
          <a:noFill/>
          <a:ln>
            <a:noFill/>
          </a:ln>
        </p:spPr>
      </p:pic>
      <p:pic>
        <p:nvPicPr>
          <p:cNvPr id="1026" name="Picture 2"/>
          <p:cNvPicPr>
            <a:picLocks noChangeAspect="1" noChangeArrowheads="1"/>
          </p:cNvPicPr>
          <p:nvPr/>
        </p:nvPicPr>
        <p:blipFill>
          <a:blip r:embed="rId14">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0" y="434826"/>
            <a:ext cx="9144000" cy="540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15">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6350" y="348953"/>
            <a:ext cx="9156700" cy="60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16">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6350" y="250428"/>
            <a:ext cx="9156700" cy="30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3"/>
          <p:cNvPicPr>
            <a:picLocks noChangeAspect="1" noChangeArrowheads="1"/>
          </p:cNvPicPr>
          <p:nvPr/>
        </p:nvPicPr>
        <p:blipFill>
          <a:blip r:embed="rId15">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4242" y="5877272"/>
            <a:ext cx="9175155" cy="60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4"/>
          <p:cNvPicPr>
            <a:picLocks noChangeAspect="1" noChangeArrowheads="1"/>
          </p:cNvPicPr>
          <p:nvPr/>
        </p:nvPicPr>
        <p:blipFill>
          <a:blip r:embed="rId16">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12700" y="5991517"/>
            <a:ext cx="9156700" cy="30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14">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0" y="434826"/>
            <a:ext cx="9144000" cy="540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15">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6350" y="348953"/>
            <a:ext cx="9156700" cy="60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4"/>
          <p:cNvPicPr>
            <a:picLocks noChangeAspect="1" noChangeArrowheads="1"/>
          </p:cNvPicPr>
          <p:nvPr/>
        </p:nvPicPr>
        <p:blipFill>
          <a:blip r:embed="rId16">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6350" y="250428"/>
            <a:ext cx="9156700" cy="30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15">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4242" y="5877272"/>
            <a:ext cx="9175155" cy="60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4"/>
          <p:cNvPicPr>
            <a:picLocks noChangeAspect="1" noChangeArrowheads="1"/>
          </p:cNvPicPr>
          <p:nvPr/>
        </p:nvPicPr>
        <p:blipFill>
          <a:blip r:embed="rId16">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12700" y="5991517"/>
            <a:ext cx="9156700" cy="30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77343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6" r:id="rId3"/>
    <p:sldLayoutId id="2147483677" r:id="rId4"/>
    <p:sldLayoutId id="2147483683" r:id="rId5"/>
    <p:sldLayoutId id="2147483678" r:id="rId6"/>
    <p:sldLayoutId id="2147483679" r:id="rId7"/>
    <p:sldLayoutId id="2147483680" r:id="rId8"/>
    <p:sldLayoutId id="2147483681" r:id="rId9"/>
    <p:sldLayoutId id="2147483684" r:id="rId10"/>
    <p:sldLayoutId id="214748368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hlinkClick r:id="" action="ppaction://customshow?id=0&amp;return=true"/>
          </p:cNvPr>
          <p:cNvSpPr/>
          <p:nvPr/>
        </p:nvSpPr>
        <p:spPr>
          <a:xfrm>
            <a:off x="-13609" y="-27384"/>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itle 3"/>
          <p:cNvSpPr>
            <a:spLocks noGrp="1"/>
          </p:cNvSpPr>
          <p:nvPr>
            <p:ph type="ctrTitle"/>
          </p:nvPr>
        </p:nvSpPr>
        <p:spPr>
          <a:xfrm>
            <a:off x="672191" y="620688"/>
            <a:ext cx="7772400" cy="1470025"/>
          </a:xfrm>
        </p:spPr>
        <p:txBody>
          <a:bodyPr>
            <a:normAutofit/>
          </a:bodyPr>
          <a:lstStyle/>
          <a:p>
            <a:r>
              <a:rPr lang="en-GB" dirty="0" smtClean="0"/>
              <a:t>A Collaborative Approach to Mortality Reviews</a:t>
            </a:r>
            <a:endParaRPr lang="en-GB" dirty="0"/>
          </a:p>
        </p:txBody>
      </p:sp>
      <p:sp>
        <p:nvSpPr>
          <p:cNvPr id="6" name="Subtitle 4"/>
          <p:cNvSpPr>
            <a:spLocks noGrp="1"/>
          </p:cNvSpPr>
          <p:nvPr>
            <p:ph type="subTitle" idx="1"/>
          </p:nvPr>
        </p:nvSpPr>
        <p:spPr>
          <a:xfrm>
            <a:off x="611560" y="2348880"/>
            <a:ext cx="7776863" cy="2312719"/>
          </a:xfrm>
        </p:spPr>
        <p:txBody>
          <a:bodyPr>
            <a:normAutofit fontScale="77500" lnSpcReduction="20000"/>
          </a:bodyPr>
          <a:lstStyle/>
          <a:p>
            <a:r>
              <a:rPr lang="en-GB" b="1" dirty="0" smtClean="0"/>
              <a:t>Dr Emma Redfern</a:t>
            </a:r>
          </a:p>
          <a:p>
            <a:r>
              <a:rPr lang="en-GB" sz="3000" b="1" dirty="0" smtClean="0"/>
              <a:t>ED Consultant UH Bristol NHS Foundation Trust</a:t>
            </a:r>
          </a:p>
          <a:p>
            <a:r>
              <a:rPr lang="en-GB" sz="3000" b="1" dirty="0" smtClean="0"/>
              <a:t>Associate Clinical Director WEAHSN</a:t>
            </a:r>
          </a:p>
          <a:p>
            <a:endParaRPr lang="en-GB" sz="3000" b="1" dirty="0" smtClean="0"/>
          </a:p>
          <a:p>
            <a:r>
              <a:rPr lang="en-GB" sz="3000" b="1" dirty="0" smtClean="0"/>
              <a:t>Kevin Hunter </a:t>
            </a:r>
          </a:p>
          <a:p>
            <a:r>
              <a:rPr lang="en-GB" sz="3000" b="1" dirty="0" smtClean="0"/>
              <a:t>Patient Safety Programme Manager WEAHSN</a:t>
            </a:r>
            <a:endParaRPr lang="en-GB" sz="3000" b="1" dirty="0"/>
          </a:p>
        </p:txBody>
      </p:sp>
      <p:pic>
        <p:nvPicPr>
          <p:cNvPr id="7" name="Picture 6" descr="C:\Users\pula02s\Desktop\Old Laptop\twitter-logo_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8612" y="5085184"/>
            <a:ext cx="441325"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
          <p:cNvSpPr txBox="1">
            <a:spLocks noChangeArrowheads="1"/>
          </p:cNvSpPr>
          <p:nvPr/>
        </p:nvSpPr>
        <p:spPr bwMode="auto">
          <a:xfrm>
            <a:off x="791733" y="5061371"/>
            <a:ext cx="19791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GB" altLang="en-US" sz="1800" dirty="0" smtClean="0">
                <a:solidFill>
                  <a:schemeClr val="bg1"/>
                </a:solidFill>
              </a:rPr>
              <a:t>@emmaredfern5</a:t>
            </a:r>
            <a:endParaRPr lang="en-GB" altLang="en-US" sz="1800" dirty="0">
              <a:solidFill>
                <a:schemeClr val="bg1"/>
              </a:solidFill>
            </a:endParaRPr>
          </a:p>
        </p:txBody>
      </p:sp>
      <p:pic>
        <p:nvPicPr>
          <p:cNvPr id="9" name="Picture 8" descr="C:\Users\pula02s\Desktop\Old Laptop\imagesCAFKCTQM.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70907" y="5118522"/>
            <a:ext cx="2889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C:\Users\pula02s\Desktop\Old Laptop\twitter-logo_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0192" y="5039836"/>
            <a:ext cx="441325"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C:\Users\pula02s\Desktop\Old Laptop\imagesCAFKCTQM.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8424" y="5046164"/>
            <a:ext cx="2889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
          <p:cNvSpPr txBox="1">
            <a:spLocks noChangeArrowheads="1"/>
          </p:cNvSpPr>
          <p:nvPr/>
        </p:nvSpPr>
        <p:spPr bwMode="auto">
          <a:xfrm>
            <a:off x="6876256" y="5016301"/>
            <a:ext cx="12907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GB" altLang="en-US" sz="1800" dirty="0" smtClean="0">
                <a:solidFill>
                  <a:schemeClr val="bg1"/>
                </a:solidFill>
              </a:rPr>
              <a:t>@PSKevH</a:t>
            </a:r>
            <a:endParaRPr lang="en-GB" altLang="en-US" sz="1800" dirty="0">
              <a:solidFill>
                <a:schemeClr val="bg1"/>
              </a:solidFill>
            </a:endParaRPr>
          </a:p>
        </p:txBody>
      </p:sp>
    </p:spTree>
    <p:extLst>
      <p:ext uri="{BB962C8B-B14F-4D97-AF65-F5344CB8AC3E}">
        <p14:creationId xmlns:p14="http://schemas.microsoft.com/office/powerpoint/2010/main" val="13683503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7504" y="764704"/>
            <a:ext cx="8928992" cy="792088"/>
          </a:xfrm>
        </p:spPr>
        <p:txBody>
          <a:bodyPr>
            <a:noAutofit/>
          </a:bodyPr>
          <a:lstStyle/>
          <a:p>
            <a:pPr algn="ctr"/>
            <a:r>
              <a:rPr lang="en-GB" dirty="0" smtClean="0">
                <a:solidFill>
                  <a:schemeClr val="tx1"/>
                </a:solidFill>
              </a:rPr>
              <a:t>Recurring Operational Themes</a:t>
            </a:r>
            <a:endParaRPr lang="en-GB" dirty="0">
              <a:solidFill>
                <a:schemeClr val="tx1"/>
              </a:solidFill>
            </a:endParaRPr>
          </a:p>
        </p:txBody>
      </p:sp>
      <p:sp>
        <p:nvSpPr>
          <p:cNvPr id="5" name="Content Placeholder 2"/>
          <p:cNvSpPr>
            <a:spLocks noGrp="1"/>
          </p:cNvSpPr>
          <p:nvPr>
            <p:ph idx="1"/>
          </p:nvPr>
        </p:nvSpPr>
        <p:spPr>
          <a:xfrm>
            <a:off x="467544" y="2032248"/>
            <a:ext cx="8229600" cy="3629000"/>
          </a:xfrm>
        </p:spPr>
        <p:txBody>
          <a:bodyPr>
            <a:normAutofit lnSpcReduction="10000"/>
          </a:bodyPr>
          <a:lstStyle/>
          <a:p>
            <a:pPr marL="457200" indent="-457200">
              <a:spcAft>
                <a:spcPts val="1200"/>
              </a:spcAft>
              <a:buFont typeface="Arial" panose="020B0604020202020204" pitchFamily="34" charset="0"/>
              <a:buChar char="•"/>
            </a:pPr>
            <a:r>
              <a:rPr lang="en-GB" sz="2400" dirty="0" smtClean="0">
                <a:solidFill>
                  <a:schemeClr val="tx1"/>
                </a:solidFill>
              </a:rPr>
              <a:t>No more than 2 reviews per consultant per month</a:t>
            </a:r>
          </a:p>
          <a:p>
            <a:pPr marL="457200" indent="-457200">
              <a:spcAft>
                <a:spcPts val="1200"/>
              </a:spcAft>
              <a:buFont typeface="Arial" panose="020B0604020202020204" pitchFamily="34" charset="0"/>
              <a:buChar char="•"/>
            </a:pPr>
            <a:r>
              <a:rPr lang="en-GB" sz="2400" dirty="0" smtClean="0">
                <a:solidFill>
                  <a:schemeClr val="tx1"/>
                </a:solidFill>
              </a:rPr>
              <a:t>No ‘marking own homework’</a:t>
            </a:r>
          </a:p>
          <a:p>
            <a:pPr marL="457200" indent="-457200">
              <a:spcAft>
                <a:spcPts val="1200"/>
              </a:spcAft>
              <a:buFont typeface="Arial" panose="020B0604020202020204" pitchFamily="34" charset="0"/>
              <a:buChar char="•"/>
            </a:pPr>
            <a:r>
              <a:rPr lang="en-GB" sz="2400" dirty="0" smtClean="0">
                <a:solidFill>
                  <a:schemeClr val="tx1"/>
                </a:solidFill>
              </a:rPr>
              <a:t>Feeding back to colleagues</a:t>
            </a:r>
          </a:p>
          <a:p>
            <a:pPr lvl="1">
              <a:spcAft>
                <a:spcPts val="1200"/>
              </a:spcAft>
            </a:pPr>
            <a:r>
              <a:rPr lang="en-GB" sz="2400" dirty="0" smtClean="0">
                <a:latin typeface="Arial" panose="020B0604020202020204" pitchFamily="34" charset="0"/>
                <a:cs typeface="Arial" panose="020B0604020202020204" pitchFamily="34" charset="0"/>
              </a:rPr>
              <a:t>This is a ‘learning’ tool and not to punish</a:t>
            </a:r>
          </a:p>
          <a:p>
            <a:pPr marL="457200" indent="-457200">
              <a:spcAft>
                <a:spcPts val="1200"/>
              </a:spcAft>
              <a:buFont typeface="Arial" panose="020B0604020202020204" pitchFamily="34" charset="0"/>
              <a:buChar char="•"/>
            </a:pPr>
            <a:r>
              <a:rPr lang="en-GB" sz="2400" dirty="0" smtClean="0">
                <a:solidFill>
                  <a:schemeClr val="tx1"/>
                </a:solidFill>
              </a:rPr>
              <a:t>Making this more than just a ‘tick-box’ exercise</a:t>
            </a:r>
          </a:p>
          <a:p>
            <a:pPr marL="457200" indent="-457200">
              <a:spcAft>
                <a:spcPts val="1200"/>
              </a:spcAft>
              <a:buFont typeface="Arial" panose="020B0604020202020204" pitchFamily="34" charset="0"/>
              <a:buChar char="•"/>
            </a:pPr>
            <a:r>
              <a:rPr lang="en-GB" sz="2400" dirty="0">
                <a:solidFill>
                  <a:schemeClr val="tx1"/>
                </a:solidFill>
              </a:rPr>
              <a:t>In scope/out of scope needs to be agreed at senior trust level</a:t>
            </a:r>
          </a:p>
          <a:p>
            <a:pPr marL="457200" indent="-457200">
              <a:spcAft>
                <a:spcPts val="1200"/>
              </a:spcAft>
              <a:buFont typeface="Arial" panose="020B0604020202020204" pitchFamily="34" charset="0"/>
              <a:buChar char="•"/>
            </a:pPr>
            <a:endParaRPr lang="en-GB" dirty="0" smtClean="0"/>
          </a:p>
          <a:p>
            <a:endParaRPr lang="en-GB" dirty="0" smtClean="0"/>
          </a:p>
          <a:p>
            <a:endParaRPr lang="en-GB" dirty="0"/>
          </a:p>
        </p:txBody>
      </p:sp>
    </p:spTree>
    <p:extLst>
      <p:ext uri="{BB962C8B-B14F-4D97-AF65-F5344CB8AC3E}">
        <p14:creationId xmlns:p14="http://schemas.microsoft.com/office/powerpoint/2010/main" val="33047074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algn="ctr"/>
            <a:r>
              <a:rPr lang="en-US" dirty="0" smtClean="0">
                <a:solidFill>
                  <a:schemeClr val="tx1"/>
                </a:solidFill>
              </a:rPr>
              <a:t>Using the reviews</a:t>
            </a:r>
            <a:endParaRPr lang="en-US" dirty="0">
              <a:solidFill>
                <a:schemeClr val="tx1"/>
              </a:solidFill>
            </a:endParaRPr>
          </a:p>
        </p:txBody>
      </p:sp>
      <p:sp>
        <p:nvSpPr>
          <p:cNvPr id="5" name="Content Placeholder 2"/>
          <p:cNvSpPr>
            <a:spLocks noGrp="1"/>
          </p:cNvSpPr>
          <p:nvPr>
            <p:ph idx="1"/>
          </p:nvPr>
        </p:nvSpPr>
        <p:spPr>
          <a:xfrm>
            <a:off x="467544" y="2276872"/>
            <a:ext cx="8229600" cy="2808312"/>
          </a:xfrm>
        </p:spPr>
        <p:txBody>
          <a:bodyPr>
            <a:normAutofit/>
          </a:bodyPr>
          <a:lstStyle/>
          <a:p>
            <a:pPr marL="457200" indent="-457200">
              <a:spcAft>
                <a:spcPts val="1200"/>
              </a:spcAft>
              <a:buFont typeface="Arial" panose="020B0604020202020204" pitchFamily="34" charset="0"/>
              <a:buChar char="•"/>
            </a:pPr>
            <a:r>
              <a:rPr lang="en-GB" sz="2600" dirty="0" smtClean="0">
                <a:solidFill>
                  <a:schemeClr val="tx1"/>
                </a:solidFill>
              </a:rPr>
              <a:t>A few done well is better than many done badly</a:t>
            </a:r>
          </a:p>
          <a:p>
            <a:pPr marL="457200" indent="-457200">
              <a:spcAft>
                <a:spcPts val="1200"/>
              </a:spcAft>
              <a:buFont typeface="Arial" panose="020B0604020202020204" pitchFamily="34" charset="0"/>
              <a:buChar char="•"/>
            </a:pPr>
            <a:r>
              <a:rPr lang="en-GB" sz="2600" dirty="0" smtClean="0">
                <a:solidFill>
                  <a:schemeClr val="tx1"/>
                </a:solidFill>
              </a:rPr>
              <a:t>Feeding back (good and bad) to staff through trust mortality </a:t>
            </a:r>
            <a:r>
              <a:rPr lang="en-GB" sz="2600" dirty="0">
                <a:solidFill>
                  <a:schemeClr val="tx1"/>
                </a:solidFill>
              </a:rPr>
              <a:t>surveillance </a:t>
            </a:r>
            <a:r>
              <a:rPr lang="en-GB" sz="2600" dirty="0" smtClean="0">
                <a:solidFill>
                  <a:schemeClr val="tx1"/>
                </a:solidFill>
              </a:rPr>
              <a:t>groups – remember it’s to learn!</a:t>
            </a:r>
          </a:p>
          <a:p>
            <a:pPr marL="457200" indent="-457200">
              <a:spcAft>
                <a:spcPts val="1200"/>
              </a:spcAft>
              <a:buFont typeface="Arial" panose="020B0604020202020204" pitchFamily="34" charset="0"/>
              <a:buChar char="•"/>
            </a:pPr>
            <a:r>
              <a:rPr lang="en-GB" sz="2600" dirty="0" smtClean="0">
                <a:solidFill>
                  <a:schemeClr val="tx1"/>
                </a:solidFill>
              </a:rPr>
              <a:t>Regional QI Programmes based on the </a:t>
            </a:r>
            <a:r>
              <a:rPr lang="en-GB" sz="2600" dirty="0" smtClean="0">
                <a:solidFill>
                  <a:schemeClr val="tx1"/>
                </a:solidFill>
              </a:rPr>
              <a:t>themes</a:t>
            </a:r>
            <a:endParaRPr lang="en-GB" sz="2600" dirty="0" smtClean="0">
              <a:solidFill>
                <a:schemeClr val="tx1"/>
              </a:solidFill>
            </a:endParaRPr>
          </a:p>
        </p:txBody>
      </p:sp>
    </p:spTree>
    <p:extLst>
      <p:ext uri="{BB962C8B-B14F-4D97-AF65-F5344CB8AC3E}">
        <p14:creationId xmlns:p14="http://schemas.microsoft.com/office/powerpoint/2010/main" val="29462323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67544" y="476672"/>
            <a:ext cx="8229600" cy="792088"/>
          </a:xfrm>
        </p:spPr>
        <p:txBody>
          <a:bodyPr>
            <a:normAutofit/>
          </a:bodyPr>
          <a:lstStyle/>
          <a:p>
            <a:pPr algn="ctr"/>
            <a:r>
              <a:rPr lang="en-US" dirty="0" smtClean="0">
                <a:solidFill>
                  <a:schemeClr val="tx1"/>
                </a:solidFill>
              </a:rPr>
              <a:t>Early </a:t>
            </a:r>
            <a:r>
              <a:rPr lang="en-US" dirty="0" smtClean="0">
                <a:solidFill>
                  <a:schemeClr val="tx1"/>
                </a:solidFill>
              </a:rPr>
              <a:t>Findings</a:t>
            </a:r>
            <a:endParaRPr lang="en-US" dirty="0">
              <a:solidFill>
                <a:srgbClr val="FF0000"/>
              </a:solidFill>
            </a:endParaRPr>
          </a:p>
        </p:txBody>
      </p:sp>
      <p:sp>
        <p:nvSpPr>
          <p:cNvPr id="5" name="Content Placeholder 2"/>
          <p:cNvSpPr>
            <a:spLocks noGrp="1"/>
          </p:cNvSpPr>
          <p:nvPr>
            <p:ph idx="1"/>
          </p:nvPr>
        </p:nvSpPr>
        <p:spPr>
          <a:xfrm>
            <a:off x="395536" y="1124744"/>
            <a:ext cx="8229600" cy="4608512"/>
          </a:xfrm>
        </p:spPr>
        <p:txBody>
          <a:bodyPr>
            <a:noAutofit/>
          </a:bodyPr>
          <a:lstStyle/>
          <a:p>
            <a:pPr marL="118872" indent="0">
              <a:buNone/>
            </a:pPr>
            <a:r>
              <a:rPr lang="en-GB" dirty="0" smtClean="0">
                <a:solidFill>
                  <a:schemeClr val="tx1"/>
                </a:solidFill>
              </a:rPr>
              <a:t>Data </a:t>
            </a:r>
            <a:r>
              <a:rPr lang="en-GB" dirty="0" smtClean="0">
                <a:solidFill>
                  <a:schemeClr val="tx1"/>
                </a:solidFill>
              </a:rPr>
              <a:t>from across </a:t>
            </a:r>
            <a:r>
              <a:rPr lang="en-GB" dirty="0" smtClean="0">
                <a:solidFill>
                  <a:schemeClr val="tx1"/>
                </a:solidFill>
              </a:rPr>
              <a:t>our region from the date of local trust implementation to </a:t>
            </a:r>
            <a:r>
              <a:rPr lang="en-GB" dirty="0" smtClean="0">
                <a:solidFill>
                  <a:schemeClr val="tx1"/>
                </a:solidFill>
              </a:rPr>
              <a:t>beginning Sept</a:t>
            </a:r>
          </a:p>
          <a:p>
            <a:pPr marL="118872" indent="0">
              <a:buNone/>
            </a:pPr>
            <a:endParaRPr lang="en-GB" sz="1400" dirty="0" smtClean="0">
              <a:solidFill>
                <a:schemeClr val="tx1"/>
              </a:solidFill>
            </a:endParaRPr>
          </a:p>
          <a:p>
            <a:pPr marL="576072" indent="-457200">
              <a:spcAft>
                <a:spcPts val="900"/>
              </a:spcAft>
              <a:buFont typeface="Arial" panose="020B0604020202020204" pitchFamily="34" charset="0"/>
              <a:buChar char="•"/>
            </a:pPr>
            <a:r>
              <a:rPr lang="en-GB" sz="2400" dirty="0" smtClean="0">
                <a:solidFill>
                  <a:schemeClr val="tx1"/>
                </a:solidFill>
              </a:rPr>
              <a:t>Trust 1 - </a:t>
            </a:r>
            <a:r>
              <a:rPr lang="en-GB" sz="2400" dirty="0" smtClean="0">
                <a:solidFill>
                  <a:schemeClr val="tx1"/>
                </a:solidFill>
              </a:rPr>
              <a:t>569 </a:t>
            </a:r>
            <a:r>
              <a:rPr lang="en-GB" sz="2400" dirty="0" smtClean="0">
                <a:solidFill>
                  <a:schemeClr val="tx1"/>
                </a:solidFill>
              </a:rPr>
              <a:t>deaths, </a:t>
            </a:r>
            <a:r>
              <a:rPr lang="en-GB" sz="2400" dirty="0" smtClean="0">
                <a:solidFill>
                  <a:schemeClr val="tx1"/>
                </a:solidFill>
              </a:rPr>
              <a:t>106 </a:t>
            </a:r>
            <a:r>
              <a:rPr lang="en-GB" sz="2400" dirty="0" smtClean="0">
                <a:solidFill>
                  <a:schemeClr val="tx1"/>
                </a:solidFill>
              </a:rPr>
              <a:t>SJR, </a:t>
            </a:r>
            <a:r>
              <a:rPr lang="en-GB" sz="2400" dirty="0" smtClean="0">
                <a:solidFill>
                  <a:schemeClr val="tx1"/>
                </a:solidFill>
              </a:rPr>
              <a:t>5 2</a:t>
            </a:r>
            <a:r>
              <a:rPr lang="en-GB" sz="2400" baseline="30000" dirty="0" smtClean="0">
                <a:solidFill>
                  <a:schemeClr val="tx1"/>
                </a:solidFill>
              </a:rPr>
              <a:t>nd</a:t>
            </a:r>
            <a:r>
              <a:rPr lang="en-GB" sz="2400" dirty="0" smtClean="0">
                <a:solidFill>
                  <a:schemeClr val="tx1"/>
                </a:solidFill>
              </a:rPr>
              <a:t> Review and 1 </a:t>
            </a:r>
            <a:r>
              <a:rPr lang="en-GB" sz="2400" dirty="0" smtClean="0">
                <a:solidFill>
                  <a:schemeClr val="tx1"/>
                </a:solidFill>
              </a:rPr>
              <a:t>avoidable (already identified through SI process</a:t>
            </a:r>
            <a:r>
              <a:rPr lang="en-GB" sz="2400" dirty="0" smtClean="0">
                <a:solidFill>
                  <a:schemeClr val="tx1"/>
                </a:solidFill>
              </a:rPr>
              <a:t>)</a:t>
            </a:r>
            <a:endParaRPr lang="en-GB" sz="2400" dirty="0" smtClean="0">
              <a:solidFill>
                <a:schemeClr val="tx1"/>
              </a:solidFill>
            </a:endParaRPr>
          </a:p>
          <a:p>
            <a:pPr marL="576072" indent="-457200">
              <a:spcAft>
                <a:spcPts val="900"/>
              </a:spcAft>
              <a:buFont typeface="Arial" panose="020B0604020202020204" pitchFamily="34" charset="0"/>
              <a:buChar char="•"/>
            </a:pPr>
            <a:r>
              <a:rPr lang="en-GB" sz="2400" dirty="0" smtClean="0">
                <a:solidFill>
                  <a:schemeClr val="tx1"/>
                </a:solidFill>
              </a:rPr>
              <a:t>Trust 2 - 313 deaths 50 SJR, 0 </a:t>
            </a:r>
            <a:r>
              <a:rPr lang="en-GB" sz="2400" dirty="0" smtClean="0">
                <a:solidFill>
                  <a:schemeClr val="tx1"/>
                </a:solidFill>
              </a:rPr>
              <a:t>avoidable</a:t>
            </a:r>
            <a:endParaRPr lang="en-GB" sz="2400" dirty="0">
              <a:solidFill>
                <a:schemeClr val="tx1"/>
              </a:solidFill>
            </a:endParaRPr>
          </a:p>
          <a:p>
            <a:pPr marL="576072" indent="-457200">
              <a:spcAft>
                <a:spcPts val="900"/>
              </a:spcAft>
              <a:buFont typeface="Arial" panose="020B0604020202020204" pitchFamily="34" charset="0"/>
              <a:buChar char="•"/>
            </a:pPr>
            <a:r>
              <a:rPr lang="en-GB" sz="2400" dirty="0" smtClean="0">
                <a:solidFill>
                  <a:schemeClr val="tx1"/>
                </a:solidFill>
              </a:rPr>
              <a:t>Trust 3 – 322 deaths, 161 SJR, Slight evidence in 12 cases and 28 learning points</a:t>
            </a:r>
          </a:p>
          <a:p>
            <a:pPr marL="576072" indent="-457200">
              <a:spcAft>
                <a:spcPts val="900"/>
              </a:spcAft>
              <a:buFont typeface="Arial" panose="020B0604020202020204" pitchFamily="34" charset="0"/>
              <a:buChar char="•"/>
            </a:pPr>
            <a:r>
              <a:rPr lang="en-GB" sz="2400" dirty="0" smtClean="0">
                <a:solidFill>
                  <a:schemeClr val="tx1"/>
                </a:solidFill>
              </a:rPr>
              <a:t>Trust 4 – 426 deaths, 182 screened or reviewed, 0 avoidable</a:t>
            </a:r>
          </a:p>
          <a:p>
            <a:pPr marL="576072" indent="-457200">
              <a:spcAft>
                <a:spcPts val="900"/>
              </a:spcAft>
              <a:buFont typeface="Arial" panose="020B0604020202020204" pitchFamily="34" charset="0"/>
              <a:buChar char="•"/>
            </a:pPr>
            <a:r>
              <a:rPr lang="en-GB" sz="2400" dirty="0" smtClean="0">
                <a:solidFill>
                  <a:schemeClr val="tx1"/>
                </a:solidFill>
              </a:rPr>
              <a:t>Trust 5 – 40 deaths, 7 SJR, 0 avoidable</a:t>
            </a:r>
            <a:endParaRPr lang="en-GB" sz="2400" dirty="0">
              <a:solidFill>
                <a:schemeClr val="tx1"/>
              </a:solidFill>
            </a:endParaRPr>
          </a:p>
        </p:txBody>
      </p:sp>
    </p:spTree>
    <p:extLst>
      <p:ext uri="{BB962C8B-B14F-4D97-AF65-F5344CB8AC3E}">
        <p14:creationId xmlns:p14="http://schemas.microsoft.com/office/powerpoint/2010/main" val="42664635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67544" y="548680"/>
            <a:ext cx="8229600" cy="792088"/>
          </a:xfrm>
        </p:spPr>
        <p:txBody>
          <a:bodyPr>
            <a:normAutofit/>
          </a:bodyPr>
          <a:lstStyle/>
          <a:p>
            <a:pPr algn="ctr"/>
            <a:r>
              <a:rPr lang="en-US" dirty="0" smtClean="0">
                <a:solidFill>
                  <a:schemeClr val="tx1"/>
                </a:solidFill>
              </a:rPr>
              <a:t>Early Findings - Themes</a:t>
            </a:r>
            <a:endParaRPr lang="en-US" dirty="0">
              <a:solidFill>
                <a:schemeClr val="tx1"/>
              </a:solidFill>
            </a:endParaRPr>
          </a:p>
        </p:txBody>
      </p:sp>
      <p:sp>
        <p:nvSpPr>
          <p:cNvPr id="5" name="Content Placeholder 2"/>
          <p:cNvSpPr>
            <a:spLocks noGrp="1"/>
          </p:cNvSpPr>
          <p:nvPr>
            <p:ph idx="1"/>
          </p:nvPr>
        </p:nvSpPr>
        <p:spPr>
          <a:xfrm>
            <a:off x="179512" y="1412776"/>
            <a:ext cx="8856984" cy="4608512"/>
          </a:xfrm>
        </p:spPr>
        <p:txBody>
          <a:bodyPr>
            <a:noAutofit/>
          </a:bodyPr>
          <a:lstStyle/>
          <a:p>
            <a:pPr marL="576072" indent="-457200">
              <a:spcAft>
                <a:spcPts val="900"/>
              </a:spcAft>
              <a:buFont typeface="Arial" panose="020B0604020202020204" pitchFamily="34" charset="0"/>
              <a:buChar char="•"/>
            </a:pPr>
            <a:r>
              <a:rPr lang="en-GB" sz="2600" dirty="0" smtClean="0">
                <a:solidFill>
                  <a:schemeClr val="tx1"/>
                </a:solidFill>
              </a:rPr>
              <a:t>End of Life Care – early discussion with palliative care</a:t>
            </a:r>
          </a:p>
          <a:p>
            <a:pPr marL="1376172" lvl="2" indent="-457200">
              <a:spcAft>
                <a:spcPts val="900"/>
              </a:spcAft>
            </a:pPr>
            <a:r>
              <a:rPr lang="en-GB" dirty="0" smtClean="0">
                <a:latin typeface="Arial" panose="020B0604020202020204" pitchFamily="34" charset="0"/>
                <a:cs typeface="Arial" panose="020B0604020202020204" pitchFamily="34" charset="0"/>
              </a:rPr>
              <a:t>in hospital recognition </a:t>
            </a:r>
          </a:p>
          <a:p>
            <a:pPr marL="1376172" lvl="2" indent="-457200">
              <a:spcAft>
                <a:spcPts val="900"/>
              </a:spcAft>
            </a:pPr>
            <a:r>
              <a:rPr lang="en-GB" dirty="0" smtClean="0">
                <a:latin typeface="Arial" panose="020B0604020202020204" pitchFamily="34" charset="0"/>
                <a:cs typeface="Arial" panose="020B0604020202020204" pitchFamily="34" charset="0"/>
              </a:rPr>
              <a:t>out of hospital recognition and DNACPR</a:t>
            </a:r>
          </a:p>
          <a:p>
            <a:pPr marL="576072" indent="-457200">
              <a:spcAft>
                <a:spcPts val="900"/>
              </a:spcAft>
              <a:buFont typeface="Arial" panose="020B0604020202020204" pitchFamily="34" charset="0"/>
              <a:buChar char="•"/>
            </a:pPr>
            <a:r>
              <a:rPr lang="en-GB" sz="2600" dirty="0" smtClean="0">
                <a:solidFill>
                  <a:schemeClr val="tx1"/>
                </a:solidFill>
              </a:rPr>
              <a:t>Timely senior reviews</a:t>
            </a:r>
          </a:p>
          <a:p>
            <a:pPr marL="576072" indent="-457200">
              <a:spcAft>
                <a:spcPts val="900"/>
              </a:spcAft>
              <a:buFont typeface="Arial" panose="020B0604020202020204" pitchFamily="34" charset="0"/>
              <a:buChar char="•"/>
            </a:pPr>
            <a:r>
              <a:rPr lang="en-GB" sz="2600" dirty="0" smtClean="0">
                <a:solidFill>
                  <a:schemeClr val="tx1"/>
                </a:solidFill>
              </a:rPr>
              <a:t>#NOF pathway</a:t>
            </a:r>
          </a:p>
          <a:p>
            <a:pPr marL="576072" indent="-457200">
              <a:spcAft>
                <a:spcPts val="900"/>
              </a:spcAft>
              <a:buFont typeface="Arial" panose="020B0604020202020204" pitchFamily="34" charset="0"/>
              <a:buChar char="•"/>
            </a:pPr>
            <a:r>
              <a:rPr lang="en-GB" sz="2600" dirty="0" smtClean="0">
                <a:solidFill>
                  <a:schemeClr val="tx1"/>
                </a:solidFill>
              </a:rPr>
              <a:t>Poor documentation – both content and availability for reviews of electronic systems</a:t>
            </a:r>
          </a:p>
          <a:p>
            <a:pPr marL="576072" indent="-457200">
              <a:spcAft>
                <a:spcPts val="900"/>
              </a:spcAft>
              <a:buFont typeface="Arial" panose="020B0604020202020204" pitchFamily="34" charset="0"/>
              <a:buChar char="•"/>
            </a:pPr>
            <a:r>
              <a:rPr lang="en-GB" sz="2600" dirty="0" smtClean="0">
                <a:solidFill>
                  <a:schemeClr val="tx1"/>
                </a:solidFill>
              </a:rPr>
              <a:t>Screening process still to be refined</a:t>
            </a:r>
            <a:endParaRPr lang="en-GB" sz="2600" dirty="0"/>
          </a:p>
        </p:txBody>
      </p:sp>
    </p:spTree>
    <p:extLst>
      <p:ext uri="{BB962C8B-B14F-4D97-AF65-F5344CB8AC3E}">
        <p14:creationId xmlns:p14="http://schemas.microsoft.com/office/powerpoint/2010/main" val="3282960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5584" t="26897" r="23831" b="38471"/>
          <a:stretch/>
        </p:blipFill>
        <p:spPr bwMode="auto">
          <a:xfrm>
            <a:off x="1619672" y="802654"/>
            <a:ext cx="7272808" cy="4632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85821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7203302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Academic Health Science Networks</a:t>
            </a:r>
            <a:br>
              <a:rPr lang="en-GB" dirty="0"/>
            </a:br>
            <a:endParaRPr lang="en-GB" dirty="0"/>
          </a:p>
        </p:txBody>
      </p:sp>
      <p:sp>
        <p:nvSpPr>
          <p:cNvPr id="3" name="Content Placeholder 2"/>
          <p:cNvSpPr>
            <a:spLocks noGrp="1"/>
          </p:cNvSpPr>
          <p:nvPr>
            <p:ph idx="1"/>
          </p:nvPr>
        </p:nvSpPr>
        <p:spPr/>
        <p:txBody>
          <a:bodyPr/>
          <a:lstStyle/>
          <a:p>
            <a:r>
              <a:rPr lang="en-GB" dirty="0">
                <a:solidFill>
                  <a:schemeClr val="tx1"/>
                </a:solidFill>
              </a:rPr>
              <a:t>We are one of 15 AHSNs across England, established by NHS England in 2013 to spread innovation at pace and scale. </a:t>
            </a:r>
          </a:p>
          <a:p>
            <a:endParaRPr lang="en-GB" sz="1500" dirty="0" smtClean="0">
              <a:solidFill>
                <a:schemeClr val="tx1"/>
              </a:solidFill>
            </a:endParaRPr>
          </a:p>
          <a:p>
            <a:r>
              <a:rPr lang="en-GB" dirty="0" smtClean="0">
                <a:solidFill>
                  <a:schemeClr val="tx1"/>
                </a:solidFill>
              </a:rPr>
              <a:t>Each Academic Health Science Network hosts a Patient Safety Collaborative which works with local patients and healthcare providers to identify safety priorities and develop solutions.</a:t>
            </a:r>
            <a:endParaRPr lang="en-GB" dirty="0">
              <a:solidFill>
                <a:schemeClr val="tx1"/>
              </a:solidFill>
            </a:endParaRPr>
          </a:p>
        </p:txBody>
      </p:sp>
    </p:spTree>
    <p:extLst>
      <p:ext uri="{BB962C8B-B14F-4D97-AF65-F5344CB8AC3E}">
        <p14:creationId xmlns:p14="http://schemas.microsoft.com/office/powerpoint/2010/main" val="13903286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West of England Academic Health Science Network</a:t>
            </a:r>
          </a:p>
        </p:txBody>
      </p:sp>
    </p:spTree>
    <p:extLst>
      <p:ext uri="{BB962C8B-B14F-4D97-AF65-F5344CB8AC3E}">
        <p14:creationId xmlns:p14="http://schemas.microsoft.com/office/powerpoint/2010/main" val="14074802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nvSpPr>
        <p:spPr>
          <a:xfrm>
            <a:off x="404166" y="260648"/>
            <a:ext cx="7993739"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smtClean="0">
                <a:latin typeface="Arial" panose="020B0604020202020204" pitchFamily="34" charset="0"/>
                <a:cs typeface="Arial" panose="020B0604020202020204" pitchFamily="34" charset="0"/>
              </a:rPr>
              <a:t>Mortality Review Context</a:t>
            </a:r>
            <a:endParaRPr lang="en-US" sz="3600" b="1" dirty="0">
              <a:latin typeface="Arial" panose="020B0604020202020204" pitchFamily="34" charset="0"/>
              <a:cs typeface="Arial" panose="020B0604020202020204" pitchFamily="34" charset="0"/>
            </a:endParaRPr>
          </a:p>
        </p:txBody>
      </p:sp>
      <p:sp>
        <p:nvSpPr>
          <p:cNvPr id="8" name="Content Placeholder 2"/>
          <p:cNvSpPr>
            <a:spLocks noGrp="1"/>
          </p:cNvSpPr>
          <p:nvPr/>
        </p:nvSpPr>
        <p:spPr>
          <a:xfrm>
            <a:off x="376948" y="1340768"/>
            <a:ext cx="8229600" cy="475252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spcAft>
                <a:spcPts val="800"/>
              </a:spcAft>
            </a:pPr>
            <a:r>
              <a:rPr lang="en-GB" sz="2400" dirty="0" smtClean="0">
                <a:latin typeface="Arial" panose="020B0604020202020204" pitchFamily="34" charset="0"/>
                <a:cs typeface="Arial" panose="020B0604020202020204" pitchFamily="34" charset="0"/>
              </a:rPr>
              <a:t>National Programme in </a:t>
            </a:r>
            <a:r>
              <a:rPr lang="en-GB" sz="2400" dirty="0">
                <a:latin typeface="Arial" panose="020B0604020202020204" pitchFamily="34" charset="0"/>
                <a:cs typeface="Arial" panose="020B0604020202020204" pitchFamily="34" charset="0"/>
              </a:rPr>
              <a:t>place to assist </a:t>
            </a:r>
            <a:r>
              <a:rPr lang="en-GB" sz="2400" dirty="0" smtClean="0">
                <a:latin typeface="Arial" panose="020B0604020202020204" pitchFamily="34" charset="0"/>
                <a:cs typeface="Arial" panose="020B0604020202020204" pitchFamily="34" charset="0"/>
              </a:rPr>
              <a:t>acute care hospitals </a:t>
            </a:r>
            <a:r>
              <a:rPr lang="en-GB" sz="2400" dirty="0">
                <a:latin typeface="Arial" panose="020B0604020202020204" pitchFamily="34" charset="0"/>
                <a:cs typeface="Arial" panose="020B0604020202020204" pitchFamily="34" charset="0"/>
              </a:rPr>
              <a:t>in England and </a:t>
            </a:r>
            <a:r>
              <a:rPr lang="en-GB" sz="2400" dirty="0" smtClean="0">
                <a:latin typeface="Arial" panose="020B0604020202020204" pitchFamily="34" charset="0"/>
                <a:cs typeface="Arial" panose="020B0604020202020204" pitchFamily="34" charset="0"/>
              </a:rPr>
              <a:t>Scotland</a:t>
            </a:r>
          </a:p>
          <a:p>
            <a:pPr>
              <a:spcBef>
                <a:spcPts val="0"/>
              </a:spcBef>
              <a:spcAft>
                <a:spcPts val="800"/>
              </a:spcAft>
            </a:pPr>
            <a:r>
              <a:rPr lang="en-GB" sz="2400" dirty="0">
                <a:latin typeface="Arial" panose="020B0604020202020204" pitchFamily="34" charset="0"/>
                <a:cs typeface="Arial" panose="020B0604020202020204" pitchFamily="34" charset="0"/>
              </a:rPr>
              <a:t>R</a:t>
            </a:r>
            <a:r>
              <a:rPr lang="en-GB" sz="2400" dirty="0" smtClean="0">
                <a:latin typeface="Arial" panose="020B0604020202020204" pitchFamily="34" charset="0"/>
                <a:cs typeface="Arial" panose="020B0604020202020204" pitchFamily="34" charset="0"/>
              </a:rPr>
              <a:t>eviews safety </a:t>
            </a:r>
            <a:r>
              <a:rPr lang="en-GB" sz="2400" dirty="0">
                <a:latin typeface="Arial" panose="020B0604020202020204" pitchFamily="34" charset="0"/>
                <a:cs typeface="Arial" panose="020B0604020202020204" pitchFamily="34" charset="0"/>
              </a:rPr>
              <a:t>and quality of </a:t>
            </a:r>
            <a:r>
              <a:rPr lang="en-GB" sz="2400" dirty="0" smtClean="0">
                <a:latin typeface="Arial" panose="020B0604020202020204" pitchFamily="34" charset="0"/>
                <a:cs typeface="Arial" panose="020B0604020202020204" pitchFamily="34" charset="0"/>
              </a:rPr>
              <a:t>care of adults who die in hospital</a:t>
            </a:r>
          </a:p>
          <a:p>
            <a:pPr>
              <a:spcBef>
                <a:spcPts val="0"/>
              </a:spcBef>
              <a:spcAft>
                <a:spcPts val="800"/>
              </a:spcAft>
            </a:pPr>
            <a:r>
              <a:rPr lang="en-GB" sz="2400" dirty="0" smtClean="0">
                <a:latin typeface="Arial" panose="020B0604020202020204" pitchFamily="34" charset="0"/>
                <a:cs typeface="Arial" panose="020B0604020202020204" pitchFamily="34" charset="0"/>
              </a:rPr>
              <a:t>Evidence-based Structured </a:t>
            </a:r>
            <a:r>
              <a:rPr lang="en-GB" sz="2400" dirty="0">
                <a:latin typeface="Arial" panose="020B0604020202020204" pitchFamily="34" charset="0"/>
                <a:cs typeface="Arial" panose="020B0604020202020204" pitchFamily="34" charset="0"/>
              </a:rPr>
              <a:t>Judgement Review [SJR]</a:t>
            </a:r>
          </a:p>
          <a:p>
            <a:pPr>
              <a:spcBef>
                <a:spcPts val="0"/>
              </a:spcBef>
              <a:spcAft>
                <a:spcPts val="800"/>
              </a:spcAft>
            </a:pPr>
            <a:r>
              <a:rPr lang="en-GB" sz="2400" dirty="0" smtClean="0">
                <a:latin typeface="Arial" panose="020B0604020202020204" pitchFamily="34" charset="0"/>
                <a:cs typeface="Arial" panose="020B0604020202020204" pitchFamily="34" charset="0"/>
              </a:rPr>
              <a:t>Quantitative </a:t>
            </a:r>
            <a:r>
              <a:rPr lang="en-GB" sz="2400" dirty="0">
                <a:latin typeface="Arial" panose="020B0604020202020204" pitchFamily="34" charset="0"/>
                <a:cs typeface="Arial" panose="020B0604020202020204" pitchFamily="34" charset="0"/>
              </a:rPr>
              <a:t>and qualitative information on care that goes well, or not so </a:t>
            </a:r>
            <a:r>
              <a:rPr lang="en-GB" sz="2400" dirty="0" smtClean="0">
                <a:latin typeface="Arial" panose="020B0604020202020204" pitchFamily="34" charset="0"/>
                <a:cs typeface="Arial" panose="020B0604020202020204" pitchFamily="34" charset="0"/>
              </a:rPr>
              <a:t>well</a:t>
            </a:r>
            <a:endParaRPr lang="en-GB" sz="2400" dirty="0">
              <a:latin typeface="Arial" panose="020B0604020202020204" pitchFamily="34" charset="0"/>
              <a:cs typeface="Arial" panose="020B0604020202020204" pitchFamily="34" charset="0"/>
            </a:endParaRPr>
          </a:p>
          <a:p>
            <a:pPr>
              <a:spcBef>
                <a:spcPts val="0"/>
              </a:spcBef>
              <a:spcAft>
                <a:spcPts val="800"/>
              </a:spcAft>
            </a:pPr>
            <a:r>
              <a:rPr lang="en-GB" sz="2400" dirty="0" smtClean="0">
                <a:latin typeface="Arial" panose="020B0604020202020204" pitchFamily="34" charset="0"/>
                <a:cs typeface="Arial" panose="020B0604020202020204" pitchFamily="34" charset="0"/>
              </a:rPr>
              <a:t>NHS Trusts expected to adopt and report number of reviews from Q3 onwards</a:t>
            </a:r>
          </a:p>
          <a:p>
            <a:pPr>
              <a:spcBef>
                <a:spcPts val="0"/>
              </a:spcBef>
              <a:spcAft>
                <a:spcPts val="800"/>
              </a:spcAft>
            </a:pPr>
            <a:r>
              <a:rPr lang="en-GB" sz="2400" dirty="0">
                <a:latin typeface="Arial" panose="020B0604020202020204" pitchFamily="34" charset="0"/>
                <a:cs typeface="Arial" panose="020B0604020202020204" pitchFamily="34" charset="0"/>
              </a:rPr>
              <a:t>Working with the RCP as a pilot area</a:t>
            </a:r>
          </a:p>
        </p:txBody>
      </p:sp>
    </p:spTree>
    <p:extLst>
      <p:ext uri="{BB962C8B-B14F-4D97-AF65-F5344CB8AC3E}">
        <p14:creationId xmlns:p14="http://schemas.microsoft.com/office/powerpoint/2010/main" val="4021674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548680"/>
            <a:ext cx="9144000" cy="792088"/>
          </a:xfrm>
        </p:spPr>
        <p:txBody>
          <a:bodyPr>
            <a:normAutofit/>
          </a:bodyPr>
          <a:lstStyle/>
          <a:p>
            <a:pPr algn="ctr"/>
            <a:r>
              <a:rPr lang="en-GB" dirty="0" smtClean="0">
                <a:solidFill>
                  <a:schemeClr val="tx1"/>
                </a:solidFill>
              </a:rPr>
              <a:t>Where Does The WEAHSN Fit </a:t>
            </a:r>
            <a:r>
              <a:rPr lang="en-GB" dirty="0">
                <a:solidFill>
                  <a:schemeClr val="tx1"/>
                </a:solidFill>
              </a:rPr>
              <a:t>I</a:t>
            </a:r>
            <a:r>
              <a:rPr lang="en-GB" dirty="0" smtClean="0">
                <a:solidFill>
                  <a:schemeClr val="tx1"/>
                </a:solidFill>
              </a:rPr>
              <a:t>n?</a:t>
            </a:r>
            <a:endParaRPr lang="en-GB" dirty="0">
              <a:solidFill>
                <a:schemeClr val="tx1"/>
              </a:solidFill>
            </a:endParaRPr>
          </a:p>
        </p:txBody>
      </p:sp>
      <p:sp>
        <p:nvSpPr>
          <p:cNvPr id="5" name="Content Placeholder 2"/>
          <p:cNvSpPr>
            <a:spLocks noGrp="1"/>
          </p:cNvSpPr>
          <p:nvPr>
            <p:ph idx="1"/>
          </p:nvPr>
        </p:nvSpPr>
        <p:spPr>
          <a:xfrm>
            <a:off x="395536" y="1351309"/>
            <a:ext cx="8229600" cy="4525963"/>
          </a:xfrm>
        </p:spPr>
        <p:txBody>
          <a:bodyPr>
            <a:normAutofit lnSpcReduction="10000"/>
          </a:bodyPr>
          <a:lstStyle/>
          <a:p>
            <a:pPr marL="342900" indent="-342900">
              <a:spcAft>
                <a:spcPts val="600"/>
              </a:spcAft>
              <a:buFont typeface="Arial" panose="020B0604020202020204" pitchFamily="34" charset="0"/>
              <a:buChar char="•"/>
            </a:pPr>
            <a:r>
              <a:rPr lang="en-GB" sz="2400" dirty="0" smtClean="0">
                <a:solidFill>
                  <a:schemeClr val="tx1"/>
                </a:solidFill>
              </a:rPr>
              <a:t>Subset of our Patient Safety ‘Deteriorating Patient’ workstream</a:t>
            </a:r>
          </a:p>
          <a:p>
            <a:pPr marL="342900" indent="-342900">
              <a:spcAft>
                <a:spcPts val="600"/>
              </a:spcAft>
              <a:buFont typeface="Arial" panose="020B0604020202020204" pitchFamily="34" charset="0"/>
              <a:buChar char="•"/>
            </a:pPr>
            <a:r>
              <a:rPr lang="en-GB" sz="2400" dirty="0" smtClean="0">
                <a:solidFill>
                  <a:schemeClr val="tx1"/>
                </a:solidFill>
              </a:rPr>
              <a:t>First collaborative approach across the country</a:t>
            </a:r>
          </a:p>
          <a:p>
            <a:pPr lvl="2">
              <a:spcAft>
                <a:spcPts val="600"/>
              </a:spcAft>
            </a:pPr>
            <a:r>
              <a:rPr lang="en-GB" sz="1800" dirty="0" smtClean="0">
                <a:latin typeface="Arial" panose="020B0604020202020204" pitchFamily="34" charset="0"/>
                <a:cs typeface="Arial" panose="020B0604020202020204" pitchFamily="34" charset="0"/>
              </a:rPr>
              <a:t>Sharing of learning and issues for implementation</a:t>
            </a:r>
          </a:p>
          <a:p>
            <a:pPr lvl="2">
              <a:spcAft>
                <a:spcPts val="600"/>
              </a:spcAft>
            </a:pPr>
            <a:r>
              <a:rPr lang="en-GB" sz="1800" dirty="0">
                <a:latin typeface="Arial" panose="020B0604020202020204" pitchFamily="34" charset="0"/>
                <a:cs typeface="Arial" panose="020B0604020202020204" pitchFamily="34" charset="0"/>
              </a:rPr>
              <a:t>S</a:t>
            </a:r>
            <a:r>
              <a:rPr lang="en-GB" sz="1800" dirty="0" smtClean="0">
                <a:latin typeface="Arial" panose="020B0604020202020204" pitchFamily="34" charset="0"/>
                <a:cs typeface="Arial" panose="020B0604020202020204" pitchFamily="34" charset="0"/>
              </a:rPr>
              <a:t>haring of policies, screening tools and operational processes</a:t>
            </a:r>
          </a:p>
          <a:p>
            <a:pPr marL="342900" indent="-342900">
              <a:spcAft>
                <a:spcPts val="600"/>
              </a:spcAft>
              <a:buFont typeface="Arial" panose="020B0604020202020204" pitchFamily="34" charset="0"/>
              <a:buChar char="•"/>
            </a:pPr>
            <a:r>
              <a:rPr lang="en-GB" sz="2400" dirty="0" smtClean="0">
                <a:solidFill>
                  <a:schemeClr val="tx1"/>
                </a:solidFill>
              </a:rPr>
              <a:t>Steering Group</a:t>
            </a:r>
          </a:p>
          <a:p>
            <a:pPr lvl="2">
              <a:spcAft>
                <a:spcPts val="600"/>
              </a:spcAft>
            </a:pPr>
            <a:r>
              <a:rPr lang="en-GB" sz="1800" dirty="0" smtClean="0">
                <a:latin typeface="Arial" panose="020B0604020202020204" pitchFamily="34" charset="0"/>
                <a:cs typeface="Arial" panose="020B0604020202020204" pitchFamily="34" charset="0"/>
              </a:rPr>
              <a:t>Monthly </a:t>
            </a:r>
            <a:r>
              <a:rPr lang="en-GB" sz="1800" dirty="0">
                <a:latin typeface="Arial" panose="020B0604020202020204" pitchFamily="34" charset="0"/>
                <a:cs typeface="Arial" panose="020B0604020202020204" pitchFamily="34" charset="0"/>
              </a:rPr>
              <a:t>telecon and quarterly face to face</a:t>
            </a:r>
          </a:p>
          <a:p>
            <a:pPr lvl="2">
              <a:spcAft>
                <a:spcPts val="600"/>
              </a:spcAft>
            </a:pPr>
            <a:r>
              <a:rPr lang="en-GB" sz="1800" dirty="0" smtClean="0">
                <a:latin typeface="Arial" panose="020B0604020202020204" pitchFamily="34" charset="0"/>
                <a:cs typeface="Arial" panose="020B0604020202020204" pitchFamily="34" charset="0"/>
              </a:rPr>
              <a:t>8 trusts, PPI, GP </a:t>
            </a:r>
            <a:r>
              <a:rPr lang="en-GB" sz="1800" dirty="0">
                <a:latin typeface="Arial" panose="020B0604020202020204" pitchFamily="34" charset="0"/>
                <a:cs typeface="Arial" panose="020B0604020202020204" pitchFamily="34" charset="0"/>
              </a:rPr>
              <a:t>and Mental Health </a:t>
            </a:r>
            <a:r>
              <a:rPr lang="en-GB" sz="1800" dirty="0" smtClean="0">
                <a:latin typeface="Arial" panose="020B0604020202020204" pitchFamily="34" charset="0"/>
                <a:cs typeface="Arial" panose="020B0604020202020204" pitchFamily="34" charset="0"/>
              </a:rPr>
              <a:t>colleagues</a:t>
            </a:r>
            <a:endParaRPr lang="en-GB" sz="1800" dirty="0">
              <a:latin typeface="Arial" panose="020B0604020202020204" pitchFamily="34" charset="0"/>
              <a:cs typeface="Arial" panose="020B0604020202020204" pitchFamily="34" charset="0"/>
            </a:endParaRPr>
          </a:p>
          <a:p>
            <a:pPr marL="342900" indent="-342900">
              <a:spcAft>
                <a:spcPts val="600"/>
              </a:spcAft>
              <a:buFont typeface="Arial" panose="020B0604020202020204" pitchFamily="34" charset="0"/>
              <a:buChar char="•"/>
            </a:pPr>
            <a:r>
              <a:rPr lang="en-GB" sz="2400" dirty="0" smtClean="0">
                <a:solidFill>
                  <a:schemeClr val="tx1"/>
                </a:solidFill>
              </a:rPr>
              <a:t>eLearning/Toolkit</a:t>
            </a:r>
          </a:p>
          <a:p>
            <a:pPr marL="342900" indent="-342900">
              <a:spcAft>
                <a:spcPts val="600"/>
              </a:spcAft>
              <a:buFont typeface="Arial" panose="020B0604020202020204" pitchFamily="34" charset="0"/>
              <a:buChar char="•"/>
            </a:pPr>
            <a:r>
              <a:rPr lang="en-GB" sz="2400" dirty="0" smtClean="0">
                <a:solidFill>
                  <a:schemeClr val="tx1"/>
                </a:solidFill>
              </a:rPr>
              <a:t>Ability to collect thematic data at regional level</a:t>
            </a:r>
          </a:p>
          <a:p>
            <a:pPr marL="342900" indent="-342900">
              <a:spcAft>
                <a:spcPts val="600"/>
              </a:spcAft>
              <a:buFont typeface="Arial" panose="020B0604020202020204" pitchFamily="34" charset="0"/>
              <a:buChar char="•"/>
            </a:pPr>
            <a:r>
              <a:rPr lang="en-GB" sz="2400" dirty="0" smtClean="0">
                <a:solidFill>
                  <a:schemeClr val="tx1"/>
                </a:solidFill>
              </a:rPr>
              <a:t>Collaborative best </a:t>
            </a:r>
            <a:r>
              <a:rPr lang="en-GB" sz="2400" dirty="0">
                <a:solidFill>
                  <a:schemeClr val="tx1"/>
                </a:solidFill>
              </a:rPr>
              <a:t>p</a:t>
            </a:r>
            <a:r>
              <a:rPr lang="en-GB" sz="2400" dirty="0" smtClean="0">
                <a:solidFill>
                  <a:schemeClr val="tx1"/>
                </a:solidFill>
              </a:rPr>
              <a:t>ractice framework</a:t>
            </a:r>
            <a:endParaRPr lang="en-GB" sz="2400" dirty="0">
              <a:solidFill>
                <a:schemeClr val="tx1"/>
              </a:solidFill>
            </a:endParaRPr>
          </a:p>
        </p:txBody>
      </p:sp>
    </p:spTree>
    <p:extLst>
      <p:ext uri="{BB962C8B-B14F-4D97-AF65-F5344CB8AC3E}">
        <p14:creationId xmlns:p14="http://schemas.microsoft.com/office/powerpoint/2010/main" val="5302278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620688"/>
            <a:ext cx="8229600" cy="792088"/>
          </a:xfrm>
        </p:spPr>
        <p:txBody>
          <a:bodyPr/>
          <a:lstStyle/>
          <a:p>
            <a:r>
              <a:rPr lang="en-GB" altLang="en-US" dirty="0" smtClean="0"/>
              <a:t>Development phase   </a:t>
            </a:r>
            <a:r>
              <a:rPr lang="en-GB" altLang="en-US" sz="2400" dirty="0" smtClean="0"/>
              <a:t>Aug 2016 – Jan 2017</a:t>
            </a:r>
            <a:r>
              <a:rPr lang="en-GB" altLang="en-US" dirty="0" smtClean="0"/>
              <a:t> </a:t>
            </a:r>
          </a:p>
        </p:txBody>
      </p:sp>
      <p:sp>
        <p:nvSpPr>
          <p:cNvPr id="5123" name="Content Placeholder 2"/>
          <p:cNvSpPr>
            <a:spLocks noGrp="1"/>
          </p:cNvSpPr>
          <p:nvPr>
            <p:ph idx="1"/>
          </p:nvPr>
        </p:nvSpPr>
        <p:spPr>
          <a:xfrm>
            <a:off x="395536" y="1484784"/>
            <a:ext cx="8496944" cy="4104456"/>
          </a:xfrm>
        </p:spPr>
        <p:txBody>
          <a:bodyPr/>
          <a:lstStyle/>
          <a:p>
            <a:pPr marL="457200" indent="-457200">
              <a:spcAft>
                <a:spcPts val="900"/>
              </a:spcAft>
              <a:buFont typeface="Arial" panose="020B0604020202020204" pitchFamily="34" charset="0"/>
              <a:buChar char="•"/>
            </a:pPr>
            <a:r>
              <a:rPr lang="en-GB" altLang="en-US" sz="2600" dirty="0" smtClean="0">
                <a:solidFill>
                  <a:schemeClr val="tx1"/>
                </a:solidFill>
              </a:rPr>
              <a:t>Established the Mortality Review Steering Group</a:t>
            </a:r>
          </a:p>
          <a:p>
            <a:pPr marL="457200" indent="-457200">
              <a:spcAft>
                <a:spcPts val="900"/>
              </a:spcAft>
              <a:buFont typeface="Arial" panose="020B0604020202020204" pitchFamily="34" charset="0"/>
              <a:buChar char="•"/>
            </a:pPr>
            <a:r>
              <a:rPr lang="en-GB" altLang="en-US" sz="2600" dirty="0" smtClean="0">
                <a:solidFill>
                  <a:schemeClr val="tx1"/>
                </a:solidFill>
              </a:rPr>
              <a:t>Shared current practice across the group</a:t>
            </a:r>
          </a:p>
          <a:p>
            <a:pPr marL="457200" indent="-457200">
              <a:spcAft>
                <a:spcPts val="900"/>
              </a:spcAft>
              <a:buFont typeface="Arial" panose="020B0604020202020204" pitchFamily="34" charset="0"/>
              <a:buChar char="•"/>
            </a:pPr>
            <a:r>
              <a:rPr lang="en-GB" altLang="en-US" sz="2600" dirty="0" smtClean="0">
                <a:solidFill>
                  <a:schemeClr val="tx1"/>
                </a:solidFill>
              </a:rPr>
              <a:t>Linked with Medical Examiner pilot in Gloucestershire</a:t>
            </a:r>
          </a:p>
          <a:p>
            <a:pPr marL="457200" indent="-457200">
              <a:spcAft>
                <a:spcPts val="900"/>
              </a:spcAft>
              <a:buFont typeface="Arial" panose="020B0604020202020204" pitchFamily="34" charset="0"/>
              <a:buChar char="•"/>
            </a:pPr>
            <a:r>
              <a:rPr lang="en-GB" altLang="en-US" sz="2600" dirty="0" smtClean="0">
                <a:solidFill>
                  <a:schemeClr val="tx1"/>
                </a:solidFill>
              </a:rPr>
              <a:t>Developed an outline best practice framework</a:t>
            </a:r>
          </a:p>
          <a:p>
            <a:pPr marL="457200" indent="-457200">
              <a:spcAft>
                <a:spcPts val="900"/>
              </a:spcAft>
              <a:buFont typeface="Arial" panose="020B0604020202020204" pitchFamily="34" charset="0"/>
              <a:buChar char="•"/>
            </a:pPr>
            <a:r>
              <a:rPr lang="en-GB" altLang="en-US" sz="2600" dirty="0" smtClean="0">
                <a:solidFill>
                  <a:schemeClr val="tx1"/>
                </a:solidFill>
              </a:rPr>
              <a:t>Created a collaborative briefing document and public facing statement</a:t>
            </a:r>
          </a:p>
          <a:p>
            <a:pPr marL="457200" indent="-457200">
              <a:spcAft>
                <a:spcPts val="900"/>
              </a:spcAft>
              <a:buFont typeface="Arial" panose="020B0604020202020204" pitchFamily="34" charset="0"/>
              <a:buChar char="•"/>
            </a:pPr>
            <a:r>
              <a:rPr lang="en-GB" altLang="en-US" sz="2600" dirty="0" smtClean="0">
                <a:solidFill>
                  <a:schemeClr val="tx1"/>
                </a:solidFill>
              </a:rPr>
              <a:t>40 clinicians from 3 trusts trained in wave 1</a:t>
            </a:r>
          </a:p>
          <a:p>
            <a:pPr marL="457200" indent="-457200">
              <a:spcAft>
                <a:spcPts val="900"/>
              </a:spcAft>
              <a:buFont typeface="Arial" panose="020B0604020202020204" pitchFamily="34" charset="0"/>
              <a:buChar char="•"/>
            </a:pPr>
            <a:r>
              <a:rPr lang="en-GB" altLang="en-US" sz="2600" dirty="0" smtClean="0">
                <a:solidFill>
                  <a:schemeClr val="tx1"/>
                </a:solidFill>
              </a:rPr>
              <a:t>Deanery funded trainee at one trust</a:t>
            </a:r>
          </a:p>
          <a:p>
            <a:endParaRPr lang="en-GB" altLang="en-US" dirty="0" smtClean="0"/>
          </a:p>
          <a:p>
            <a:endParaRPr lang="en-GB" altLang="en-US" dirty="0" smtClean="0"/>
          </a:p>
        </p:txBody>
      </p:sp>
    </p:spTree>
    <p:extLst>
      <p:ext uri="{BB962C8B-B14F-4D97-AF65-F5344CB8AC3E}">
        <p14:creationId xmlns:p14="http://schemas.microsoft.com/office/powerpoint/2010/main" val="11180197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548680"/>
            <a:ext cx="8229600" cy="792088"/>
          </a:xfrm>
        </p:spPr>
        <p:txBody>
          <a:bodyPr/>
          <a:lstStyle/>
          <a:p>
            <a:pPr eaLnBrk="1" hangingPunct="1"/>
            <a:r>
              <a:rPr lang="en-GB" altLang="en-US" dirty="0" smtClean="0"/>
              <a:t>Progress </a:t>
            </a:r>
            <a:r>
              <a:rPr lang="en-GB" altLang="en-US" sz="2400" dirty="0" smtClean="0"/>
              <a:t>Jan 2017 – present</a:t>
            </a:r>
          </a:p>
        </p:txBody>
      </p:sp>
      <p:sp>
        <p:nvSpPr>
          <p:cNvPr id="7171" name="Content Placeholder 2"/>
          <p:cNvSpPr>
            <a:spLocks noGrp="1"/>
          </p:cNvSpPr>
          <p:nvPr>
            <p:ph idx="1"/>
          </p:nvPr>
        </p:nvSpPr>
        <p:spPr>
          <a:xfrm>
            <a:off x="323528" y="1268760"/>
            <a:ext cx="8640960" cy="4680520"/>
          </a:xfrm>
        </p:spPr>
        <p:txBody>
          <a:bodyPr/>
          <a:lstStyle/>
          <a:p>
            <a:pPr marL="457200" indent="-457200">
              <a:spcAft>
                <a:spcPts val="600"/>
              </a:spcAft>
              <a:buFont typeface="Arial" panose="020B0604020202020204" pitchFamily="34" charset="0"/>
              <a:buChar char="•"/>
            </a:pPr>
            <a:r>
              <a:rPr lang="en-GB" altLang="en-US" sz="2400" dirty="0" smtClean="0">
                <a:solidFill>
                  <a:schemeClr val="tx1"/>
                </a:solidFill>
              </a:rPr>
              <a:t>Rolled </a:t>
            </a:r>
            <a:r>
              <a:rPr lang="en-GB" altLang="en-US" sz="2400" dirty="0">
                <a:solidFill>
                  <a:schemeClr val="tx1"/>
                </a:solidFill>
              </a:rPr>
              <a:t>out </a:t>
            </a:r>
            <a:r>
              <a:rPr lang="en-GB" altLang="en-US" sz="2400" dirty="0" smtClean="0">
                <a:solidFill>
                  <a:schemeClr val="tx1"/>
                </a:solidFill>
              </a:rPr>
              <a:t>training </a:t>
            </a:r>
            <a:r>
              <a:rPr lang="en-GB" altLang="en-US" sz="2400" dirty="0">
                <a:solidFill>
                  <a:schemeClr val="tx1"/>
                </a:solidFill>
              </a:rPr>
              <a:t>to </a:t>
            </a:r>
            <a:r>
              <a:rPr lang="en-GB" altLang="en-US" sz="2400" dirty="0" smtClean="0">
                <a:solidFill>
                  <a:schemeClr val="tx1"/>
                </a:solidFill>
              </a:rPr>
              <a:t>the remaining collaborative trusts</a:t>
            </a:r>
          </a:p>
          <a:p>
            <a:pPr marL="1200150" lvl="1" indent="-457200">
              <a:spcAft>
                <a:spcPts val="600"/>
              </a:spcAft>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Over 100 cascade trainers in West of England</a:t>
            </a:r>
            <a:endParaRPr lang="en-GB" altLang="en-US" sz="2400" dirty="0" smtClean="0">
              <a:solidFill>
                <a:schemeClr val="tx1"/>
              </a:solidFill>
              <a:latin typeface="Arial" panose="020B0604020202020204" pitchFamily="34" charset="0"/>
              <a:cs typeface="Arial" panose="020B0604020202020204" pitchFamily="34" charset="0"/>
            </a:endParaRPr>
          </a:p>
          <a:p>
            <a:pPr marL="457200" indent="-457200">
              <a:spcAft>
                <a:spcPts val="600"/>
              </a:spcAft>
              <a:buFont typeface="Arial" panose="020B0604020202020204" pitchFamily="34" charset="0"/>
              <a:buChar char="•"/>
            </a:pPr>
            <a:r>
              <a:rPr lang="en-GB" altLang="en-US" sz="2400" dirty="0" smtClean="0">
                <a:solidFill>
                  <a:schemeClr val="tx1"/>
                </a:solidFill>
              </a:rPr>
              <a:t>Agreed version of a collaborative best practice framework</a:t>
            </a:r>
          </a:p>
          <a:p>
            <a:pPr marL="457200" indent="-457200" eaLnBrk="1" hangingPunct="1">
              <a:spcAft>
                <a:spcPts val="600"/>
              </a:spcAft>
              <a:buFont typeface="Arial" panose="020B0604020202020204" pitchFamily="34" charset="0"/>
              <a:buChar char="•"/>
            </a:pPr>
            <a:r>
              <a:rPr lang="en-GB" altLang="en-US" sz="2400" dirty="0" smtClean="0">
                <a:solidFill>
                  <a:schemeClr val="tx1"/>
                </a:solidFill>
              </a:rPr>
              <a:t>Share themes across the acute trusts and the interface with primary care</a:t>
            </a:r>
          </a:p>
          <a:p>
            <a:pPr marL="457200" indent="-457200" eaLnBrk="1" hangingPunct="1">
              <a:spcAft>
                <a:spcPts val="600"/>
              </a:spcAft>
              <a:buFont typeface="Arial" panose="020B0604020202020204" pitchFamily="34" charset="0"/>
              <a:buChar char="•"/>
            </a:pPr>
            <a:r>
              <a:rPr lang="en-GB" altLang="en-US" sz="2400" dirty="0" smtClean="0">
                <a:solidFill>
                  <a:schemeClr val="tx1"/>
                </a:solidFill>
              </a:rPr>
              <a:t>Design patient safety and quality improvement projects to address the themes</a:t>
            </a:r>
          </a:p>
          <a:p>
            <a:pPr marL="457200" indent="-457200" eaLnBrk="1" hangingPunct="1">
              <a:spcAft>
                <a:spcPts val="600"/>
              </a:spcAft>
              <a:buFont typeface="Arial" panose="020B0604020202020204" pitchFamily="34" charset="0"/>
              <a:buChar char="•"/>
            </a:pPr>
            <a:r>
              <a:rPr lang="en-GB" altLang="en-US" sz="2400" dirty="0" smtClean="0">
                <a:solidFill>
                  <a:schemeClr val="tx1"/>
                </a:solidFill>
              </a:rPr>
              <a:t>Scope how we can involve Mental Health and Community services</a:t>
            </a:r>
          </a:p>
          <a:p>
            <a:pPr marL="457200" indent="-457200" eaLnBrk="1" hangingPunct="1">
              <a:spcAft>
                <a:spcPts val="600"/>
              </a:spcAft>
              <a:buFont typeface="Arial" panose="020B0604020202020204" pitchFamily="34" charset="0"/>
              <a:buChar char="•"/>
            </a:pPr>
            <a:r>
              <a:rPr lang="en-GB" altLang="en-US" sz="2400" dirty="0" smtClean="0">
                <a:solidFill>
                  <a:schemeClr val="tx1"/>
                </a:solidFill>
              </a:rPr>
              <a:t>Linking to trust Governance/SI processes</a:t>
            </a:r>
          </a:p>
        </p:txBody>
      </p:sp>
    </p:spTree>
    <p:extLst>
      <p:ext uri="{BB962C8B-B14F-4D97-AF65-F5344CB8AC3E}">
        <p14:creationId xmlns:p14="http://schemas.microsoft.com/office/powerpoint/2010/main" val="27340236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559375"/>
            <a:ext cx="9036496" cy="858263"/>
          </a:xfrm>
        </p:spPr>
        <p:txBody>
          <a:bodyPr/>
          <a:lstStyle/>
          <a:p>
            <a:pPr algn="ctr"/>
            <a:r>
              <a:rPr lang="en-GB" dirty="0" smtClean="0">
                <a:solidFill>
                  <a:schemeClr val="tx1"/>
                </a:solidFill>
              </a:rPr>
              <a:t>Issues and Learning to date</a:t>
            </a:r>
            <a:endParaRPr lang="en-GB" dirty="0">
              <a:solidFill>
                <a:schemeClr val="tx1"/>
              </a:solidFill>
            </a:endParaRPr>
          </a:p>
        </p:txBody>
      </p:sp>
      <p:sp>
        <p:nvSpPr>
          <p:cNvPr id="5" name="Content Placeholder 2"/>
          <p:cNvSpPr>
            <a:spLocks noGrp="1"/>
          </p:cNvSpPr>
          <p:nvPr>
            <p:ph idx="1"/>
          </p:nvPr>
        </p:nvSpPr>
        <p:spPr>
          <a:xfrm>
            <a:off x="323528" y="1254985"/>
            <a:ext cx="4248472" cy="4392488"/>
          </a:xfrm>
        </p:spPr>
        <p:txBody>
          <a:bodyPr>
            <a:normAutofit fontScale="92500"/>
          </a:bodyPr>
          <a:lstStyle/>
          <a:p>
            <a:pPr marL="0" indent="0">
              <a:buNone/>
            </a:pPr>
            <a:r>
              <a:rPr lang="en-GB" sz="2600" b="1" u="sng" dirty="0" smtClean="0">
                <a:solidFill>
                  <a:schemeClr val="tx1"/>
                </a:solidFill>
              </a:rPr>
              <a:t>Issues</a:t>
            </a:r>
          </a:p>
          <a:p>
            <a:pPr marL="342900" indent="-342900">
              <a:buFont typeface="Arial" panose="020B0604020202020204" pitchFamily="34" charset="0"/>
              <a:buChar char="•"/>
            </a:pPr>
            <a:r>
              <a:rPr lang="en-GB" sz="2200" dirty="0" smtClean="0">
                <a:solidFill>
                  <a:schemeClr val="tx1"/>
                </a:solidFill>
              </a:rPr>
              <a:t>Number of reviews and time to review</a:t>
            </a:r>
          </a:p>
          <a:p>
            <a:pPr marL="342900" indent="-342900">
              <a:buFont typeface="Arial" panose="020B0604020202020204" pitchFamily="34" charset="0"/>
              <a:buChar char="•"/>
            </a:pPr>
            <a:r>
              <a:rPr lang="en-GB" sz="2200" dirty="0" smtClean="0">
                <a:solidFill>
                  <a:schemeClr val="tx1"/>
                </a:solidFill>
              </a:rPr>
              <a:t>Avoidability question</a:t>
            </a:r>
          </a:p>
          <a:p>
            <a:pPr marL="342900" indent="-342900">
              <a:buFont typeface="Arial" panose="020B0604020202020204" pitchFamily="34" charset="0"/>
              <a:buChar char="•"/>
            </a:pPr>
            <a:r>
              <a:rPr lang="en-GB" sz="2200" dirty="0" smtClean="0">
                <a:solidFill>
                  <a:schemeClr val="tx1"/>
                </a:solidFill>
              </a:rPr>
              <a:t>Identifying patients with Learning difficulties &amp; Mental health illness</a:t>
            </a:r>
          </a:p>
          <a:p>
            <a:pPr marL="342900" indent="-342900">
              <a:buFont typeface="Arial" panose="020B0604020202020204" pitchFamily="34" charset="0"/>
              <a:buChar char="•"/>
            </a:pPr>
            <a:r>
              <a:rPr lang="en-GB" sz="2200" dirty="0" smtClean="0">
                <a:solidFill>
                  <a:schemeClr val="tx1"/>
                </a:solidFill>
              </a:rPr>
              <a:t>No nationally available dashboard for data collection</a:t>
            </a:r>
          </a:p>
          <a:p>
            <a:pPr marL="342900" indent="-342900">
              <a:buFont typeface="Arial" panose="020B0604020202020204" pitchFamily="34" charset="0"/>
              <a:buChar char="•"/>
            </a:pPr>
            <a:r>
              <a:rPr lang="en-GB" sz="2200" dirty="0" smtClean="0">
                <a:solidFill>
                  <a:schemeClr val="tx1"/>
                </a:solidFill>
              </a:rPr>
              <a:t>Accessing patient records and poor quality notes</a:t>
            </a:r>
          </a:p>
          <a:p>
            <a:pPr marL="342900" indent="-342900">
              <a:buFont typeface="Arial" panose="020B0604020202020204" pitchFamily="34" charset="0"/>
              <a:buChar char="•"/>
            </a:pPr>
            <a:r>
              <a:rPr lang="en-GB" sz="2200" dirty="0" smtClean="0">
                <a:solidFill>
                  <a:schemeClr val="tx1"/>
                </a:solidFill>
              </a:rPr>
              <a:t>Feeding back to families where issues in care identified</a:t>
            </a:r>
          </a:p>
          <a:p>
            <a:pPr marL="0" indent="0">
              <a:buNone/>
            </a:pPr>
            <a:endParaRPr lang="en-GB" sz="2400" dirty="0" smtClean="0"/>
          </a:p>
          <a:p>
            <a:endParaRPr lang="en-GB" dirty="0" smtClean="0"/>
          </a:p>
          <a:p>
            <a:endParaRPr lang="en-GB" sz="2400" dirty="0" smtClean="0"/>
          </a:p>
        </p:txBody>
      </p:sp>
      <p:sp>
        <p:nvSpPr>
          <p:cNvPr id="6" name="Content Placeholder 2"/>
          <p:cNvSpPr txBox="1">
            <a:spLocks/>
          </p:cNvSpPr>
          <p:nvPr/>
        </p:nvSpPr>
        <p:spPr>
          <a:xfrm>
            <a:off x="4447733" y="1340768"/>
            <a:ext cx="4680520" cy="4531642"/>
          </a:xfrm>
          <a:prstGeom prst="rect">
            <a:avLst/>
          </a:prstGeom>
        </p:spPr>
        <p:txBody>
          <a:bodyPr vert="horz" lIns="91440" tIns="45720" rIns="91440" bIns="45720" rtlCol="0">
            <a:normAutofit fontScale="3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400"/>
              </a:spcAft>
              <a:buFont typeface="Arial"/>
              <a:buNone/>
            </a:pPr>
            <a:r>
              <a:rPr lang="en-GB" sz="7400" b="1" u="sng" dirty="0" smtClean="0">
                <a:solidFill>
                  <a:schemeClr val="bg1">
                    <a:lumMod val="75000"/>
                  </a:schemeClr>
                </a:solidFill>
                <a:latin typeface="Arial" panose="020B0604020202020204" pitchFamily="34" charset="0"/>
                <a:cs typeface="Arial" panose="020B0604020202020204" pitchFamily="34" charset="0"/>
              </a:rPr>
              <a:t>Learning</a:t>
            </a:r>
          </a:p>
          <a:p>
            <a:r>
              <a:rPr lang="en-GB" sz="6200" dirty="0" smtClean="0">
                <a:solidFill>
                  <a:schemeClr val="bg1">
                    <a:lumMod val="75000"/>
                  </a:schemeClr>
                </a:solidFill>
                <a:latin typeface="Arial" panose="020B0604020202020204" pitchFamily="34" charset="0"/>
                <a:cs typeface="Arial" panose="020B0604020202020204" pitchFamily="34" charset="0"/>
              </a:rPr>
              <a:t>Not as many reviews or issues in </a:t>
            </a:r>
            <a:r>
              <a:rPr lang="en-GB" sz="6200" dirty="0">
                <a:solidFill>
                  <a:schemeClr val="bg1">
                    <a:lumMod val="75000"/>
                  </a:schemeClr>
                </a:solidFill>
                <a:latin typeface="Arial" panose="020B0604020202020204" pitchFamily="34" charset="0"/>
                <a:cs typeface="Arial" panose="020B0604020202020204" pitchFamily="34" charset="0"/>
              </a:rPr>
              <a:t>care as expected</a:t>
            </a:r>
          </a:p>
          <a:p>
            <a:r>
              <a:rPr lang="en-GB" sz="6200" dirty="0">
                <a:solidFill>
                  <a:schemeClr val="bg1">
                    <a:lumMod val="75000"/>
                  </a:schemeClr>
                </a:solidFill>
                <a:latin typeface="Arial" panose="020B0604020202020204" pitchFamily="34" charset="0"/>
                <a:cs typeface="Arial" panose="020B0604020202020204" pitchFamily="34" charset="0"/>
              </a:rPr>
              <a:t>Feedback to consultant teams from MD office – good and bad</a:t>
            </a:r>
          </a:p>
          <a:p>
            <a:r>
              <a:rPr lang="en-GB" sz="6200" dirty="0" smtClean="0">
                <a:solidFill>
                  <a:schemeClr val="bg1">
                    <a:lumMod val="75000"/>
                  </a:schemeClr>
                </a:solidFill>
                <a:latin typeface="Arial" panose="020B0604020202020204" pitchFamily="34" charset="0"/>
                <a:cs typeface="Arial" panose="020B0604020202020204" pitchFamily="34" charset="0"/>
              </a:rPr>
              <a:t>Reviews </a:t>
            </a:r>
            <a:r>
              <a:rPr lang="en-GB" sz="6200" dirty="0" smtClean="0">
                <a:solidFill>
                  <a:schemeClr val="bg1">
                    <a:lumMod val="75000"/>
                  </a:schemeClr>
                </a:solidFill>
                <a:latin typeface="Arial" panose="020B0604020202020204" pitchFamily="34" charset="0"/>
                <a:cs typeface="Arial" panose="020B0604020202020204" pitchFamily="34" charset="0"/>
              </a:rPr>
              <a:t>to be completed within 6 weeks</a:t>
            </a:r>
          </a:p>
          <a:p>
            <a:r>
              <a:rPr lang="en-GB" sz="6200" dirty="0" smtClean="0">
                <a:solidFill>
                  <a:schemeClr val="bg1">
                    <a:lumMod val="75000"/>
                  </a:schemeClr>
                </a:solidFill>
                <a:latin typeface="Arial" panose="020B0604020202020204" pitchFamily="34" charset="0"/>
                <a:cs typeface="Arial" panose="020B0604020202020204" pitchFamily="34" charset="0"/>
              </a:rPr>
              <a:t>Not just looking at clinical care i.e. number/times of internal bed moves</a:t>
            </a:r>
          </a:p>
          <a:p>
            <a:r>
              <a:rPr lang="en-GB" sz="6200" dirty="0" smtClean="0">
                <a:solidFill>
                  <a:schemeClr val="bg1">
                    <a:lumMod val="75000"/>
                  </a:schemeClr>
                </a:solidFill>
                <a:latin typeface="Arial" panose="020B0604020202020204" pitchFamily="34" charset="0"/>
                <a:cs typeface="Arial" panose="020B0604020202020204" pitchFamily="34" charset="0"/>
              </a:rPr>
              <a:t>Screening tool useful for high volume specialties</a:t>
            </a:r>
          </a:p>
          <a:p>
            <a:r>
              <a:rPr lang="en-GB" sz="6200" dirty="0" smtClean="0">
                <a:solidFill>
                  <a:schemeClr val="bg1">
                    <a:lumMod val="75000"/>
                  </a:schemeClr>
                </a:solidFill>
                <a:latin typeface="Arial" panose="020B0604020202020204" pitchFamily="34" charset="0"/>
                <a:cs typeface="Arial" panose="020B0604020202020204" pitchFamily="34" charset="0"/>
              </a:rPr>
              <a:t>Using Patient Liaison teams and where family have raised concerns</a:t>
            </a:r>
          </a:p>
          <a:p>
            <a:r>
              <a:rPr lang="en-GB" sz="6200" dirty="0" smtClean="0">
                <a:solidFill>
                  <a:schemeClr val="bg1">
                    <a:lumMod val="75000"/>
                  </a:schemeClr>
                </a:solidFill>
                <a:latin typeface="Arial" panose="020B0604020202020204" pitchFamily="34" charset="0"/>
                <a:cs typeface="Arial" panose="020B0604020202020204" pitchFamily="34" charset="0"/>
              </a:rPr>
              <a:t>Case studies for training and structured judgement examples</a:t>
            </a:r>
          </a:p>
          <a:p>
            <a:endParaRPr lang="en-GB" sz="2400" dirty="0" smtClean="0"/>
          </a:p>
        </p:txBody>
      </p:sp>
    </p:spTree>
    <p:extLst>
      <p:ext uri="{BB962C8B-B14F-4D97-AF65-F5344CB8AC3E}">
        <p14:creationId xmlns:p14="http://schemas.microsoft.com/office/powerpoint/2010/main" val="38421493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559375"/>
            <a:ext cx="9036496" cy="858263"/>
          </a:xfrm>
        </p:spPr>
        <p:txBody>
          <a:bodyPr/>
          <a:lstStyle/>
          <a:p>
            <a:pPr algn="ctr"/>
            <a:r>
              <a:rPr lang="en-GB" dirty="0" smtClean="0">
                <a:solidFill>
                  <a:schemeClr val="tx1"/>
                </a:solidFill>
              </a:rPr>
              <a:t>Issues and Learning to date</a:t>
            </a:r>
            <a:endParaRPr lang="en-GB" dirty="0">
              <a:solidFill>
                <a:schemeClr val="tx1"/>
              </a:solidFill>
            </a:endParaRPr>
          </a:p>
        </p:txBody>
      </p:sp>
      <p:sp>
        <p:nvSpPr>
          <p:cNvPr id="5" name="Content Placeholder 2"/>
          <p:cNvSpPr>
            <a:spLocks noGrp="1"/>
          </p:cNvSpPr>
          <p:nvPr>
            <p:ph idx="1"/>
          </p:nvPr>
        </p:nvSpPr>
        <p:spPr>
          <a:xfrm>
            <a:off x="323528" y="1254985"/>
            <a:ext cx="4248472" cy="4392488"/>
          </a:xfrm>
        </p:spPr>
        <p:txBody>
          <a:bodyPr>
            <a:normAutofit fontScale="92500"/>
          </a:bodyPr>
          <a:lstStyle/>
          <a:p>
            <a:pPr marL="0" indent="0">
              <a:buNone/>
            </a:pPr>
            <a:r>
              <a:rPr lang="en-GB" sz="2600" b="1" u="sng" dirty="0" smtClean="0">
                <a:solidFill>
                  <a:schemeClr val="bg1">
                    <a:lumMod val="75000"/>
                  </a:schemeClr>
                </a:solidFill>
              </a:rPr>
              <a:t>Issues</a:t>
            </a:r>
          </a:p>
          <a:p>
            <a:pPr marL="342900" indent="-342900">
              <a:buFont typeface="Arial" panose="020B0604020202020204" pitchFamily="34" charset="0"/>
              <a:buChar char="•"/>
            </a:pPr>
            <a:r>
              <a:rPr lang="en-GB" sz="2200" dirty="0" smtClean="0">
                <a:solidFill>
                  <a:schemeClr val="bg1">
                    <a:lumMod val="75000"/>
                  </a:schemeClr>
                </a:solidFill>
              </a:rPr>
              <a:t>Number of reviews for Staff to undertake and time to review</a:t>
            </a:r>
          </a:p>
          <a:p>
            <a:pPr marL="342900" indent="-342900">
              <a:buFont typeface="Arial" panose="020B0604020202020204" pitchFamily="34" charset="0"/>
              <a:buChar char="•"/>
            </a:pPr>
            <a:r>
              <a:rPr lang="en-GB" sz="2200" dirty="0" smtClean="0">
                <a:solidFill>
                  <a:schemeClr val="bg1">
                    <a:lumMod val="75000"/>
                  </a:schemeClr>
                </a:solidFill>
              </a:rPr>
              <a:t>Avoidability question</a:t>
            </a:r>
          </a:p>
          <a:p>
            <a:pPr marL="342900" indent="-342900">
              <a:buFont typeface="Arial" panose="020B0604020202020204" pitchFamily="34" charset="0"/>
              <a:buChar char="•"/>
            </a:pPr>
            <a:r>
              <a:rPr lang="en-GB" sz="2200" dirty="0" smtClean="0">
                <a:solidFill>
                  <a:schemeClr val="bg1">
                    <a:lumMod val="75000"/>
                  </a:schemeClr>
                </a:solidFill>
              </a:rPr>
              <a:t>Identifying patients with Learning difficulties &amp; Mental health illness</a:t>
            </a:r>
          </a:p>
          <a:p>
            <a:pPr marL="342900" indent="-342900">
              <a:buFont typeface="Arial" panose="020B0604020202020204" pitchFamily="34" charset="0"/>
              <a:buChar char="•"/>
            </a:pPr>
            <a:r>
              <a:rPr lang="en-GB" sz="2200" dirty="0" smtClean="0">
                <a:solidFill>
                  <a:schemeClr val="bg1">
                    <a:lumMod val="75000"/>
                  </a:schemeClr>
                </a:solidFill>
              </a:rPr>
              <a:t>No nationally available dashboard for data collection</a:t>
            </a:r>
          </a:p>
          <a:p>
            <a:pPr marL="342900" indent="-342900">
              <a:buFont typeface="Arial" panose="020B0604020202020204" pitchFamily="34" charset="0"/>
              <a:buChar char="•"/>
            </a:pPr>
            <a:r>
              <a:rPr lang="en-GB" sz="2200" dirty="0" smtClean="0">
                <a:solidFill>
                  <a:schemeClr val="bg1">
                    <a:lumMod val="75000"/>
                  </a:schemeClr>
                </a:solidFill>
              </a:rPr>
              <a:t>Accessing patient records and poor quality notes</a:t>
            </a:r>
          </a:p>
          <a:p>
            <a:pPr marL="342900" indent="-342900">
              <a:buFont typeface="Arial" panose="020B0604020202020204" pitchFamily="34" charset="0"/>
              <a:buChar char="•"/>
            </a:pPr>
            <a:r>
              <a:rPr lang="en-GB" sz="2200" dirty="0" smtClean="0">
                <a:solidFill>
                  <a:schemeClr val="bg1">
                    <a:lumMod val="75000"/>
                  </a:schemeClr>
                </a:solidFill>
              </a:rPr>
              <a:t>Feeding back to families where issues in care identified</a:t>
            </a:r>
          </a:p>
          <a:p>
            <a:pPr marL="0" indent="0">
              <a:buNone/>
            </a:pPr>
            <a:endParaRPr lang="en-GB" sz="2400" dirty="0" smtClean="0"/>
          </a:p>
          <a:p>
            <a:endParaRPr lang="en-GB" dirty="0" smtClean="0"/>
          </a:p>
          <a:p>
            <a:endParaRPr lang="en-GB" sz="2400" dirty="0" smtClean="0"/>
          </a:p>
        </p:txBody>
      </p:sp>
      <p:sp>
        <p:nvSpPr>
          <p:cNvPr id="6" name="Content Placeholder 2"/>
          <p:cNvSpPr txBox="1">
            <a:spLocks/>
          </p:cNvSpPr>
          <p:nvPr/>
        </p:nvSpPr>
        <p:spPr>
          <a:xfrm>
            <a:off x="4447733" y="1340768"/>
            <a:ext cx="4680520" cy="4531642"/>
          </a:xfrm>
          <a:prstGeom prst="rect">
            <a:avLst/>
          </a:prstGeom>
        </p:spPr>
        <p:txBody>
          <a:bodyPr vert="horz" lIns="91440" tIns="45720" rIns="91440" bIns="45720" rtlCol="0">
            <a:normAutofit fontScale="3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400"/>
              </a:spcAft>
              <a:buFont typeface="Arial"/>
              <a:buNone/>
            </a:pPr>
            <a:r>
              <a:rPr lang="en-GB" sz="7400" b="1" u="sng" dirty="0" smtClean="0">
                <a:latin typeface="Arial" panose="020B0604020202020204" pitchFamily="34" charset="0"/>
                <a:cs typeface="Arial" panose="020B0604020202020204" pitchFamily="34" charset="0"/>
              </a:rPr>
              <a:t>Learning</a:t>
            </a:r>
          </a:p>
          <a:p>
            <a:r>
              <a:rPr lang="en-GB" sz="6200" dirty="0" smtClean="0">
                <a:latin typeface="Arial" panose="020B0604020202020204" pitchFamily="34" charset="0"/>
                <a:cs typeface="Arial" panose="020B0604020202020204" pitchFamily="34" charset="0"/>
              </a:rPr>
              <a:t>Not as many reviews or issues in care as expected</a:t>
            </a:r>
          </a:p>
          <a:p>
            <a:r>
              <a:rPr lang="en-GB" sz="6200" dirty="0" smtClean="0">
                <a:latin typeface="Arial" panose="020B0604020202020204" pitchFamily="34" charset="0"/>
                <a:cs typeface="Arial" panose="020B0604020202020204" pitchFamily="34" charset="0"/>
              </a:rPr>
              <a:t>Feedback to consultant teams from MD office – good and bad</a:t>
            </a:r>
          </a:p>
          <a:p>
            <a:r>
              <a:rPr lang="en-GB" sz="6200" dirty="0">
                <a:latin typeface="Arial" panose="020B0604020202020204" pitchFamily="34" charset="0"/>
                <a:cs typeface="Arial" panose="020B0604020202020204" pitchFamily="34" charset="0"/>
              </a:rPr>
              <a:t>R</a:t>
            </a:r>
            <a:r>
              <a:rPr lang="en-GB" sz="6200" dirty="0" smtClean="0">
                <a:latin typeface="Arial" panose="020B0604020202020204" pitchFamily="34" charset="0"/>
                <a:cs typeface="Arial" panose="020B0604020202020204" pitchFamily="34" charset="0"/>
              </a:rPr>
              <a:t>eviews to be completed within 6 weeks</a:t>
            </a:r>
          </a:p>
          <a:p>
            <a:r>
              <a:rPr lang="en-GB" sz="6200" dirty="0" smtClean="0">
                <a:latin typeface="Arial" panose="020B0604020202020204" pitchFamily="34" charset="0"/>
                <a:cs typeface="Arial" panose="020B0604020202020204" pitchFamily="34" charset="0"/>
              </a:rPr>
              <a:t>Not just looking at clinical care i.e. number/times of internal bed moves</a:t>
            </a:r>
          </a:p>
          <a:p>
            <a:r>
              <a:rPr lang="en-GB" sz="6200" dirty="0" smtClean="0">
                <a:latin typeface="Arial" panose="020B0604020202020204" pitchFamily="34" charset="0"/>
                <a:cs typeface="Arial" panose="020B0604020202020204" pitchFamily="34" charset="0"/>
              </a:rPr>
              <a:t>Screening tool useful for high volume specialties</a:t>
            </a:r>
          </a:p>
          <a:p>
            <a:r>
              <a:rPr lang="en-GB" sz="6200" dirty="0" smtClean="0">
                <a:latin typeface="Arial" panose="020B0604020202020204" pitchFamily="34" charset="0"/>
                <a:cs typeface="Arial" panose="020B0604020202020204" pitchFamily="34" charset="0"/>
              </a:rPr>
              <a:t>Using Patient Liaison teams and where family have raised concerns</a:t>
            </a:r>
          </a:p>
          <a:p>
            <a:r>
              <a:rPr lang="en-GB" sz="6200" dirty="0">
                <a:latin typeface="Arial" panose="020B0604020202020204" pitchFamily="34" charset="0"/>
                <a:cs typeface="Arial" panose="020B0604020202020204" pitchFamily="34" charset="0"/>
              </a:rPr>
              <a:t>Case studies for training and structured judgement </a:t>
            </a:r>
            <a:r>
              <a:rPr lang="en-GB" sz="6200" dirty="0" smtClean="0">
                <a:latin typeface="Arial" panose="020B0604020202020204" pitchFamily="34" charset="0"/>
                <a:cs typeface="Arial" panose="020B0604020202020204" pitchFamily="34" charset="0"/>
              </a:rPr>
              <a:t>examples</a:t>
            </a:r>
          </a:p>
          <a:p>
            <a:endParaRPr lang="en-GB" sz="2400" dirty="0" smtClean="0"/>
          </a:p>
        </p:txBody>
      </p:sp>
    </p:spTree>
    <p:extLst>
      <p:ext uri="{BB962C8B-B14F-4D97-AF65-F5344CB8AC3E}">
        <p14:creationId xmlns:p14="http://schemas.microsoft.com/office/powerpoint/2010/main" val="12017743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WEAHSN PowerPoint Template - looping intro">
  <a:themeElements>
    <a:clrScheme name="WEAHSN">
      <a:dk1>
        <a:sysClr val="windowText" lastClr="000000"/>
      </a:dk1>
      <a:lt1>
        <a:sysClr val="window" lastClr="FFFFFF"/>
      </a:lt1>
      <a:dk2>
        <a:srgbClr val="234093"/>
      </a:dk2>
      <a:lt2>
        <a:srgbClr val="5DB6E6"/>
      </a:lt2>
      <a:accent1>
        <a:srgbClr val="AB8DC2"/>
      </a:accent1>
      <a:accent2>
        <a:srgbClr val="48237C"/>
      </a:accent2>
      <a:accent3>
        <a:srgbClr val="5BC6CC"/>
      </a:accent3>
      <a:accent4>
        <a:srgbClr val="007F92"/>
      </a:accent4>
      <a:accent5>
        <a:srgbClr val="E0A2B3"/>
      </a:accent5>
      <a:accent6>
        <a:srgbClr val="89527A"/>
      </a:accent6>
      <a:hlink>
        <a:srgbClr val="573A6D"/>
      </a:hlink>
      <a:folHlink>
        <a:srgbClr val="573A6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WEAHSN PowerPoint Template - looping intro</Template>
  <TotalTime>3366</TotalTime>
  <Words>824</Words>
  <Application>Microsoft Office PowerPoint</Application>
  <PresentationFormat>On-screen Show (4:3)</PresentationFormat>
  <Paragraphs>113</Paragraphs>
  <Slides>15</Slides>
  <Notes>3</Notes>
  <HiddenSlides>0</HiddenSlides>
  <MMClips>0</MMClips>
  <ScaleCrop>false</ScaleCrop>
  <HeadingPairs>
    <vt:vector size="6" baseType="variant">
      <vt:variant>
        <vt:lpstr>Theme</vt:lpstr>
      </vt:variant>
      <vt:variant>
        <vt:i4>1</vt:i4>
      </vt:variant>
      <vt:variant>
        <vt:lpstr>Slide Titles</vt:lpstr>
      </vt:variant>
      <vt:variant>
        <vt:i4>15</vt:i4>
      </vt:variant>
      <vt:variant>
        <vt:lpstr>Custom Shows</vt:lpstr>
      </vt:variant>
      <vt:variant>
        <vt:i4>1</vt:i4>
      </vt:variant>
    </vt:vector>
  </HeadingPairs>
  <TitlesOfParts>
    <vt:vector size="17" baseType="lpstr">
      <vt:lpstr>WEAHSN PowerPoint Template - looping intro</vt:lpstr>
      <vt:lpstr>A Collaborative Approach to Mortality Reviews</vt:lpstr>
      <vt:lpstr>Academic Health Science Networks </vt:lpstr>
      <vt:lpstr>The West of England Academic Health Science Network</vt:lpstr>
      <vt:lpstr>PowerPoint Presentation</vt:lpstr>
      <vt:lpstr>Where Does The WEAHSN Fit In?</vt:lpstr>
      <vt:lpstr>Development phase   Aug 2016 – Jan 2017 </vt:lpstr>
      <vt:lpstr>Progress Jan 2017 – present</vt:lpstr>
      <vt:lpstr>Issues and Learning to date</vt:lpstr>
      <vt:lpstr>Issues and Learning to date</vt:lpstr>
      <vt:lpstr>Recurring Operational Themes</vt:lpstr>
      <vt:lpstr>Using the reviews</vt:lpstr>
      <vt:lpstr>Early Findings</vt:lpstr>
      <vt:lpstr>Early Findings - Themes</vt:lpstr>
      <vt:lpstr>PowerPoint Presentation</vt:lpstr>
      <vt:lpstr>PowerPoint Presentation</vt:lpstr>
      <vt:lpstr>Intro_loop</vt:lpstr>
    </vt:vector>
  </TitlesOfParts>
  <Company>NHS South West Commissioning Support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Collaborative Working</dc:title>
  <dc:creator>nathalie.delaney</dc:creator>
  <cp:lastModifiedBy>Hunter Kevin</cp:lastModifiedBy>
  <cp:revision>103</cp:revision>
  <cp:lastPrinted>2017-05-02T14:50:01Z</cp:lastPrinted>
  <dcterms:created xsi:type="dcterms:W3CDTF">2017-03-08T12:20:10Z</dcterms:created>
  <dcterms:modified xsi:type="dcterms:W3CDTF">2017-10-17T12:31:39Z</dcterms:modified>
</cp:coreProperties>
</file>