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9" r:id="rId3"/>
    <p:sldId id="307" r:id="rId4"/>
    <p:sldId id="306" r:id="rId5"/>
    <p:sldId id="263" r:id="rId6"/>
    <p:sldId id="295" r:id="rId7"/>
    <p:sldId id="302" r:id="rId8"/>
    <p:sldId id="301" r:id="rId9"/>
    <p:sldId id="296" r:id="rId10"/>
    <p:sldId id="297" r:id="rId11"/>
    <p:sldId id="291" r:id="rId12"/>
    <p:sldId id="300" r:id="rId13"/>
    <p:sldId id="303" r:id="rId14"/>
    <p:sldId id="266" r:id="rId15"/>
    <p:sldId id="294" r:id="rId16"/>
    <p:sldId id="293" r:id="rId17"/>
    <p:sldId id="280" r:id="rId18"/>
    <p:sldId id="305" r:id="rId19"/>
    <p:sldId id="281" r:id="rId20"/>
    <p:sldId id="279" r:id="rId21"/>
    <p:sldId id="285" r:id="rId22"/>
    <p:sldId id="30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hmfile1\Share01\TrustHQ\Governance\RISKMAN\Bereavement%20Care\Certification%20&amp;%20Med%20Exam\IMEG\Reports\IMEG%20Audi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hmfile1\Share01\TrustHQ\Governance\RISKMAN\Bereavement%20Care\Certification%20&amp;%20Med%20Exam\IMEG\Reports\IMEG%20Audi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'2015-16 comparison'!$A$47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'2015-16 comparison'!$B$46:$G$46</c:f>
              <c:strCache>
                <c:ptCount val="6"/>
                <c:pt idx="0">
                  <c:v>SA</c:v>
                </c:pt>
                <c:pt idx="1">
                  <c:v>A</c:v>
                </c:pt>
                <c:pt idx="2">
                  <c:v>N</c:v>
                </c:pt>
                <c:pt idx="3">
                  <c:v>D</c:v>
                </c:pt>
                <c:pt idx="4">
                  <c:v>SD</c:v>
                </c:pt>
                <c:pt idx="5">
                  <c:v>Nil Response</c:v>
                </c:pt>
              </c:strCache>
            </c:strRef>
          </c:cat>
          <c:val>
            <c:numRef>
              <c:f>'2015-16 comparison'!$B$47:$G$47</c:f>
              <c:numCache>
                <c:formatCode>0%</c:formatCode>
                <c:ptCount val="6"/>
                <c:pt idx="0">
                  <c:v>0.44000000000000056</c:v>
                </c:pt>
                <c:pt idx="1">
                  <c:v>0.52</c:v>
                </c:pt>
                <c:pt idx="2">
                  <c:v>3.0000000000000065E-2</c:v>
                </c:pt>
                <c:pt idx="5">
                  <c:v>1.0000000000000028E-2</c:v>
                </c:pt>
              </c:numCache>
            </c:numRef>
          </c:val>
        </c:ser>
        <c:ser>
          <c:idx val="1"/>
          <c:order val="1"/>
          <c:tx>
            <c:strRef>
              <c:f>'2015-16 comparison'!$A$48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'2015-16 comparison'!$B$46:$G$46</c:f>
              <c:strCache>
                <c:ptCount val="6"/>
                <c:pt idx="0">
                  <c:v>SA</c:v>
                </c:pt>
                <c:pt idx="1">
                  <c:v>A</c:v>
                </c:pt>
                <c:pt idx="2">
                  <c:v>N</c:v>
                </c:pt>
                <c:pt idx="3">
                  <c:v>D</c:v>
                </c:pt>
                <c:pt idx="4">
                  <c:v>SD</c:v>
                </c:pt>
                <c:pt idx="5">
                  <c:v>Nil Response</c:v>
                </c:pt>
              </c:strCache>
            </c:strRef>
          </c:cat>
          <c:val>
            <c:numRef>
              <c:f>'2015-16 comparison'!$B$48:$G$48</c:f>
              <c:numCache>
                <c:formatCode>0%</c:formatCode>
                <c:ptCount val="6"/>
                <c:pt idx="0">
                  <c:v>0.71000000000000063</c:v>
                </c:pt>
                <c:pt idx="1">
                  <c:v>0.24000000000000021</c:v>
                </c:pt>
                <c:pt idx="2">
                  <c:v>5.00000000000001E-2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114240"/>
        <c:axId val="101115776"/>
        <c:axId val="0"/>
      </c:bar3DChart>
      <c:catAx>
        <c:axId val="101114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1115776"/>
        <c:crosses val="autoZero"/>
        <c:auto val="1"/>
        <c:lblAlgn val="ctr"/>
        <c:lblOffset val="100"/>
        <c:noMultiLvlLbl val="0"/>
      </c:catAx>
      <c:valAx>
        <c:axId val="1011157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11142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531017652893747E-2"/>
          <c:y val="0.11969060896565704"/>
          <c:w val="0.77971225168760261"/>
          <c:h val="0.77611512102653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'2015-16 comparison'!$A$93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'2015-16 comparison'!$B$92:$G$92</c:f>
              <c:strCache>
                <c:ptCount val="6"/>
                <c:pt idx="0">
                  <c:v>SA</c:v>
                </c:pt>
                <c:pt idx="1">
                  <c:v>A</c:v>
                </c:pt>
                <c:pt idx="2">
                  <c:v>N</c:v>
                </c:pt>
                <c:pt idx="3">
                  <c:v>D</c:v>
                </c:pt>
                <c:pt idx="4">
                  <c:v>SD</c:v>
                </c:pt>
                <c:pt idx="5">
                  <c:v>Nil Response</c:v>
                </c:pt>
              </c:strCache>
            </c:strRef>
          </c:cat>
          <c:val>
            <c:numRef>
              <c:f>'2015-16 comparison'!$B$93:$G$93</c:f>
              <c:numCache>
                <c:formatCode>0%</c:formatCode>
                <c:ptCount val="6"/>
                <c:pt idx="0">
                  <c:v>0.26</c:v>
                </c:pt>
                <c:pt idx="1">
                  <c:v>0.42000000000000032</c:v>
                </c:pt>
                <c:pt idx="2">
                  <c:v>0.25</c:v>
                </c:pt>
                <c:pt idx="3">
                  <c:v>4.0000000000000022E-2</c:v>
                </c:pt>
                <c:pt idx="5">
                  <c:v>3.0000000000000002E-2</c:v>
                </c:pt>
              </c:numCache>
            </c:numRef>
          </c:val>
        </c:ser>
        <c:ser>
          <c:idx val="1"/>
          <c:order val="1"/>
          <c:tx>
            <c:strRef>
              <c:f>'2015-16 comparison'!$A$94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'2015-16 comparison'!$B$92:$G$92</c:f>
              <c:strCache>
                <c:ptCount val="6"/>
                <c:pt idx="0">
                  <c:v>SA</c:v>
                </c:pt>
                <c:pt idx="1">
                  <c:v>A</c:v>
                </c:pt>
                <c:pt idx="2">
                  <c:v>N</c:v>
                </c:pt>
                <c:pt idx="3">
                  <c:v>D</c:v>
                </c:pt>
                <c:pt idx="4">
                  <c:v>SD</c:v>
                </c:pt>
                <c:pt idx="5">
                  <c:v>Nil Response</c:v>
                </c:pt>
              </c:strCache>
            </c:strRef>
          </c:cat>
          <c:val>
            <c:numRef>
              <c:f>'2015-16 comparison'!$B$94:$G$94</c:f>
              <c:numCache>
                <c:formatCode>0%</c:formatCode>
                <c:ptCount val="6"/>
                <c:pt idx="0">
                  <c:v>0.46</c:v>
                </c:pt>
                <c:pt idx="1">
                  <c:v>0.45</c:v>
                </c:pt>
                <c:pt idx="2">
                  <c:v>7.0000000000000021E-2</c:v>
                </c:pt>
                <c:pt idx="3">
                  <c:v>2.0000000000000011E-2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255936"/>
        <c:axId val="111257472"/>
      </c:barChart>
      <c:catAx>
        <c:axId val="111255936"/>
        <c:scaling>
          <c:orientation val="minMax"/>
        </c:scaling>
        <c:delete val="0"/>
        <c:axPos val="b"/>
        <c:majorTickMark val="out"/>
        <c:minorTickMark val="none"/>
        <c:tickLblPos val="nextTo"/>
        <c:crossAx val="111257472"/>
        <c:crosses val="autoZero"/>
        <c:auto val="1"/>
        <c:lblAlgn val="ctr"/>
        <c:lblOffset val="100"/>
        <c:noMultiLvlLbl val="0"/>
      </c:catAx>
      <c:valAx>
        <c:axId val="1112574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12559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 in practice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26</c:v>
                </c:pt>
                <c:pt idx="1">
                  <c:v>42</c:v>
                </c:pt>
                <c:pt idx="2">
                  <c:v>24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106688"/>
        <c:axId val="111112576"/>
      </c:barChart>
      <c:catAx>
        <c:axId val="111106688"/>
        <c:scaling>
          <c:orientation val="minMax"/>
        </c:scaling>
        <c:delete val="0"/>
        <c:axPos val="b"/>
        <c:majorTickMark val="out"/>
        <c:minorTickMark val="none"/>
        <c:tickLblPos val="nextTo"/>
        <c:crossAx val="111112576"/>
        <c:crosses val="autoZero"/>
        <c:auto val="1"/>
        <c:lblAlgn val="ctr"/>
        <c:lblOffset val="100"/>
        <c:noMultiLvlLbl val="0"/>
      </c:catAx>
      <c:valAx>
        <c:axId val="111112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1066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BACAF8-21F6-41D2-B17A-2B887C2EEF0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C7C982-73D5-4886-83DE-BB02472CF386}" type="pres">
      <dgm:prSet presAssocID="{E1BACAF8-21F6-41D2-B17A-2B887C2EEF0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D3BFB131-2A35-48B6-B169-B75AE4D79CFC}" type="presOf" srcId="{E1BACAF8-21F6-41D2-B17A-2B887C2EEF00}" destId="{3DC7C982-73D5-4886-83DE-BB02472CF386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A0FE8E-E2AD-4E49-892F-383E6E77F05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F3E763F-B4F7-46F5-8A38-51A2F668B099}">
      <dgm:prSet phldrT="[Text]"/>
      <dgm:spPr/>
      <dgm:t>
        <a:bodyPr/>
        <a:lstStyle/>
        <a:p>
          <a:r>
            <a:rPr lang="en-GB" dirty="0" smtClean="0"/>
            <a:t>IMEG</a:t>
          </a:r>
        </a:p>
        <a:p>
          <a:r>
            <a:rPr lang="en-GB" dirty="0" smtClean="0"/>
            <a:t>All adult inpatient deaths</a:t>
          </a:r>
          <a:endParaRPr lang="en-GB" dirty="0"/>
        </a:p>
      </dgm:t>
    </dgm:pt>
    <dgm:pt modelId="{8A7CF89E-3951-4C03-9BF5-83890AFCC6F2}" type="parTrans" cxnId="{D8700EFE-F493-4FB5-A5FF-66551CD96E1D}">
      <dgm:prSet/>
      <dgm:spPr/>
      <dgm:t>
        <a:bodyPr/>
        <a:lstStyle/>
        <a:p>
          <a:endParaRPr lang="en-GB"/>
        </a:p>
      </dgm:t>
    </dgm:pt>
    <dgm:pt modelId="{589EAC51-2111-4D55-A20E-1C7768558E16}" type="sibTrans" cxnId="{D8700EFE-F493-4FB5-A5FF-66551CD96E1D}">
      <dgm:prSet/>
      <dgm:spPr/>
      <dgm:t>
        <a:bodyPr/>
        <a:lstStyle/>
        <a:p>
          <a:endParaRPr lang="en-GB"/>
        </a:p>
      </dgm:t>
    </dgm:pt>
    <dgm:pt modelId="{B9BA9772-0798-4A7E-9B7D-CC580D7FABA2}">
      <dgm:prSet phldrT="[Text]"/>
      <dgm:spPr/>
      <dgm:t>
        <a:bodyPr/>
        <a:lstStyle/>
        <a:p>
          <a:r>
            <a:rPr lang="en-GB"/>
            <a:t>Child Death and Deterioration</a:t>
          </a:r>
        </a:p>
      </dgm:t>
    </dgm:pt>
    <dgm:pt modelId="{6DAEA0B2-48C7-48BD-BA53-D333E2123095}" type="parTrans" cxnId="{F9C6ADA1-D727-4A14-82F2-54455FF88649}">
      <dgm:prSet/>
      <dgm:spPr/>
      <dgm:t>
        <a:bodyPr/>
        <a:lstStyle/>
        <a:p>
          <a:endParaRPr lang="en-GB"/>
        </a:p>
      </dgm:t>
    </dgm:pt>
    <dgm:pt modelId="{76B4BA91-71D3-4B57-A592-B3550B1FEA5F}" type="sibTrans" cxnId="{F9C6ADA1-D727-4A14-82F2-54455FF88649}">
      <dgm:prSet/>
      <dgm:spPr/>
      <dgm:t>
        <a:bodyPr/>
        <a:lstStyle/>
        <a:p>
          <a:endParaRPr lang="en-GB"/>
        </a:p>
      </dgm:t>
    </dgm:pt>
    <dgm:pt modelId="{B7A0DCBA-3344-40C5-8796-6B6195DF6CF5}">
      <dgm:prSet phldrT="[Text]"/>
      <dgm:spPr/>
      <dgm:t>
        <a:bodyPr/>
        <a:lstStyle/>
        <a:p>
          <a:r>
            <a:rPr lang="en-GB" smtClean="0"/>
            <a:t>Maternal and Perinatal Death</a:t>
          </a:r>
          <a:endParaRPr lang="en-GB" dirty="0"/>
        </a:p>
      </dgm:t>
    </dgm:pt>
    <dgm:pt modelId="{6BEC1B8F-03FA-478B-9A37-946680B867F3}" type="parTrans" cxnId="{46C9AD85-1B58-4522-8EEA-0849E33AB0D2}">
      <dgm:prSet/>
      <dgm:spPr/>
      <dgm:t>
        <a:bodyPr/>
        <a:lstStyle/>
        <a:p>
          <a:endParaRPr lang="en-GB"/>
        </a:p>
      </dgm:t>
    </dgm:pt>
    <dgm:pt modelId="{68A9B111-2166-4208-91A9-AC421C680E28}" type="sibTrans" cxnId="{46C9AD85-1B58-4522-8EEA-0849E33AB0D2}">
      <dgm:prSet/>
      <dgm:spPr/>
      <dgm:t>
        <a:bodyPr/>
        <a:lstStyle/>
        <a:p>
          <a:endParaRPr lang="en-GB"/>
        </a:p>
      </dgm:t>
    </dgm:pt>
    <dgm:pt modelId="{7D5C6F73-064A-4E76-926F-BD2A9DDCCD96}">
      <dgm:prSet phldrT="[Text]"/>
      <dgm:spPr/>
      <dgm:t>
        <a:bodyPr/>
        <a:lstStyle/>
        <a:p>
          <a:r>
            <a:rPr lang="en-GB" dirty="0" smtClean="0"/>
            <a:t>30 Day Post Discharge Deaths</a:t>
          </a:r>
          <a:endParaRPr lang="en-GB" dirty="0"/>
        </a:p>
      </dgm:t>
    </dgm:pt>
    <dgm:pt modelId="{A7589CFC-1C5B-492E-87BB-32FB5899B8A6}" type="parTrans" cxnId="{A9B7ED84-B8E0-4392-900F-194D14A896B9}">
      <dgm:prSet/>
      <dgm:spPr/>
      <dgm:t>
        <a:bodyPr/>
        <a:lstStyle/>
        <a:p>
          <a:endParaRPr lang="en-GB"/>
        </a:p>
      </dgm:t>
    </dgm:pt>
    <dgm:pt modelId="{1BC9FFE5-0EA5-42B1-B62B-10B0F0C6E72B}" type="sibTrans" cxnId="{A9B7ED84-B8E0-4392-900F-194D14A896B9}">
      <dgm:prSet/>
      <dgm:spPr/>
      <dgm:t>
        <a:bodyPr/>
        <a:lstStyle/>
        <a:p>
          <a:endParaRPr lang="en-GB"/>
        </a:p>
      </dgm:t>
    </dgm:pt>
    <dgm:pt modelId="{A3E7CD75-4DAB-42EB-8C9D-1CC340E407A1}">
      <dgm:prSet phldrT="[Text]"/>
      <dgm:spPr/>
      <dgm:t>
        <a:bodyPr/>
        <a:lstStyle/>
        <a:p>
          <a:r>
            <a:rPr lang="en-GB"/>
            <a:t>ED and Major Trauma Centre Mortality</a:t>
          </a:r>
        </a:p>
      </dgm:t>
    </dgm:pt>
    <dgm:pt modelId="{C2E0CA03-70CF-48A7-B378-5CDF27DF4CBD}" type="parTrans" cxnId="{91EE644D-B8C2-4479-A797-9B78F13FBDFC}">
      <dgm:prSet/>
      <dgm:spPr/>
      <dgm:t>
        <a:bodyPr/>
        <a:lstStyle/>
        <a:p>
          <a:endParaRPr lang="en-GB"/>
        </a:p>
      </dgm:t>
    </dgm:pt>
    <dgm:pt modelId="{78CD274E-85B1-4A11-96C6-C164A7A52ACF}" type="sibTrans" cxnId="{91EE644D-B8C2-4479-A797-9B78F13FBDFC}">
      <dgm:prSet/>
      <dgm:spPr/>
      <dgm:t>
        <a:bodyPr/>
        <a:lstStyle/>
        <a:p>
          <a:endParaRPr lang="en-GB"/>
        </a:p>
      </dgm:t>
    </dgm:pt>
    <dgm:pt modelId="{5F9FE2EF-47C7-4C6F-925B-E4DB97A344F1}" type="pres">
      <dgm:prSet presAssocID="{AFA0FE8E-E2AD-4E49-892F-383E6E77F05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DDBA295-8816-490C-9539-4E6CD8702654}" type="pres">
      <dgm:prSet presAssocID="{AFA0FE8E-E2AD-4E49-892F-383E6E77F05C}" presName="matrix" presStyleCnt="0"/>
      <dgm:spPr/>
    </dgm:pt>
    <dgm:pt modelId="{7CAD0226-F8C6-4B51-BA6E-4294DDCB6770}" type="pres">
      <dgm:prSet presAssocID="{AFA0FE8E-E2AD-4E49-892F-383E6E77F05C}" presName="tile1" presStyleLbl="node1" presStyleIdx="0" presStyleCnt="4" custLinFactNeighborX="228" custLinFactNeighborY="764"/>
      <dgm:spPr/>
      <dgm:t>
        <a:bodyPr/>
        <a:lstStyle/>
        <a:p>
          <a:endParaRPr lang="en-GB"/>
        </a:p>
      </dgm:t>
    </dgm:pt>
    <dgm:pt modelId="{07A3DCB3-1951-4B51-BA06-1B224B78BE3D}" type="pres">
      <dgm:prSet presAssocID="{AFA0FE8E-E2AD-4E49-892F-383E6E77F05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CB91F3-19E4-4539-A272-6EADC0F10753}" type="pres">
      <dgm:prSet presAssocID="{AFA0FE8E-E2AD-4E49-892F-383E6E77F05C}" presName="tile2" presStyleLbl="node1" presStyleIdx="1" presStyleCnt="4"/>
      <dgm:spPr/>
      <dgm:t>
        <a:bodyPr/>
        <a:lstStyle/>
        <a:p>
          <a:endParaRPr lang="en-GB"/>
        </a:p>
      </dgm:t>
    </dgm:pt>
    <dgm:pt modelId="{129003AE-6BDB-49AA-AEEC-2791D1F910B3}" type="pres">
      <dgm:prSet presAssocID="{AFA0FE8E-E2AD-4E49-892F-383E6E77F05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B93648-BF40-4386-A871-E1EA3E32A6B9}" type="pres">
      <dgm:prSet presAssocID="{AFA0FE8E-E2AD-4E49-892F-383E6E77F05C}" presName="tile3" presStyleLbl="node1" presStyleIdx="2" presStyleCnt="4" custLinFactNeighborX="1802" custLinFactNeighborY="2632"/>
      <dgm:spPr/>
      <dgm:t>
        <a:bodyPr/>
        <a:lstStyle/>
        <a:p>
          <a:endParaRPr lang="en-GB"/>
        </a:p>
      </dgm:t>
    </dgm:pt>
    <dgm:pt modelId="{F61BF352-2603-463F-AC08-8EC759B1C1EE}" type="pres">
      <dgm:prSet presAssocID="{AFA0FE8E-E2AD-4E49-892F-383E6E77F05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DAB81D-1E25-44DD-8E70-8A9986DBD7E8}" type="pres">
      <dgm:prSet presAssocID="{AFA0FE8E-E2AD-4E49-892F-383E6E77F05C}" presName="tile4" presStyleLbl="node1" presStyleIdx="3" presStyleCnt="4"/>
      <dgm:spPr/>
      <dgm:t>
        <a:bodyPr/>
        <a:lstStyle/>
        <a:p>
          <a:endParaRPr lang="en-GB"/>
        </a:p>
      </dgm:t>
    </dgm:pt>
    <dgm:pt modelId="{55B01E5A-49BD-404E-9472-FBD6154C7F3D}" type="pres">
      <dgm:prSet presAssocID="{AFA0FE8E-E2AD-4E49-892F-383E6E77F05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C33FB4-264F-47A3-913C-78B087F4A6DB}" type="pres">
      <dgm:prSet presAssocID="{AFA0FE8E-E2AD-4E49-892F-383E6E77F05C}" presName="centerTile" presStyleLbl="fgShp" presStyleIdx="0" presStyleCnt="1" custScaleX="87963" custScaleY="7857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94DAF572-69EF-4880-86FB-A0F908C99038}" type="presOf" srcId="{AFA0FE8E-E2AD-4E49-892F-383E6E77F05C}" destId="{5F9FE2EF-47C7-4C6F-925B-E4DB97A344F1}" srcOrd="0" destOrd="0" presId="urn:microsoft.com/office/officeart/2005/8/layout/matrix1"/>
    <dgm:cxn modelId="{91EE644D-B8C2-4479-A797-9B78F13FBDFC}" srcId="{5F3E763F-B4F7-46F5-8A38-51A2F668B099}" destId="{A3E7CD75-4DAB-42EB-8C9D-1CC340E407A1}" srcOrd="3" destOrd="0" parTransId="{C2E0CA03-70CF-48A7-B378-5CDF27DF4CBD}" sibTransId="{78CD274E-85B1-4A11-96C6-C164A7A52ACF}"/>
    <dgm:cxn modelId="{3CF0AB8A-A1AE-422F-8E64-48C566FAACD5}" type="presOf" srcId="{B9BA9772-0798-4A7E-9B7D-CC580D7FABA2}" destId="{7CAD0226-F8C6-4B51-BA6E-4294DDCB6770}" srcOrd="0" destOrd="0" presId="urn:microsoft.com/office/officeart/2005/8/layout/matrix1"/>
    <dgm:cxn modelId="{D8700EFE-F493-4FB5-A5FF-66551CD96E1D}" srcId="{AFA0FE8E-E2AD-4E49-892F-383E6E77F05C}" destId="{5F3E763F-B4F7-46F5-8A38-51A2F668B099}" srcOrd="0" destOrd="0" parTransId="{8A7CF89E-3951-4C03-9BF5-83890AFCC6F2}" sibTransId="{589EAC51-2111-4D55-A20E-1C7768558E16}"/>
    <dgm:cxn modelId="{B8F09B72-5540-4522-B8DF-C1F2021A8AE7}" type="presOf" srcId="{B7A0DCBA-3344-40C5-8796-6B6195DF6CF5}" destId="{ECCB91F3-19E4-4539-A272-6EADC0F10753}" srcOrd="0" destOrd="0" presId="urn:microsoft.com/office/officeart/2005/8/layout/matrix1"/>
    <dgm:cxn modelId="{59A98E55-A44B-45AB-A8CD-9EB657A29C85}" type="presOf" srcId="{A3E7CD75-4DAB-42EB-8C9D-1CC340E407A1}" destId="{55B01E5A-49BD-404E-9472-FBD6154C7F3D}" srcOrd="1" destOrd="0" presId="urn:microsoft.com/office/officeart/2005/8/layout/matrix1"/>
    <dgm:cxn modelId="{200DA582-55D5-4DE1-89BE-F8D5198BE482}" type="presOf" srcId="{7D5C6F73-064A-4E76-926F-BD2A9DDCCD96}" destId="{CFB93648-BF40-4386-A871-E1EA3E32A6B9}" srcOrd="0" destOrd="0" presId="urn:microsoft.com/office/officeart/2005/8/layout/matrix1"/>
    <dgm:cxn modelId="{577B73F5-A234-4459-86F1-805C91033763}" type="presOf" srcId="{B7A0DCBA-3344-40C5-8796-6B6195DF6CF5}" destId="{129003AE-6BDB-49AA-AEEC-2791D1F910B3}" srcOrd="1" destOrd="0" presId="urn:microsoft.com/office/officeart/2005/8/layout/matrix1"/>
    <dgm:cxn modelId="{A9B7ED84-B8E0-4392-900F-194D14A896B9}" srcId="{5F3E763F-B4F7-46F5-8A38-51A2F668B099}" destId="{7D5C6F73-064A-4E76-926F-BD2A9DDCCD96}" srcOrd="2" destOrd="0" parTransId="{A7589CFC-1C5B-492E-87BB-32FB5899B8A6}" sibTransId="{1BC9FFE5-0EA5-42B1-B62B-10B0F0C6E72B}"/>
    <dgm:cxn modelId="{E4A2F40F-2413-463F-930F-517929E2B360}" type="presOf" srcId="{B9BA9772-0798-4A7E-9B7D-CC580D7FABA2}" destId="{07A3DCB3-1951-4B51-BA06-1B224B78BE3D}" srcOrd="1" destOrd="0" presId="urn:microsoft.com/office/officeart/2005/8/layout/matrix1"/>
    <dgm:cxn modelId="{E30094A3-4A88-4841-8154-FF06813C4E5C}" type="presOf" srcId="{7D5C6F73-064A-4E76-926F-BD2A9DDCCD96}" destId="{F61BF352-2603-463F-AC08-8EC759B1C1EE}" srcOrd="1" destOrd="0" presId="urn:microsoft.com/office/officeart/2005/8/layout/matrix1"/>
    <dgm:cxn modelId="{46C9AD85-1B58-4522-8EEA-0849E33AB0D2}" srcId="{5F3E763F-B4F7-46F5-8A38-51A2F668B099}" destId="{B7A0DCBA-3344-40C5-8796-6B6195DF6CF5}" srcOrd="1" destOrd="0" parTransId="{6BEC1B8F-03FA-478B-9A37-946680B867F3}" sibTransId="{68A9B111-2166-4208-91A9-AC421C680E28}"/>
    <dgm:cxn modelId="{F9C6ADA1-D727-4A14-82F2-54455FF88649}" srcId="{5F3E763F-B4F7-46F5-8A38-51A2F668B099}" destId="{B9BA9772-0798-4A7E-9B7D-CC580D7FABA2}" srcOrd="0" destOrd="0" parTransId="{6DAEA0B2-48C7-48BD-BA53-D333E2123095}" sibTransId="{76B4BA91-71D3-4B57-A592-B3550B1FEA5F}"/>
    <dgm:cxn modelId="{405731A7-339D-4147-BB0F-AD4F871A6392}" type="presOf" srcId="{A3E7CD75-4DAB-42EB-8C9D-1CC340E407A1}" destId="{AADAB81D-1E25-44DD-8E70-8A9986DBD7E8}" srcOrd="0" destOrd="0" presId="urn:microsoft.com/office/officeart/2005/8/layout/matrix1"/>
    <dgm:cxn modelId="{B0E2874F-BEB4-4EF2-951B-D4251D3DB0DD}" type="presOf" srcId="{5F3E763F-B4F7-46F5-8A38-51A2F668B099}" destId="{C4C33FB4-264F-47A3-913C-78B087F4A6DB}" srcOrd="0" destOrd="0" presId="urn:microsoft.com/office/officeart/2005/8/layout/matrix1"/>
    <dgm:cxn modelId="{25F14B98-674D-4456-BC62-5A49FF902F20}" type="presParOf" srcId="{5F9FE2EF-47C7-4C6F-925B-E4DB97A344F1}" destId="{8DDBA295-8816-490C-9539-4E6CD8702654}" srcOrd="0" destOrd="0" presId="urn:microsoft.com/office/officeart/2005/8/layout/matrix1"/>
    <dgm:cxn modelId="{D4BF58E6-5CDD-4252-80BA-C5FC08DEC01D}" type="presParOf" srcId="{8DDBA295-8816-490C-9539-4E6CD8702654}" destId="{7CAD0226-F8C6-4B51-BA6E-4294DDCB6770}" srcOrd="0" destOrd="0" presId="urn:microsoft.com/office/officeart/2005/8/layout/matrix1"/>
    <dgm:cxn modelId="{93DA8FBB-9E8A-48A2-AAB5-40F9D1B3E1FE}" type="presParOf" srcId="{8DDBA295-8816-490C-9539-4E6CD8702654}" destId="{07A3DCB3-1951-4B51-BA06-1B224B78BE3D}" srcOrd="1" destOrd="0" presId="urn:microsoft.com/office/officeart/2005/8/layout/matrix1"/>
    <dgm:cxn modelId="{FE8AB17D-9B0B-49D9-9603-B9C4A5EE7166}" type="presParOf" srcId="{8DDBA295-8816-490C-9539-4E6CD8702654}" destId="{ECCB91F3-19E4-4539-A272-6EADC0F10753}" srcOrd="2" destOrd="0" presId="urn:microsoft.com/office/officeart/2005/8/layout/matrix1"/>
    <dgm:cxn modelId="{F05CCFC1-D740-4F5A-AF89-80F61C75F144}" type="presParOf" srcId="{8DDBA295-8816-490C-9539-4E6CD8702654}" destId="{129003AE-6BDB-49AA-AEEC-2791D1F910B3}" srcOrd="3" destOrd="0" presId="urn:microsoft.com/office/officeart/2005/8/layout/matrix1"/>
    <dgm:cxn modelId="{4C9F6D8C-A1E9-4253-BCF6-31C76DAD31CD}" type="presParOf" srcId="{8DDBA295-8816-490C-9539-4E6CD8702654}" destId="{CFB93648-BF40-4386-A871-E1EA3E32A6B9}" srcOrd="4" destOrd="0" presId="urn:microsoft.com/office/officeart/2005/8/layout/matrix1"/>
    <dgm:cxn modelId="{523B1F81-3561-40EA-809A-D5893250C278}" type="presParOf" srcId="{8DDBA295-8816-490C-9539-4E6CD8702654}" destId="{F61BF352-2603-463F-AC08-8EC759B1C1EE}" srcOrd="5" destOrd="0" presId="urn:microsoft.com/office/officeart/2005/8/layout/matrix1"/>
    <dgm:cxn modelId="{FA69532D-7558-459D-A1CB-77987EF1DB6A}" type="presParOf" srcId="{8DDBA295-8816-490C-9539-4E6CD8702654}" destId="{AADAB81D-1E25-44DD-8E70-8A9986DBD7E8}" srcOrd="6" destOrd="0" presId="urn:microsoft.com/office/officeart/2005/8/layout/matrix1"/>
    <dgm:cxn modelId="{45B79BD3-F2A2-4C20-AE8C-CEB0FC66B249}" type="presParOf" srcId="{8DDBA295-8816-490C-9539-4E6CD8702654}" destId="{55B01E5A-49BD-404E-9472-FBD6154C7F3D}" srcOrd="7" destOrd="0" presId="urn:microsoft.com/office/officeart/2005/8/layout/matrix1"/>
    <dgm:cxn modelId="{798C84E3-53D4-4A10-BA37-07C0690ABA33}" type="presParOf" srcId="{5F9FE2EF-47C7-4C6F-925B-E4DB97A344F1}" destId="{C4C33FB4-264F-47A3-913C-78B087F4A6D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5E823D-4BB5-4503-957D-A65BB250733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EA98686-2A17-4A1A-9503-96B14DC7F5B6}">
      <dgm:prSet phldrT="[Text]" custT="1"/>
      <dgm:spPr/>
      <dgm:t>
        <a:bodyPr/>
        <a:lstStyle/>
        <a:p>
          <a:r>
            <a:rPr lang="en-GB" sz="3200" b="1"/>
            <a:t>IMEG</a:t>
          </a:r>
        </a:p>
      </dgm:t>
    </dgm:pt>
    <dgm:pt modelId="{9E8A9BC2-65E9-42FB-BB6B-0ACD8B68B136}" type="parTrans" cxnId="{2A7D6822-A5B0-42A1-B58D-C0BCED011255}">
      <dgm:prSet/>
      <dgm:spPr/>
      <dgm:t>
        <a:bodyPr/>
        <a:lstStyle/>
        <a:p>
          <a:endParaRPr lang="en-GB"/>
        </a:p>
      </dgm:t>
    </dgm:pt>
    <dgm:pt modelId="{AF943A1D-5F7A-4010-A75C-BA19A4E0D561}" type="sibTrans" cxnId="{2A7D6822-A5B0-42A1-B58D-C0BCED011255}">
      <dgm:prSet/>
      <dgm:spPr/>
      <dgm:t>
        <a:bodyPr/>
        <a:lstStyle/>
        <a:p>
          <a:endParaRPr lang="en-GB"/>
        </a:p>
      </dgm:t>
    </dgm:pt>
    <dgm:pt modelId="{42E6990C-C1CD-40FA-8751-1D8B733AB02D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GB" b="1" dirty="0"/>
            <a:t>Serious Adverse Event Case Review Meeting:</a:t>
          </a:r>
        </a:p>
        <a:p>
          <a:r>
            <a:rPr lang="en-GB" dirty="0"/>
            <a:t>Identified areas of clinical concern which are thought to have directly contributed to death or other severe/ catastrophic harm</a:t>
          </a:r>
        </a:p>
      </dgm:t>
    </dgm:pt>
    <dgm:pt modelId="{E3D7A81B-A60E-4F7C-AD21-41BBAC16407B}" type="parTrans" cxnId="{FDE6327A-07B2-419C-88B6-44374B8E3B7E}">
      <dgm:prSet/>
      <dgm:spPr/>
      <dgm:t>
        <a:bodyPr/>
        <a:lstStyle/>
        <a:p>
          <a:endParaRPr lang="en-GB"/>
        </a:p>
      </dgm:t>
    </dgm:pt>
    <dgm:pt modelId="{CC612E9D-9422-4DB7-89F8-97068FD55414}" type="sibTrans" cxnId="{FDE6327A-07B2-419C-88B6-44374B8E3B7E}">
      <dgm:prSet/>
      <dgm:spPr/>
      <dgm:t>
        <a:bodyPr/>
        <a:lstStyle/>
        <a:p>
          <a:endParaRPr lang="en-GB"/>
        </a:p>
      </dgm:t>
    </dgm:pt>
    <dgm:pt modelId="{39CB091F-0B25-4C42-8E94-BCE699E3205B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endParaRPr lang="en-GB" sz="1200" b="1" dirty="0"/>
        </a:p>
        <a:p>
          <a:r>
            <a:rPr lang="en-GB" sz="2000" b="1" dirty="0"/>
            <a:t>Trust Mortality Review Group </a:t>
          </a:r>
          <a:r>
            <a:rPr lang="en-GB" sz="1800" b="1" dirty="0"/>
            <a:t>(structured case note review)</a:t>
          </a:r>
        </a:p>
        <a:p>
          <a:r>
            <a:rPr lang="en-GB" sz="1800" dirty="0"/>
            <a:t>Any case where there is not a clear serious adverse event but the reviewer has concerns that care could have been better and potentially ,may have adversely affected the outcome</a:t>
          </a:r>
        </a:p>
      </dgm:t>
    </dgm:pt>
    <dgm:pt modelId="{CDFB8F8A-96E3-4FC5-A4C7-8F6BA9BDCC75}" type="parTrans" cxnId="{BA131E5E-2386-4250-A5E6-45B9A00BDDD7}">
      <dgm:prSet/>
      <dgm:spPr/>
      <dgm:t>
        <a:bodyPr/>
        <a:lstStyle/>
        <a:p>
          <a:endParaRPr lang="en-GB"/>
        </a:p>
      </dgm:t>
    </dgm:pt>
    <dgm:pt modelId="{9DC5D0EF-BF8C-45F5-A55C-49A1A79C2772}" type="sibTrans" cxnId="{BA131E5E-2386-4250-A5E6-45B9A00BDDD7}">
      <dgm:prSet/>
      <dgm:spPr/>
      <dgm:t>
        <a:bodyPr/>
        <a:lstStyle/>
        <a:p>
          <a:endParaRPr lang="en-GB"/>
        </a:p>
      </dgm:t>
    </dgm:pt>
    <dgm:pt modelId="{4D780436-92E6-455D-96E6-706A79566FD8}">
      <dgm:prSet phldrT="[Text]" custT="1"/>
      <dgm:spPr/>
      <dgm:t>
        <a:bodyPr/>
        <a:lstStyle/>
        <a:p>
          <a:r>
            <a:rPr lang="en-GB" sz="2000" b="1" dirty="0"/>
            <a:t>Morbidity and Mortality</a:t>
          </a:r>
          <a:r>
            <a:rPr lang="en-GB" sz="1800" dirty="0"/>
            <a:t>:</a:t>
          </a:r>
        </a:p>
        <a:p>
          <a:r>
            <a:rPr lang="en-GB" sz="1800" dirty="0"/>
            <a:t>Where elements of clinic care are felt may have been below normal expected standards, but which are unlikely to have contributed to death.  Also highlight valuable learning and favourable events.</a:t>
          </a:r>
        </a:p>
      </dgm:t>
    </dgm:pt>
    <dgm:pt modelId="{307A8928-E72F-4BE0-9FE8-1869DF91CC89}" type="parTrans" cxnId="{0E958118-6E8F-466D-9755-B6A143FFDE78}">
      <dgm:prSet/>
      <dgm:spPr/>
      <dgm:t>
        <a:bodyPr/>
        <a:lstStyle/>
        <a:p>
          <a:endParaRPr lang="en-GB"/>
        </a:p>
      </dgm:t>
    </dgm:pt>
    <dgm:pt modelId="{E781553C-54A8-4D2F-BC6E-A2827FE203E7}" type="sibTrans" cxnId="{0E958118-6E8F-466D-9755-B6A143FFDE78}">
      <dgm:prSet/>
      <dgm:spPr/>
      <dgm:t>
        <a:bodyPr/>
        <a:lstStyle/>
        <a:p>
          <a:endParaRPr lang="en-GB"/>
        </a:p>
      </dgm:t>
    </dgm:pt>
    <dgm:pt modelId="{611260BF-25E5-4A56-B286-C4D54DF6A7BB}">
      <dgm:prSet phldrT="[Text]" custT="1"/>
      <dgm:spPr/>
      <dgm:t>
        <a:bodyPr/>
        <a:lstStyle/>
        <a:p>
          <a:pPr algn="ctr"/>
          <a:r>
            <a:rPr lang="en-GB" sz="2000" b="1" dirty="0"/>
            <a:t>Family Concerns:  Bereavement care and patient support services</a:t>
          </a:r>
        </a:p>
        <a:p>
          <a:pPr algn="ctr"/>
          <a:r>
            <a:rPr lang="en-GB" sz="1800" dirty="0"/>
            <a:t>Contact will be made with the family, usually directly through the bereavement care meeting, and a decision will be made with them about how best to resolve their concerns.</a:t>
          </a:r>
        </a:p>
      </dgm:t>
    </dgm:pt>
    <dgm:pt modelId="{5725AA24-9808-4137-8ACB-ABA95B6AF0F2}" type="parTrans" cxnId="{6D429B69-771D-4E2F-A8BD-BEDE39194FA3}">
      <dgm:prSet/>
      <dgm:spPr/>
      <dgm:t>
        <a:bodyPr/>
        <a:lstStyle/>
        <a:p>
          <a:endParaRPr lang="en-GB"/>
        </a:p>
      </dgm:t>
    </dgm:pt>
    <dgm:pt modelId="{109A6C81-2620-4310-9668-6A8A3639345C}" type="sibTrans" cxnId="{6D429B69-771D-4E2F-A8BD-BEDE39194FA3}">
      <dgm:prSet/>
      <dgm:spPr/>
      <dgm:t>
        <a:bodyPr/>
        <a:lstStyle/>
        <a:p>
          <a:endParaRPr lang="en-GB"/>
        </a:p>
      </dgm:t>
    </dgm:pt>
    <dgm:pt modelId="{ADF9E0F8-9632-42B7-8A66-B9C68557D3B3}" type="pres">
      <dgm:prSet presAssocID="{8C5E823D-4BB5-4503-957D-A65BB250733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2D337E2-C4A9-47E0-8BD4-C92344CEF0DC}" type="pres">
      <dgm:prSet presAssocID="{8C5E823D-4BB5-4503-957D-A65BB2507336}" presName="matrix" presStyleCnt="0"/>
      <dgm:spPr/>
    </dgm:pt>
    <dgm:pt modelId="{51B2518D-50C2-4565-832B-ED1C692BB317}" type="pres">
      <dgm:prSet presAssocID="{8C5E823D-4BB5-4503-957D-A65BB2507336}" presName="tile1" presStyleLbl="node1" presStyleIdx="0" presStyleCnt="4"/>
      <dgm:spPr/>
      <dgm:t>
        <a:bodyPr/>
        <a:lstStyle/>
        <a:p>
          <a:endParaRPr lang="en-GB"/>
        </a:p>
      </dgm:t>
    </dgm:pt>
    <dgm:pt modelId="{98B5BB24-8203-4D4E-B7A0-B8B83D9A6FE0}" type="pres">
      <dgm:prSet presAssocID="{8C5E823D-4BB5-4503-957D-A65BB250733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C9C95F-3DA2-4453-B9F3-CBA4810033A5}" type="pres">
      <dgm:prSet presAssocID="{8C5E823D-4BB5-4503-957D-A65BB2507336}" presName="tile2" presStyleLbl="node1" presStyleIdx="1" presStyleCnt="4" custLinFactNeighborX="0"/>
      <dgm:spPr/>
      <dgm:t>
        <a:bodyPr/>
        <a:lstStyle/>
        <a:p>
          <a:endParaRPr lang="en-GB"/>
        </a:p>
      </dgm:t>
    </dgm:pt>
    <dgm:pt modelId="{1F4694B8-E04A-4320-8905-FF475CCCDD9A}" type="pres">
      <dgm:prSet presAssocID="{8C5E823D-4BB5-4503-957D-A65BB250733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BE4EF1-453C-492F-A716-429A266113B0}" type="pres">
      <dgm:prSet presAssocID="{8C5E823D-4BB5-4503-957D-A65BB2507336}" presName="tile3" presStyleLbl="node1" presStyleIdx="2" presStyleCnt="4" custLinFactNeighborY="-1299"/>
      <dgm:spPr/>
      <dgm:t>
        <a:bodyPr/>
        <a:lstStyle/>
        <a:p>
          <a:endParaRPr lang="en-GB"/>
        </a:p>
      </dgm:t>
    </dgm:pt>
    <dgm:pt modelId="{C6033384-C9B4-4D32-897A-92710C8528D2}" type="pres">
      <dgm:prSet presAssocID="{8C5E823D-4BB5-4503-957D-A65BB250733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B419AF-9584-4654-B444-3081CE772885}" type="pres">
      <dgm:prSet presAssocID="{8C5E823D-4BB5-4503-957D-A65BB2507336}" presName="tile4" presStyleLbl="node1" presStyleIdx="3" presStyleCnt="4"/>
      <dgm:spPr/>
      <dgm:t>
        <a:bodyPr/>
        <a:lstStyle/>
        <a:p>
          <a:endParaRPr lang="en-GB"/>
        </a:p>
      </dgm:t>
    </dgm:pt>
    <dgm:pt modelId="{E11C5D58-0E09-4A9C-A6B9-70FFD79100B5}" type="pres">
      <dgm:prSet presAssocID="{8C5E823D-4BB5-4503-957D-A65BB250733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6A5752-7A5C-4F98-ABD0-2BED96A799F9}" type="pres">
      <dgm:prSet presAssocID="{8C5E823D-4BB5-4503-957D-A65BB2507336}" presName="centerTile" presStyleLbl="fgShp" presStyleIdx="0" presStyleCnt="1" custScaleX="83483" custScaleY="76168" custLinFactNeighborX="-1276" custLinFactNeighborY="5154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68D566E5-7A9C-4C2D-AA74-2B9C07BD8297}" type="presOf" srcId="{42E6990C-C1CD-40FA-8751-1D8B733AB02D}" destId="{51B2518D-50C2-4565-832B-ED1C692BB317}" srcOrd="0" destOrd="0" presId="urn:microsoft.com/office/officeart/2005/8/layout/matrix1"/>
    <dgm:cxn modelId="{6D429B69-771D-4E2F-A8BD-BEDE39194FA3}" srcId="{BEA98686-2A17-4A1A-9503-96B14DC7F5B6}" destId="{611260BF-25E5-4A56-B286-C4D54DF6A7BB}" srcOrd="3" destOrd="0" parTransId="{5725AA24-9808-4137-8ACB-ABA95B6AF0F2}" sibTransId="{109A6C81-2620-4310-9668-6A8A3639345C}"/>
    <dgm:cxn modelId="{4F4C9553-728A-4ED7-8C5D-DF73C455FCF8}" type="presOf" srcId="{4D780436-92E6-455D-96E6-706A79566FD8}" destId="{F9BE4EF1-453C-492F-A716-429A266113B0}" srcOrd="0" destOrd="0" presId="urn:microsoft.com/office/officeart/2005/8/layout/matrix1"/>
    <dgm:cxn modelId="{04CE6217-4035-4D6E-98CD-CFE94A838CE2}" type="presOf" srcId="{39CB091F-0B25-4C42-8E94-BCE699E3205B}" destId="{1F4694B8-E04A-4320-8905-FF475CCCDD9A}" srcOrd="1" destOrd="0" presId="urn:microsoft.com/office/officeart/2005/8/layout/matrix1"/>
    <dgm:cxn modelId="{C9CAD858-5F09-4B38-8199-3CAF54CA5018}" type="presOf" srcId="{39CB091F-0B25-4C42-8E94-BCE699E3205B}" destId="{DFC9C95F-3DA2-4453-B9F3-CBA4810033A5}" srcOrd="0" destOrd="0" presId="urn:microsoft.com/office/officeart/2005/8/layout/matrix1"/>
    <dgm:cxn modelId="{4B4BF7B4-2A7C-405E-BE69-814F5227EF97}" type="presOf" srcId="{611260BF-25E5-4A56-B286-C4D54DF6A7BB}" destId="{D5B419AF-9584-4654-B444-3081CE772885}" srcOrd="0" destOrd="0" presId="urn:microsoft.com/office/officeart/2005/8/layout/matrix1"/>
    <dgm:cxn modelId="{2A7D6822-A5B0-42A1-B58D-C0BCED011255}" srcId="{8C5E823D-4BB5-4503-957D-A65BB2507336}" destId="{BEA98686-2A17-4A1A-9503-96B14DC7F5B6}" srcOrd="0" destOrd="0" parTransId="{9E8A9BC2-65E9-42FB-BB6B-0ACD8B68B136}" sibTransId="{AF943A1D-5F7A-4010-A75C-BA19A4E0D561}"/>
    <dgm:cxn modelId="{C84D325D-189C-4289-8360-9BC5E1B73408}" type="presOf" srcId="{BEA98686-2A17-4A1A-9503-96B14DC7F5B6}" destId="{AF6A5752-7A5C-4F98-ABD0-2BED96A799F9}" srcOrd="0" destOrd="0" presId="urn:microsoft.com/office/officeart/2005/8/layout/matrix1"/>
    <dgm:cxn modelId="{0E958118-6E8F-466D-9755-B6A143FFDE78}" srcId="{BEA98686-2A17-4A1A-9503-96B14DC7F5B6}" destId="{4D780436-92E6-455D-96E6-706A79566FD8}" srcOrd="2" destOrd="0" parTransId="{307A8928-E72F-4BE0-9FE8-1869DF91CC89}" sibTransId="{E781553C-54A8-4D2F-BC6E-A2827FE203E7}"/>
    <dgm:cxn modelId="{FDE6327A-07B2-419C-88B6-44374B8E3B7E}" srcId="{BEA98686-2A17-4A1A-9503-96B14DC7F5B6}" destId="{42E6990C-C1CD-40FA-8751-1D8B733AB02D}" srcOrd="0" destOrd="0" parTransId="{E3D7A81B-A60E-4F7C-AD21-41BBAC16407B}" sibTransId="{CC612E9D-9422-4DB7-89F8-97068FD55414}"/>
    <dgm:cxn modelId="{F1622131-2ADD-4972-9AFB-A48CD674FA8F}" type="presOf" srcId="{611260BF-25E5-4A56-B286-C4D54DF6A7BB}" destId="{E11C5D58-0E09-4A9C-A6B9-70FFD79100B5}" srcOrd="1" destOrd="0" presId="urn:microsoft.com/office/officeart/2005/8/layout/matrix1"/>
    <dgm:cxn modelId="{27A3A5C8-A6AE-4E12-9C9B-3A8F69C47199}" type="presOf" srcId="{4D780436-92E6-455D-96E6-706A79566FD8}" destId="{C6033384-C9B4-4D32-897A-92710C8528D2}" srcOrd="1" destOrd="0" presId="urn:microsoft.com/office/officeart/2005/8/layout/matrix1"/>
    <dgm:cxn modelId="{BA131E5E-2386-4250-A5E6-45B9A00BDDD7}" srcId="{BEA98686-2A17-4A1A-9503-96B14DC7F5B6}" destId="{39CB091F-0B25-4C42-8E94-BCE699E3205B}" srcOrd="1" destOrd="0" parTransId="{CDFB8F8A-96E3-4FC5-A4C7-8F6BA9BDCC75}" sibTransId="{9DC5D0EF-BF8C-45F5-A55C-49A1A79C2772}"/>
    <dgm:cxn modelId="{83B75CC6-5F89-4853-9BC6-646A4F5F309D}" type="presOf" srcId="{8C5E823D-4BB5-4503-957D-A65BB2507336}" destId="{ADF9E0F8-9632-42B7-8A66-B9C68557D3B3}" srcOrd="0" destOrd="0" presId="urn:microsoft.com/office/officeart/2005/8/layout/matrix1"/>
    <dgm:cxn modelId="{32DE1AD0-EBBF-4125-8F40-C52DF9B7ECA2}" type="presOf" srcId="{42E6990C-C1CD-40FA-8751-1D8B733AB02D}" destId="{98B5BB24-8203-4D4E-B7A0-B8B83D9A6FE0}" srcOrd="1" destOrd="0" presId="urn:microsoft.com/office/officeart/2005/8/layout/matrix1"/>
    <dgm:cxn modelId="{8D1D4E52-9F1D-4C8E-A008-0C27C6C6C130}" type="presParOf" srcId="{ADF9E0F8-9632-42B7-8A66-B9C68557D3B3}" destId="{C2D337E2-C4A9-47E0-8BD4-C92344CEF0DC}" srcOrd="0" destOrd="0" presId="urn:microsoft.com/office/officeart/2005/8/layout/matrix1"/>
    <dgm:cxn modelId="{373F0AF1-8D8A-4E31-ACE8-3C9DA8501F3A}" type="presParOf" srcId="{C2D337E2-C4A9-47E0-8BD4-C92344CEF0DC}" destId="{51B2518D-50C2-4565-832B-ED1C692BB317}" srcOrd="0" destOrd="0" presId="urn:microsoft.com/office/officeart/2005/8/layout/matrix1"/>
    <dgm:cxn modelId="{80447462-570D-480B-8B97-7D3358993836}" type="presParOf" srcId="{C2D337E2-C4A9-47E0-8BD4-C92344CEF0DC}" destId="{98B5BB24-8203-4D4E-B7A0-B8B83D9A6FE0}" srcOrd="1" destOrd="0" presId="urn:microsoft.com/office/officeart/2005/8/layout/matrix1"/>
    <dgm:cxn modelId="{EDDB143D-A00E-4AE9-BD76-5C334732EE5A}" type="presParOf" srcId="{C2D337E2-C4A9-47E0-8BD4-C92344CEF0DC}" destId="{DFC9C95F-3DA2-4453-B9F3-CBA4810033A5}" srcOrd="2" destOrd="0" presId="urn:microsoft.com/office/officeart/2005/8/layout/matrix1"/>
    <dgm:cxn modelId="{EB998DC5-0CDF-4935-A3EE-7DCDADA6E3F3}" type="presParOf" srcId="{C2D337E2-C4A9-47E0-8BD4-C92344CEF0DC}" destId="{1F4694B8-E04A-4320-8905-FF475CCCDD9A}" srcOrd="3" destOrd="0" presId="urn:microsoft.com/office/officeart/2005/8/layout/matrix1"/>
    <dgm:cxn modelId="{4CF6D7E4-3EE5-4596-ABB0-35E1C15EF5B2}" type="presParOf" srcId="{C2D337E2-C4A9-47E0-8BD4-C92344CEF0DC}" destId="{F9BE4EF1-453C-492F-A716-429A266113B0}" srcOrd="4" destOrd="0" presId="urn:microsoft.com/office/officeart/2005/8/layout/matrix1"/>
    <dgm:cxn modelId="{B9ECFCB4-9E8D-4F1F-AD0C-9E60A4B2FCEB}" type="presParOf" srcId="{C2D337E2-C4A9-47E0-8BD4-C92344CEF0DC}" destId="{C6033384-C9B4-4D32-897A-92710C8528D2}" srcOrd="5" destOrd="0" presId="urn:microsoft.com/office/officeart/2005/8/layout/matrix1"/>
    <dgm:cxn modelId="{CCBDF493-80FC-4155-8723-DA809D6C4B93}" type="presParOf" srcId="{C2D337E2-C4A9-47E0-8BD4-C92344CEF0DC}" destId="{D5B419AF-9584-4654-B444-3081CE772885}" srcOrd="6" destOrd="0" presId="urn:microsoft.com/office/officeart/2005/8/layout/matrix1"/>
    <dgm:cxn modelId="{12C96FC6-2E8A-4E12-A2BE-3AB8F57B55B6}" type="presParOf" srcId="{C2D337E2-C4A9-47E0-8BD4-C92344CEF0DC}" destId="{E11C5D58-0E09-4A9C-A6B9-70FFD79100B5}" srcOrd="7" destOrd="0" presId="urn:microsoft.com/office/officeart/2005/8/layout/matrix1"/>
    <dgm:cxn modelId="{E9516F7D-E8B3-47F9-9D91-9D0E97A8EEB9}" type="presParOf" srcId="{ADF9E0F8-9632-42B7-8A66-B9C68557D3B3}" destId="{AF6A5752-7A5C-4F98-ABD0-2BED96A799F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5E823D-4BB5-4503-957D-A65BB250733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EA98686-2A17-4A1A-9503-96B14DC7F5B6}">
      <dgm:prSet phldrT="[Text]" custT="1"/>
      <dgm:spPr/>
      <dgm:t>
        <a:bodyPr/>
        <a:lstStyle/>
        <a:p>
          <a:r>
            <a:rPr lang="en-GB" sz="3200" b="1" dirty="0"/>
            <a:t>IMEG</a:t>
          </a:r>
        </a:p>
      </dgm:t>
    </dgm:pt>
    <dgm:pt modelId="{9E8A9BC2-65E9-42FB-BB6B-0ACD8B68B136}" type="parTrans" cxnId="{2A7D6822-A5B0-42A1-B58D-C0BCED011255}">
      <dgm:prSet/>
      <dgm:spPr/>
      <dgm:t>
        <a:bodyPr/>
        <a:lstStyle/>
        <a:p>
          <a:endParaRPr lang="en-GB"/>
        </a:p>
      </dgm:t>
    </dgm:pt>
    <dgm:pt modelId="{AF943A1D-5F7A-4010-A75C-BA19A4E0D561}" type="sibTrans" cxnId="{2A7D6822-A5B0-42A1-B58D-C0BCED011255}">
      <dgm:prSet/>
      <dgm:spPr/>
      <dgm:t>
        <a:bodyPr/>
        <a:lstStyle/>
        <a:p>
          <a:endParaRPr lang="en-GB"/>
        </a:p>
      </dgm:t>
    </dgm:pt>
    <dgm:pt modelId="{42E6990C-C1CD-40FA-8751-1D8B733AB02D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GB" b="1" dirty="0"/>
            <a:t>Serious Adverse Event Case Review Meeting:</a:t>
          </a:r>
        </a:p>
        <a:p>
          <a:r>
            <a:rPr lang="en-GB" dirty="0"/>
            <a:t>Identified areas of clinical concern which are thought to have directly contributed to death or other severe/ catastrophic harm</a:t>
          </a:r>
        </a:p>
      </dgm:t>
    </dgm:pt>
    <dgm:pt modelId="{E3D7A81B-A60E-4F7C-AD21-41BBAC16407B}" type="parTrans" cxnId="{FDE6327A-07B2-419C-88B6-44374B8E3B7E}">
      <dgm:prSet/>
      <dgm:spPr/>
      <dgm:t>
        <a:bodyPr/>
        <a:lstStyle/>
        <a:p>
          <a:endParaRPr lang="en-GB"/>
        </a:p>
      </dgm:t>
    </dgm:pt>
    <dgm:pt modelId="{CC612E9D-9422-4DB7-89F8-97068FD55414}" type="sibTrans" cxnId="{FDE6327A-07B2-419C-88B6-44374B8E3B7E}">
      <dgm:prSet/>
      <dgm:spPr/>
      <dgm:t>
        <a:bodyPr/>
        <a:lstStyle/>
        <a:p>
          <a:endParaRPr lang="en-GB"/>
        </a:p>
      </dgm:t>
    </dgm:pt>
    <dgm:pt modelId="{39CB091F-0B25-4C42-8E94-BCE699E3205B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endParaRPr lang="en-GB" sz="1200" b="1" dirty="0"/>
        </a:p>
        <a:p>
          <a:r>
            <a:rPr lang="en-GB" sz="2000" b="1" dirty="0"/>
            <a:t>Trust Mortality Review Group </a:t>
          </a:r>
          <a:r>
            <a:rPr lang="en-GB" sz="1800" b="1" dirty="0"/>
            <a:t>(structured case note review)</a:t>
          </a:r>
        </a:p>
        <a:p>
          <a:r>
            <a:rPr lang="en-GB" sz="1800" dirty="0"/>
            <a:t>Any case where there is not a clear serious adverse event but the reviewer has concerns that care could have been better and potentially ,may have adversely affected the outcome</a:t>
          </a:r>
        </a:p>
      </dgm:t>
    </dgm:pt>
    <dgm:pt modelId="{CDFB8F8A-96E3-4FC5-A4C7-8F6BA9BDCC75}" type="parTrans" cxnId="{BA131E5E-2386-4250-A5E6-45B9A00BDDD7}">
      <dgm:prSet/>
      <dgm:spPr/>
      <dgm:t>
        <a:bodyPr/>
        <a:lstStyle/>
        <a:p>
          <a:endParaRPr lang="en-GB"/>
        </a:p>
      </dgm:t>
    </dgm:pt>
    <dgm:pt modelId="{9DC5D0EF-BF8C-45F5-A55C-49A1A79C2772}" type="sibTrans" cxnId="{BA131E5E-2386-4250-A5E6-45B9A00BDDD7}">
      <dgm:prSet/>
      <dgm:spPr/>
      <dgm:t>
        <a:bodyPr/>
        <a:lstStyle/>
        <a:p>
          <a:endParaRPr lang="en-GB"/>
        </a:p>
      </dgm:t>
    </dgm:pt>
    <dgm:pt modelId="{4D780436-92E6-455D-96E6-706A79566FD8}">
      <dgm:prSet phldrT="[Text]" custT="1"/>
      <dgm:spPr/>
      <dgm:t>
        <a:bodyPr/>
        <a:lstStyle/>
        <a:p>
          <a:r>
            <a:rPr lang="en-GB" sz="2000" b="1" dirty="0"/>
            <a:t>Morbidity and Mortality</a:t>
          </a:r>
          <a:r>
            <a:rPr lang="en-GB" sz="1800" dirty="0"/>
            <a:t>:</a:t>
          </a:r>
        </a:p>
        <a:p>
          <a:r>
            <a:rPr lang="en-GB" sz="1800" dirty="0"/>
            <a:t>Where elements of clinic care are felt may have been below normal expected standards, but which are unlikely to have contributed to death.  Also highlight valuable learning and favourable events.</a:t>
          </a:r>
        </a:p>
      </dgm:t>
    </dgm:pt>
    <dgm:pt modelId="{307A8928-E72F-4BE0-9FE8-1869DF91CC89}" type="parTrans" cxnId="{0E958118-6E8F-466D-9755-B6A143FFDE78}">
      <dgm:prSet/>
      <dgm:spPr/>
      <dgm:t>
        <a:bodyPr/>
        <a:lstStyle/>
        <a:p>
          <a:endParaRPr lang="en-GB"/>
        </a:p>
      </dgm:t>
    </dgm:pt>
    <dgm:pt modelId="{E781553C-54A8-4D2F-BC6E-A2827FE203E7}" type="sibTrans" cxnId="{0E958118-6E8F-466D-9755-B6A143FFDE78}">
      <dgm:prSet/>
      <dgm:spPr/>
      <dgm:t>
        <a:bodyPr/>
        <a:lstStyle/>
        <a:p>
          <a:endParaRPr lang="en-GB"/>
        </a:p>
      </dgm:t>
    </dgm:pt>
    <dgm:pt modelId="{611260BF-25E5-4A56-B286-C4D54DF6A7BB}">
      <dgm:prSet phldrT="[Text]" custT="1"/>
      <dgm:spPr/>
      <dgm:t>
        <a:bodyPr/>
        <a:lstStyle/>
        <a:p>
          <a:pPr algn="ctr"/>
          <a:r>
            <a:rPr lang="en-GB" sz="2000" b="1" dirty="0"/>
            <a:t>Family Concerns:  Bereavement care and patient support services</a:t>
          </a:r>
        </a:p>
        <a:p>
          <a:pPr algn="ctr"/>
          <a:r>
            <a:rPr lang="en-GB" sz="1800" dirty="0"/>
            <a:t>Contact will be made with the family, usually directly through the bereavement care meeting, and a decision will be made with them about how best to resolve their concerns.</a:t>
          </a:r>
        </a:p>
      </dgm:t>
    </dgm:pt>
    <dgm:pt modelId="{5725AA24-9808-4137-8ACB-ABA95B6AF0F2}" type="parTrans" cxnId="{6D429B69-771D-4E2F-A8BD-BEDE39194FA3}">
      <dgm:prSet/>
      <dgm:spPr/>
      <dgm:t>
        <a:bodyPr/>
        <a:lstStyle/>
        <a:p>
          <a:endParaRPr lang="en-GB"/>
        </a:p>
      </dgm:t>
    </dgm:pt>
    <dgm:pt modelId="{109A6C81-2620-4310-9668-6A8A3639345C}" type="sibTrans" cxnId="{6D429B69-771D-4E2F-A8BD-BEDE39194FA3}">
      <dgm:prSet/>
      <dgm:spPr/>
      <dgm:t>
        <a:bodyPr/>
        <a:lstStyle/>
        <a:p>
          <a:endParaRPr lang="en-GB"/>
        </a:p>
      </dgm:t>
    </dgm:pt>
    <dgm:pt modelId="{ADF9E0F8-9632-42B7-8A66-B9C68557D3B3}" type="pres">
      <dgm:prSet presAssocID="{8C5E823D-4BB5-4503-957D-A65BB250733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2D337E2-C4A9-47E0-8BD4-C92344CEF0DC}" type="pres">
      <dgm:prSet presAssocID="{8C5E823D-4BB5-4503-957D-A65BB2507336}" presName="matrix" presStyleCnt="0"/>
      <dgm:spPr/>
    </dgm:pt>
    <dgm:pt modelId="{51B2518D-50C2-4565-832B-ED1C692BB317}" type="pres">
      <dgm:prSet presAssocID="{8C5E823D-4BB5-4503-957D-A65BB2507336}" presName="tile1" presStyleLbl="node1" presStyleIdx="0" presStyleCnt="4"/>
      <dgm:spPr/>
      <dgm:t>
        <a:bodyPr/>
        <a:lstStyle/>
        <a:p>
          <a:endParaRPr lang="en-GB"/>
        </a:p>
      </dgm:t>
    </dgm:pt>
    <dgm:pt modelId="{98B5BB24-8203-4D4E-B7A0-B8B83D9A6FE0}" type="pres">
      <dgm:prSet presAssocID="{8C5E823D-4BB5-4503-957D-A65BB250733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C9C95F-3DA2-4453-B9F3-CBA4810033A5}" type="pres">
      <dgm:prSet presAssocID="{8C5E823D-4BB5-4503-957D-A65BB2507336}" presName="tile2" presStyleLbl="node1" presStyleIdx="1" presStyleCnt="4" custLinFactNeighborX="0"/>
      <dgm:spPr/>
      <dgm:t>
        <a:bodyPr/>
        <a:lstStyle/>
        <a:p>
          <a:endParaRPr lang="en-GB"/>
        </a:p>
      </dgm:t>
    </dgm:pt>
    <dgm:pt modelId="{1F4694B8-E04A-4320-8905-FF475CCCDD9A}" type="pres">
      <dgm:prSet presAssocID="{8C5E823D-4BB5-4503-957D-A65BB250733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BE4EF1-453C-492F-A716-429A266113B0}" type="pres">
      <dgm:prSet presAssocID="{8C5E823D-4BB5-4503-957D-A65BB2507336}" presName="tile3" presStyleLbl="node1" presStyleIdx="2" presStyleCnt="4" custLinFactNeighborY="-1299"/>
      <dgm:spPr/>
      <dgm:t>
        <a:bodyPr/>
        <a:lstStyle/>
        <a:p>
          <a:endParaRPr lang="en-GB"/>
        </a:p>
      </dgm:t>
    </dgm:pt>
    <dgm:pt modelId="{C6033384-C9B4-4D32-897A-92710C8528D2}" type="pres">
      <dgm:prSet presAssocID="{8C5E823D-4BB5-4503-957D-A65BB250733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B419AF-9584-4654-B444-3081CE772885}" type="pres">
      <dgm:prSet presAssocID="{8C5E823D-4BB5-4503-957D-A65BB2507336}" presName="tile4" presStyleLbl="node1" presStyleIdx="3" presStyleCnt="4"/>
      <dgm:spPr/>
      <dgm:t>
        <a:bodyPr/>
        <a:lstStyle/>
        <a:p>
          <a:endParaRPr lang="en-GB"/>
        </a:p>
      </dgm:t>
    </dgm:pt>
    <dgm:pt modelId="{E11C5D58-0E09-4A9C-A6B9-70FFD79100B5}" type="pres">
      <dgm:prSet presAssocID="{8C5E823D-4BB5-4503-957D-A65BB250733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6A5752-7A5C-4F98-ABD0-2BED96A799F9}" type="pres">
      <dgm:prSet presAssocID="{8C5E823D-4BB5-4503-957D-A65BB2507336}" presName="centerTile" presStyleLbl="fgShp" presStyleIdx="0" presStyleCnt="1" custScaleX="83483" custScaleY="76168" custLinFactNeighborX="-1276" custLinFactNeighborY="5154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4242E6A6-7932-4510-B2FB-6B0936C72911}" type="presOf" srcId="{BEA98686-2A17-4A1A-9503-96B14DC7F5B6}" destId="{AF6A5752-7A5C-4F98-ABD0-2BED96A799F9}" srcOrd="0" destOrd="0" presId="urn:microsoft.com/office/officeart/2005/8/layout/matrix1"/>
    <dgm:cxn modelId="{6D429B69-771D-4E2F-A8BD-BEDE39194FA3}" srcId="{BEA98686-2A17-4A1A-9503-96B14DC7F5B6}" destId="{611260BF-25E5-4A56-B286-C4D54DF6A7BB}" srcOrd="3" destOrd="0" parTransId="{5725AA24-9808-4137-8ACB-ABA95B6AF0F2}" sibTransId="{109A6C81-2620-4310-9668-6A8A3639345C}"/>
    <dgm:cxn modelId="{6DB0E371-88EA-4CEE-ABA7-B0FB83FB46AE}" type="presOf" srcId="{42E6990C-C1CD-40FA-8751-1D8B733AB02D}" destId="{51B2518D-50C2-4565-832B-ED1C692BB317}" srcOrd="0" destOrd="0" presId="urn:microsoft.com/office/officeart/2005/8/layout/matrix1"/>
    <dgm:cxn modelId="{D96A59B2-8495-4E45-B814-F1E9BA67ECF2}" type="presOf" srcId="{4D780436-92E6-455D-96E6-706A79566FD8}" destId="{F9BE4EF1-453C-492F-A716-429A266113B0}" srcOrd="0" destOrd="0" presId="urn:microsoft.com/office/officeart/2005/8/layout/matrix1"/>
    <dgm:cxn modelId="{93B4A173-8720-4FC6-9758-C356F0991DE7}" type="presOf" srcId="{4D780436-92E6-455D-96E6-706A79566FD8}" destId="{C6033384-C9B4-4D32-897A-92710C8528D2}" srcOrd="1" destOrd="0" presId="urn:microsoft.com/office/officeart/2005/8/layout/matrix1"/>
    <dgm:cxn modelId="{79ACDC69-18EF-4AA1-BA0A-8B999DAE9911}" type="presOf" srcId="{39CB091F-0B25-4C42-8E94-BCE699E3205B}" destId="{1F4694B8-E04A-4320-8905-FF475CCCDD9A}" srcOrd="1" destOrd="0" presId="urn:microsoft.com/office/officeart/2005/8/layout/matrix1"/>
    <dgm:cxn modelId="{C2F7C020-E7E0-4ABA-B757-C72C71354289}" type="presOf" srcId="{42E6990C-C1CD-40FA-8751-1D8B733AB02D}" destId="{98B5BB24-8203-4D4E-B7A0-B8B83D9A6FE0}" srcOrd="1" destOrd="0" presId="urn:microsoft.com/office/officeart/2005/8/layout/matrix1"/>
    <dgm:cxn modelId="{3730AC98-1F59-4EC9-8B40-959EC8B7FBD7}" type="presOf" srcId="{8C5E823D-4BB5-4503-957D-A65BB2507336}" destId="{ADF9E0F8-9632-42B7-8A66-B9C68557D3B3}" srcOrd="0" destOrd="0" presId="urn:microsoft.com/office/officeart/2005/8/layout/matrix1"/>
    <dgm:cxn modelId="{2A7D6822-A5B0-42A1-B58D-C0BCED011255}" srcId="{8C5E823D-4BB5-4503-957D-A65BB2507336}" destId="{BEA98686-2A17-4A1A-9503-96B14DC7F5B6}" srcOrd="0" destOrd="0" parTransId="{9E8A9BC2-65E9-42FB-BB6B-0ACD8B68B136}" sibTransId="{AF943A1D-5F7A-4010-A75C-BA19A4E0D561}"/>
    <dgm:cxn modelId="{F18A4429-6F52-4DF0-B391-B88EE1E3D1B1}" type="presOf" srcId="{611260BF-25E5-4A56-B286-C4D54DF6A7BB}" destId="{E11C5D58-0E09-4A9C-A6B9-70FFD79100B5}" srcOrd="1" destOrd="0" presId="urn:microsoft.com/office/officeart/2005/8/layout/matrix1"/>
    <dgm:cxn modelId="{0E958118-6E8F-466D-9755-B6A143FFDE78}" srcId="{BEA98686-2A17-4A1A-9503-96B14DC7F5B6}" destId="{4D780436-92E6-455D-96E6-706A79566FD8}" srcOrd="2" destOrd="0" parTransId="{307A8928-E72F-4BE0-9FE8-1869DF91CC89}" sibTransId="{E781553C-54A8-4D2F-BC6E-A2827FE203E7}"/>
    <dgm:cxn modelId="{FDE6327A-07B2-419C-88B6-44374B8E3B7E}" srcId="{BEA98686-2A17-4A1A-9503-96B14DC7F5B6}" destId="{42E6990C-C1CD-40FA-8751-1D8B733AB02D}" srcOrd="0" destOrd="0" parTransId="{E3D7A81B-A60E-4F7C-AD21-41BBAC16407B}" sibTransId="{CC612E9D-9422-4DB7-89F8-97068FD55414}"/>
    <dgm:cxn modelId="{EE37B1E1-4082-436B-BDEC-CE01C8E4CA6F}" type="presOf" srcId="{39CB091F-0B25-4C42-8E94-BCE699E3205B}" destId="{DFC9C95F-3DA2-4453-B9F3-CBA4810033A5}" srcOrd="0" destOrd="0" presId="urn:microsoft.com/office/officeart/2005/8/layout/matrix1"/>
    <dgm:cxn modelId="{4BC87549-3F00-4C9D-9013-256CF8327556}" type="presOf" srcId="{611260BF-25E5-4A56-B286-C4D54DF6A7BB}" destId="{D5B419AF-9584-4654-B444-3081CE772885}" srcOrd="0" destOrd="0" presId="urn:microsoft.com/office/officeart/2005/8/layout/matrix1"/>
    <dgm:cxn modelId="{BA131E5E-2386-4250-A5E6-45B9A00BDDD7}" srcId="{BEA98686-2A17-4A1A-9503-96B14DC7F5B6}" destId="{39CB091F-0B25-4C42-8E94-BCE699E3205B}" srcOrd="1" destOrd="0" parTransId="{CDFB8F8A-96E3-4FC5-A4C7-8F6BA9BDCC75}" sibTransId="{9DC5D0EF-BF8C-45F5-A55C-49A1A79C2772}"/>
    <dgm:cxn modelId="{7906D903-CFBC-4161-9C2F-3240671EAAFB}" type="presParOf" srcId="{ADF9E0F8-9632-42B7-8A66-B9C68557D3B3}" destId="{C2D337E2-C4A9-47E0-8BD4-C92344CEF0DC}" srcOrd="0" destOrd="0" presId="urn:microsoft.com/office/officeart/2005/8/layout/matrix1"/>
    <dgm:cxn modelId="{D823F70A-9A30-4AB3-B5FD-C32FF618FD2B}" type="presParOf" srcId="{C2D337E2-C4A9-47E0-8BD4-C92344CEF0DC}" destId="{51B2518D-50C2-4565-832B-ED1C692BB317}" srcOrd="0" destOrd="0" presId="urn:microsoft.com/office/officeart/2005/8/layout/matrix1"/>
    <dgm:cxn modelId="{CE210F27-8501-4AC7-8B76-17344C1DEA83}" type="presParOf" srcId="{C2D337E2-C4A9-47E0-8BD4-C92344CEF0DC}" destId="{98B5BB24-8203-4D4E-B7A0-B8B83D9A6FE0}" srcOrd="1" destOrd="0" presId="urn:microsoft.com/office/officeart/2005/8/layout/matrix1"/>
    <dgm:cxn modelId="{A4D0D43A-CEC4-45E4-B6CD-416B5E910CFB}" type="presParOf" srcId="{C2D337E2-C4A9-47E0-8BD4-C92344CEF0DC}" destId="{DFC9C95F-3DA2-4453-B9F3-CBA4810033A5}" srcOrd="2" destOrd="0" presId="urn:microsoft.com/office/officeart/2005/8/layout/matrix1"/>
    <dgm:cxn modelId="{DBE9F669-FC4E-4E30-B52C-DE2987D68BB1}" type="presParOf" srcId="{C2D337E2-C4A9-47E0-8BD4-C92344CEF0DC}" destId="{1F4694B8-E04A-4320-8905-FF475CCCDD9A}" srcOrd="3" destOrd="0" presId="urn:microsoft.com/office/officeart/2005/8/layout/matrix1"/>
    <dgm:cxn modelId="{073E0335-2540-40B4-B142-1B95B2CC7DDE}" type="presParOf" srcId="{C2D337E2-C4A9-47E0-8BD4-C92344CEF0DC}" destId="{F9BE4EF1-453C-492F-A716-429A266113B0}" srcOrd="4" destOrd="0" presId="urn:microsoft.com/office/officeart/2005/8/layout/matrix1"/>
    <dgm:cxn modelId="{93DDC385-9B88-4531-864C-B17A1DE333CE}" type="presParOf" srcId="{C2D337E2-C4A9-47E0-8BD4-C92344CEF0DC}" destId="{C6033384-C9B4-4D32-897A-92710C8528D2}" srcOrd="5" destOrd="0" presId="urn:microsoft.com/office/officeart/2005/8/layout/matrix1"/>
    <dgm:cxn modelId="{46F3A4C8-17BD-452E-A958-03756B1AE2A8}" type="presParOf" srcId="{C2D337E2-C4A9-47E0-8BD4-C92344CEF0DC}" destId="{D5B419AF-9584-4654-B444-3081CE772885}" srcOrd="6" destOrd="0" presId="urn:microsoft.com/office/officeart/2005/8/layout/matrix1"/>
    <dgm:cxn modelId="{40DAA3FD-0889-402E-A764-9B2E3084D567}" type="presParOf" srcId="{C2D337E2-C4A9-47E0-8BD4-C92344CEF0DC}" destId="{E11C5D58-0E09-4A9C-A6B9-70FFD79100B5}" srcOrd="7" destOrd="0" presId="urn:microsoft.com/office/officeart/2005/8/layout/matrix1"/>
    <dgm:cxn modelId="{5A323859-3B61-476F-9C85-DAEA688680B9}" type="presParOf" srcId="{ADF9E0F8-9632-42B7-8A66-B9C68557D3B3}" destId="{AF6A5752-7A5C-4F98-ABD0-2BED96A799F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5E823D-4BB5-4503-957D-A65BB250733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EA98686-2A17-4A1A-9503-96B14DC7F5B6}">
      <dgm:prSet phldrT="[Text]" custT="1"/>
      <dgm:spPr/>
      <dgm:t>
        <a:bodyPr/>
        <a:lstStyle/>
        <a:p>
          <a:r>
            <a:rPr lang="en-GB" sz="3200" b="1" dirty="0"/>
            <a:t>IMEG</a:t>
          </a:r>
        </a:p>
      </dgm:t>
    </dgm:pt>
    <dgm:pt modelId="{9E8A9BC2-65E9-42FB-BB6B-0ACD8B68B136}" type="parTrans" cxnId="{2A7D6822-A5B0-42A1-B58D-C0BCED011255}">
      <dgm:prSet/>
      <dgm:spPr/>
      <dgm:t>
        <a:bodyPr/>
        <a:lstStyle/>
        <a:p>
          <a:endParaRPr lang="en-GB"/>
        </a:p>
      </dgm:t>
    </dgm:pt>
    <dgm:pt modelId="{AF943A1D-5F7A-4010-A75C-BA19A4E0D561}" type="sibTrans" cxnId="{2A7D6822-A5B0-42A1-B58D-C0BCED011255}">
      <dgm:prSet/>
      <dgm:spPr/>
      <dgm:t>
        <a:bodyPr/>
        <a:lstStyle/>
        <a:p>
          <a:endParaRPr lang="en-GB"/>
        </a:p>
      </dgm:t>
    </dgm:pt>
    <dgm:pt modelId="{42E6990C-C1CD-40FA-8751-1D8B733AB02D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GB" b="1" dirty="0"/>
            <a:t>Serious Adverse Event Case Review Meeting:</a:t>
          </a:r>
        </a:p>
        <a:p>
          <a:r>
            <a:rPr lang="en-GB" dirty="0"/>
            <a:t>Identified areas of clinical concern which are thought to have directly contributed to death or other severe/ catastrophic harm</a:t>
          </a:r>
        </a:p>
      </dgm:t>
    </dgm:pt>
    <dgm:pt modelId="{E3D7A81B-A60E-4F7C-AD21-41BBAC16407B}" type="parTrans" cxnId="{FDE6327A-07B2-419C-88B6-44374B8E3B7E}">
      <dgm:prSet/>
      <dgm:spPr/>
      <dgm:t>
        <a:bodyPr/>
        <a:lstStyle/>
        <a:p>
          <a:endParaRPr lang="en-GB"/>
        </a:p>
      </dgm:t>
    </dgm:pt>
    <dgm:pt modelId="{CC612E9D-9422-4DB7-89F8-97068FD55414}" type="sibTrans" cxnId="{FDE6327A-07B2-419C-88B6-44374B8E3B7E}">
      <dgm:prSet/>
      <dgm:spPr/>
      <dgm:t>
        <a:bodyPr/>
        <a:lstStyle/>
        <a:p>
          <a:endParaRPr lang="en-GB"/>
        </a:p>
      </dgm:t>
    </dgm:pt>
    <dgm:pt modelId="{39CB091F-0B25-4C42-8E94-BCE699E3205B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endParaRPr lang="en-GB" sz="1200" b="1" dirty="0"/>
        </a:p>
        <a:p>
          <a:r>
            <a:rPr lang="en-GB" sz="2000" b="1" dirty="0"/>
            <a:t>Trust Mortality Review Group </a:t>
          </a:r>
          <a:r>
            <a:rPr lang="en-GB" sz="1800" b="1" dirty="0"/>
            <a:t>(structured case note review)</a:t>
          </a:r>
        </a:p>
        <a:p>
          <a:r>
            <a:rPr lang="en-GB" sz="1800" dirty="0"/>
            <a:t>Any case where there is not a clear serious adverse event but the reviewer has concerns that care could have been better and potentially ,may have adversely affected the outcome</a:t>
          </a:r>
        </a:p>
      </dgm:t>
    </dgm:pt>
    <dgm:pt modelId="{CDFB8F8A-96E3-4FC5-A4C7-8F6BA9BDCC75}" type="parTrans" cxnId="{BA131E5E-2386-4250-A5E6-45B9A00BDDD7}">
      <dgm:prSet/>
      <dgm:spPr/>
      <dgm:t>
        <a:bodyPr/>
        <a:lstStyle/>
        <a:p>
          <a:endParaRPr lang="en-GB"/>
        </a:p>
      </dgm:t>
    </dgm:pt>
    <dgm:pt modelId="{9DC5D0EF-BF8C-45F5-A55C-49A1A79C2772}" type="sibTrans" cxnId="{BA131E5E-2386-4250-A5E6-45B9A00BDDD7}">
      <dgm:prSet/>
      <dgm:spPr/>
      <dgm:t>
        <a:bodyPr/>
        <a:lstStyle/>
        <a:p>
          <a:endParaRPr lang="en-GB"/>
        </a:p>
      </dgm:t>
    </dgm:pt>
    <dgm:pt modelId="{4D780436-92E6-455D-96E6-706A79566FD8}">
      <dgm:prSet phldrT="[Text]" custT="1"/>
      <dgm:spPr/>
      <dgm:t>
        <a:bodyPr/>
        <a:lstStyle/>
        <a:p>
          <a:r>
            <a:rPr lang="en-GB" sz="2000" b="1" dirty="0"/>
            <a:t>Morbidity and Mortality</a:t>
          </a:r>
          <a:r>
            <a:rPr lang="en-GB" sz="1800" dirty="0"/>
            <a:t>:</a:t>
          </a:r>
        </a:p>
        <a:p>
          <a:r>
            <a:rPr lang="en-GB" sz="1800" dirty="0"/>
            <a:t>Where elements of clinic care are felt may have been below normal expected standards, but which are unlikely to have contributed to death.  Also highlight valuable learning and favourable events.</a:t>
          </a:r>
        </a:p>
      </dgm:t>
    </dgm:pt>
    <dgm:pt modelId="{307A8928-E72F-4BE0-9FE8-1869DF91CC89}" type="parTrans" cxnId="{0E958118-6E8F-466D-9755-B6A143FFDE78}">
      <dgm:prSet/>
      <dgm:spPr/>
      <dgm:t>
        <a:bodyPr/>
        <a:lstStyle/>
        <a:p>
          <a:endParaRPr lang="en-GB"/>
        </a:p>
      </dgm:t>
    </dgm:pt>
    <dgm:pt modelId="{E781553C-54A8-4D2F-BC6E-A2827FE203E7}" type="sibTrans" cxnId="{0E958118-6E8F-466D-9755-B6A143FFDE78}">
      <dgm:prSet/>
      <dgm:spPr/>
      <dgm:t>
        <a:bodyPr/>
        <a:lstStyle/>
        <a:p>
          <a:endParaRPr lang="en-GB"/>
        </a:p>
      </dgm:t>
    </dgm:pt>
    <dgm:pt modelId="{611260BF-25E5-4A56-B286-C4D54DF6A7BB}">
      <dgm:prSet phldrT="[Text]" custT="1"/>
      <dgm:spPr/>
      <dgm:t>
        <a:bodyPr/>
        <a:lstStyle/>
        <a:p>
          <a:pPr algn="ctr"/>
          <a:r>
            <a:rPr lang="en-GB" sz="2000" b="1" dirty="0"/>
            <a:t>Family Concerns:  Bereavement care and patient support services</a:t>
          </a:r>
        </a:p>
        <a:p>
          <a:pPr algn="ctr"/>
          <a:r>
            <a:rPr lang="en-GB" sz="1800" dirty="0"/>
            <a:t>Contact will be made with the family, usually directly through the bereavement care meeting, and a decision will be made with them about how best to resolve their concerns.</a:t>
          </a:r>
        </a:p>
      </dgm:t>
    </dgm:pt>
    <dgm:pt modelId="{5725AA24-9808-4137-8ACB-ABA95B6AF0F2}" type="parTrans" cxnId="{6D429B69-771D-4E2F-A8BD-BEDE39194FA3}">
      <dgm:prSet/>
      <dgm:spPr/>
      <dgm:t>
        <a:bodyPr/>
        <a:lstStyle/>
        <a:p>
          <a:endParaRPr lang="en-GB"/>
        </a:p>
      </dgm:t>
    </dgm:pt>
    <dgm:pt modelId="{109A6C81-2620-4310-9668-6A8A3639345C}" type="sibTrans" cxnId="{6D429B69-771D-4E2F-A8BD-BEDE39194FA3}">
      <dgm:prSet/>
      <dgm:spPr/>
      <dgm:t>
        <a:bodyPr/>
        <a:lstStyle/>
        <a:p>
          <a:endParaRPr lang="en-GB"/>
        </a:p>
      </dgm:t>
    </dgm:pt>
    <dgm:pt modelId="{ADF9E0F8-9632-42B7-8A66-B9C68557D3B3}" type="pres">
      <dgm:prSet presAssocID="{8C5E823D-4BB5-4503-957D-A65BB250733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2D337E2-C4A9-47E0-8BD4-C92344CEF0DC}" type="pres">
      <dgm:prSet presAssocID="{8C5E823D-4BB5-4503-957D-A65BB2507336}" presName="matrix" presStyleCnt="0"/>
      <dgm:spPr/>
    </dgm:pt>
    <dgm:pt modelId="{51B2518D-50C2-4565-832B-ED1C692BB317}" type="pres">
      <dgm:prSet presAssocID="{8C5E823D-4BB5-4503-957D-A65BB2507336}" presName="tile1" presStyleLbl="node1" presStyleIdx="0" presStyleCnt="4"/>
      <dgm:spPr/>
      <dgm:t>
        <a:bodyPr/>
        <a:lstStyle/>
        <a:p>
          <a:endParaRPr lang="en-GB"/>
        </a:p>
      </dgm:t>
    </dgm:pt>
    <dgm:pt modelId="{98B5BB24-8203-4D4E-B7A0-B8B83D9A6FE0}" type="pres">
      <dgm:prSet presAssocID="{8C5E823D-4BB5-4503-957D-A65BB250733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C9C95F-3DA2-4453-B9F3-CBA4810033A5}" type="pres">
      <dgm:prSet presAssocID="{8C5E823D-4BB5-4503-957D-A65BB2507336}" presName="tile2" presStyleLbl="node1" presStyleIdx="1" presStyleCnt="4" custLinFactNeighborX="0"/>
      <dgm:spPr/>
      <dgm:t>
        <a:bodyPr/>
        <a:lstStyle/>
        <a:p>
          <a:endParaRPr lang="en-GB"/>
        </a:p>
      </dgm:t>
    </dgm:pt>
    <dgm:pt modelId="{1F4694B8-E04A-4320-8905-FF475CCCDD9A}" type="pres">
      <dgm:prSet presAssocID="{8C5E823D-4BB5-4503-957D-A65BB250733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BE4EF1-453C-492F-A716-429A266113B0}" type="pres">
      <dgm:prSet presAssocID="{8C5E823D-4BB5-4503-957D-A65BB2507336}" presName="tile3" presStyleLbl="node1" presStyleIdx="2" presStyleCnt="4" custLinFactNeighborY="-1299"/>
      <dgm:spPr/>
      <dgm:t>
        <a:bodyPr/>
        <a:lstStyle/>
        <a:p>
          <a:endParaRPr lang="en-GB"/>
        </a:p>
      </dgm:t>
    </dgm:pt>
    <dgm:pt modelId="{C6033384-C9B4-4D32-897A-92710C8528D2}" type="pres">
      <dgm:prSet presAssocID="{8C5E823D-4BB5-4503-957D-A65BB250733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B419AF-9584-4654-B444-3081CE772885}" type="pres">
      <dgm:prSet presAssocID="{8C5E823D-4BB5-4503-957D-A65BB2507336}" presName="tile4" presStyleLbl="node1" presStyleIdx="3" presStyleCnt="4" custLinFactNeighborX="885" custLinFactNeighborY="1299"/>
      <dgm:spPr/>
      <dgm:t>
        <a:bodyPr/>
        <a:lstStyle/>
        <a:p>
          <a:endParaRPr lang="en-GB"/>
        </a:p>
      </dgm:t>
    </dgm:pt>
    <dgm:pt modelId="{E11C5D58-0E09-4A9C-A6B9-70FFD79100B5}" type="pres">
      <dgm:prSet presAssocID="{8C5E823D-4BB5-4503-957D-A65BB250733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6A5752-7A5C-4F98-ABD0-2BED96A799F9}" type="pres">
      <dgm:prSet presAssocID="{8C5E823D-4BB5-4503-957D-A65BB2507336}" presName="centerTile" presStyleLbl="fgShp" presStyleIdx="0" presStyleCnt="1" custScaleX="83483" custScaleY="76168" custLinFactNeighborX="-1276" custLinFactNeighborY="5154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A87DACB4-EAA6-490A-B7A6-D375F73EAF3C}" type="presOf" srcId="{42E6990C-C1CD-40FA-8751-1D8B733AB02D}" destId="{51B2518D-50C2-4565-832B-ED1C692BB317}" srcOrd="0" destOrd="0" presId="urn:microsoft.com/office/officeart/2005/8/layout/matrix1"/>
    <dgm:cxn modelId="{7D18F66C-E42D-4CC9-B433-CD7B48BCFA95}" type="presOf" srcId="{BEA98686-2A17-4A1A-9503-96B14DC7F5B6}" destId="{AF6A5752-7A5C-4F98-ABD0-2BED96A799F9}" srcOrd="0" destOrd="0" presId="urn:microsoft.com/office/officeart/2005/8/layout/matrix1"/>
    <dgm:cxn modelId="{B2FAB26C-AF0B-41DA-9AAF-EC47E649A383}" type="presOf" srcId="{611260BF-25E5-4A56-B286-C4D54DF6A7BB}" destId="{E11C5D58-0E09-4A9C-A6B9-70FFD79100B5}" srcOrd="1" destOrd="0" presId="urn:microsoft.com/office/officeart/2005/8/layout/matrix1"/>
    <dgm:cxn modelId="{FDE6327A-07B2-419C-88B6-44374B8E3B7E}" srcId="{BEA98686-2A17-4A1A-9503-96B14DC7F5B6}" destId="{42E6990C-C1CD-40FA-8751-1D8B733AB02D}" srcOrd="0" destOrd="0" parTransId="{E3D7A81B-A60E-4F7C-AD21-41BBAC16407B}" sibTransId="{CC612E9D-9422-4DB7-89F8-97068FD55414}"/>
    <dgm:cxn modelId="{9B66DF58-16D2-4AAD-ADA2-AC468891C72A}" type="presOf" srcId="{39CB091F-0B25-4C42-8E94-BCE699E3205B}" destId="{1F4694B8-E04A-4320-8905-FF475CCCDD9A}" srcOrd="1" destOrd="0" presId="urn:microsoft.com/office/officeart/2005/8/layout/matrix1"/>
    <dgm:cxn modelId="{0C0AFAA4-367D-4158-A33E-5AFC88E19077}" type="presOf" srcId="{8C5E823D-4BB5-4503-957D-A65BB2507336}" destId="{ADF9E0F8-9632-42B7-8A66-B9C68557D3B3}" srcOrd="0" destOrd="0" presId="urn:microsoft.com/office/officeart/2005/8/layout/matrix1"/>
    <dgm:cxn modelId="{AF9F1114-1105-4A40-91FD-4D0BE3B5E75A}" type="presOf" srcId="{4D780436-92E6-455D-96E6-706A79566FD8}" destId="{C6033384-C9B4-4D32-897A-92710C8528D2}" srcOrd="1" destOrd="0" presId="urn:microsoft.com/office/officeart/2005/8/layout/matrix1"/>
    <dgm:cxn modelId="{0E958118-6E8F-466D-9755-B6A143FFDE78}" srcId="{BEA98686-2A17-4A1A-9503-96B14DC7F5B6}" destId="{4D780436-92E6-455D-96E6-706A79566FD8}" srcOrd="2" destOrd="0" parTransId="{307A8928-E72F-4BE0-9FE8-1869DF91CC89}" sibTransId="{E781553C-54A8-4D2F-BC6E-A2827FE203E7}"/>
    <dgm:cxn modelId="{BA131E5E-2386-4250-A5E6-45B9A00BDDD7}" srcId="{BEA98686-2A17-4A1A-9503-96B14DC7F5B6}" destId="{39CB091F-0B25-4C42-8E94-BCE699E3205B}" srcOrd="1" destOrd="0" parTransId="{CDFB8F8A-96E3-4FC5-A4C7-8F6BA9BDCC75}" sibTransId="{9DC5D0EF-BF8C-45F5-A55C-49A1A79C2772}"/>
    <dgm:cxn modelId="{CFF1EED4-5B6F-41BA-BC07-EB0B3F54FD7B}" type="presOf" srcId="{39CB091F-0B25-4C42-8E94-BCE699E3205B}" destId="{DFC9C95F-3DA2-4453-B9F3-CBA4810033A5}" srcOrd="0" destOrd="0" presId="urn:microsoft.com/office/officeart/2005/8/layout/matrix1"/>
    <dgm:cxn modelId="{BB78771D-E909-4E3F-AE90-02DAD19A329A}" type="presOf" srcId="{42E6990C-C1CD-40FA-8751-1D8B733AB02D}" destId="{98B5BB24-8203-4D4E-B7A0-B8B83D9A6FE0}" srcOrd="1" destOrd="0" presId="urn:microsoft.com/office/officeart/2005/8/layout/matrix1"/>
    <dgm:cxn modelId="{D666F83E-D8E0-4C50-B73B-49AC350698E5}" type="presOf" srcId="{4D780436-92E6-455D-96E6-706A79566FD8}" destId="{F9BE4EF1-453C-492F-A716-429A266113B0}" srcOrd="0" destOrd="0" presId="urn:microsoft.com/office/officeart/2005/8/layout/matrix1"/>
    <dgm:cxn modelId="{2A7D6822-A5B0-42A1-B58D-C0BCED011255}" srcId="{8C5E823D-4BB5-4503-957D-A65BB2507336}" destId="{BEA98686-2A17-4A1A-9503-96B14DC7F5B6}" srcOrd="0" destOrd="0" parTransId="{9E8A9BC2-65E9-42FB-BB6B-0ACD8B68B136}" sibTransId="{AF943A1D-5F7A-4010-A75C-BA19A4E0D561}"/>
    <dgm:cxn modelId="{F1ABF755-E23E-48F4-A8CF-81C3C21014EB}" type="presOf" srcId="{611260BF-25E5-4A56-B286-C4D54DF6A7BB}" destId="{D5B419AF-9584-4654-B444-3081CE772885}" srcOrd="0" destOrd="0" presId="urn:microsoft.com/office/officeart/2005/8/layout/matrix1"/>
    <dgm:cxn modelId="{6D429B69-771D-4E2F-A8BD-BEDE39194FA3}" srcId="{BEA98686-2A17-4A1A-9503-96B14DC7F5B6}" destId="{611260BF-25E5-4A56-B286-C4D54DF6A7BB}" srcOrd="3" destOrd="0" parTransId="{5725AA24-9808-4137-8ACB-ABA95B6AF0F2}" sibTransId="{109A6C81-2620-4310-9668-6A8A3639345C}"/>
    <dgm:cxn modelId="{C0AAD48B-3A6B-4969-9D03-6A7E4839E4DF}" type="presParOf" srcId="{ADF9E0F8-9632-42B7-8A66-B9C68557D3B3}" destId="{C2D337E2-C4A9-47E0-8BD4-C92344CEF0DC}" srcOrd="0" destOrd="0" presId="urn:microsoft.com/office/officeart/2005/8/layout/matrix1"/>
    <dgm:cxn modelId="{022AE0B7-D6C7-4284-AAE5-ADEDC125F97E}" type="presParOf" srcId="{C2D337E2-C4A9-47E0-8BD4-C92344CEF0DC}" destId="{51B2518D-50C2-4565-832B-ED1C692BB317}" srcOrd="0" destOrd="0" presId="urn:microsoft.com/office/officeart/2005/8/layout/matrix1"/>
    <dgm:cxn modelId="{99084CCB-4843-42AA-96F8-2BB7CF0F103D}" type="presParOf" srcId="{C2D337E2-C4A9-47E0-8BD4-C92344CEF0DC}" destId="{98B5BB24-8203-4D4E-B7A0-B8B83D9A6FE0}" srcOrd="1" destOrd="0" presId="urn:microsoft.com/office/officeart/2005/8/layout/matrix1"/>
    <dgm:cxn modelId="{EAAB767F-D165-4EAD-AC63-98A872BED669}" type="presParOf" srcId="{C2D337E2-C4A9-47E0-8BD4-C92344CEF0DC}" destId="{DFC9C95F-3DA2-4453-B9F3-CBA4810033A5}" srcOrd="2" destOrd="0" presId="urn:microsoft.com/office/officeart/2005/8/layout/matrix1"/>
    <dgm:cxn modelId="{626C21EC-1985-488F-A869-37FCEC9A1E1D}" type="presParOf" srcId="{C2D337E2-C4A9-47E0-8BD4-C92344CEF0DC}" destId="{1F4694B8-E04A-4320-8905-FF475CCCDD9A}" srcOrd="3" destOrd="0" presId="urn:microsoft.com/office/officeart/2005/8/layout/matrix1"/>
    <dgm:cxn modelId="{AF8D7465-6667-4E82-B6CA-225E2F66A2E6}" type="presParOf" srcId="{C2D337E2-C4A9-47E0-8BD4-C92344CEF0DC}" destId="{F9BE4EF1-453C-492F-A716-429A266113B0}" srcOrd="4" destOrd="0" presId="urn:microsoft.com/office/officeart/2005/8/layout/matrix1"/>
    <dgm:cxn modelId="{7391C5B3-2240-474F-80CD-DE72E88387B1}" type="presParOf" srcId="{C2D337E2-C4A9-47E0-8BD4-C92344CEF0DC}" destId="{C6033384-C9B4-4D32-897A-92710C8528D2}" srcOrd="5" destOrd="0" presId="urn:microsoft.com/office/officeart/2005/8/layout/matrix1"/>
    <dgm:cxn modelId="{07A99028-236A-4AE5-9310-807839862514}" type="presParOf" srcId="{C2D337E2-C4A9-47E0-8BD4-C92344CEF0DC}" destId="{D5B419AF-9584-4654-B444-3081CE772885}" srcOrd="6" destOrd="0" presId="urn:microsoft.com/office/officeart/2005/8/layout/matrix1"/>
    <dgm:cxn modelId="{3688BCA5-E125-4486-B551-89D6F629328E}" type="presParOf" srcId="{C2D337E2-C4A9-47E0-8BD4-C92344CEF0DC}" destId="{E11C5D58-0E09-4A9C-A6B9-70FFD79100B5}" srcOrd="7" destOrd="0" presId="urn:microsoft.com/office/officeart/2005/8/layout/matrix1"/>
    <dgm:cxn modelId="{30A22632-785D-4F3C-91C9-19D3F6EA24D2}" type="presParOf" srcId="{ADF9E0F8-9632-42B7-8A66-B9C68557D3B3}" destId="{AF6A5752-7A5C-4F98-ABD0-2BED96A799F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BACAF8-21F6-41D2-B17A-2B887C2EEF0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C7C982-73D5-4886-83DE-BB02472CF386}" type="pres">
      <dgm:prSet presAssocID="{E1BACAF8-21F6-41D2-B17A-2B887C2EEF0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4676008F-544F-419D-A1FF-05E955A8C14C}" type="presOf" srcId="{E1BACAF8-21F6-41D2-B17A-2B887C2EEF00}" destId="{3DC7C982-73D5-4886-83DE-BB02472CF386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FA0FE8E-E2AD-4E49-892F-383E6E77F05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F3E763F-B4F7-46F5-8A38-51A2F668B099}">
      <dgm:prSet phldrT="[Text]"/>
      <dgm:spPr/>
      <dgm:t>
        <a:bodyPr/>
        <a:lstStyle/>
        <a:p>
          <a:r>
            <a:rPr lang="en-GB" dirty="0"/>
            <a:t>IMEG</a:t>
          </a:r>
        </a:p>
      </dgm:t>
    </dgm:pt>
    <dgm:pt modelId="{8A7CF89E-3951-4C03-9BF5-83890AFCC6F2}" type="parTrans" cxnId="{D8700EFE-F493-4FB5-A5FF-66551CD96E1D}">
      <dgm:prSet/>
      <dgm:spPr/>
      <dgm:t>
        <a:bodyPr/>
        <a:lstStyle/>
        <a:p>
          <a:endParaRPr lang="en-GB"/>
        </a:p>
      </dgm:t>
    </dgm:pt>
    <dgm:pt modelId="{589EAC51-2111-4D55-A20E-1C7768558E16}" type="sibTrans" cxnId="{D8700EFE-F493-4FB5-A5FF-66551CD96E1D}">
      <dgm:prSet/>
      <dgm:spPr/>
      <dgm:t>
        <a:bodyPr/>
        <a:lstStyle/>
        <a:p>
          <a:endParaRPr lang="en-GB"/>
        </a:p>
      </dgm:t>
    </dgm:pt>
    <dgm:pt modelId="{B9BA9772-0798-4A7E-9B7D-CC580D7FABA2}">
      <dgm:prSet phldrT="[Text]"/>
      <dgm:spPr/>
      <dgm:t>
        <a:bodyPr/>
        <a:lstStyle/>
        <a:p>
          <a:r>
            <a:rPr lang="en-GB" dirty="0"/>
            <a:t>Child Death and Deterioration</a:t>
          </a:r>
        </a:p>
      </dgm:t>
    </dgm:pt>
    <dgm:pt modelId="{6DAEA0B2-48C7-48BD-BA53-D333E2123095}" type="parTrans" cxnId="{F9C6ADA1-D727-4A14-82F2-54455FF88649}">
      <dgm:prSet/>
      <dgm:spPr/>
      <dgm:t>
        <a:bodyPr/>
        <a:lstStyle/>
        <a:p>
          <a:endParaRPr lang="en-GB"/>
        </a:p>
      </dgm:t>
    </dgm:pt>
    <dgm:pt modelId="{76B4BA91-71D3-4B57-A592-B3550B1FEA5F}" type="sibTrans" cxnId="{F9C6ADA1-D727-4A14-82F2-54455FF88649}">
      <dgm:prSet/>
      <dgm:spPr/>
      <dgm:t>
        <a:bodyPr/>
        <a:lstStyle/>
        <a:p>
          <a:endParaRPr lang="en-GB"/>
        </a:p>
      </dgm:t>
    </dgm:pt>
    <dgm:pt modelId="{B7A0DCBA-3344-40C5-8796-6B6195DF6CF5}">
      <dgm:prSet phldrT="[Text]"/>
      <dgm:spPr/>
      <dgm:t>
        <a:bodyPr/>
        <a:lstStyle/>
        <a:p>
          <a:r>
            <a:rPr lang="en-GB" dirty="0"/>
            <a:t>Maternal, Stillbirth and </a:t>
          </a:r>
          <a:r>
            <a:rPr lang="en-GB" dirty="0" err="1"/>
            <a:t>Intrapartium</a:t>
          </a:r>
          <a:r>
            <a:rPr lang="en-GB" dirty="0"/>
            <a:t> Death</a:t>
          </a:r>
        </a:p>
      </dgm:t>
    </dgm:pt>
    <dgm:pt modelId="{6BEC1B8F-03FA-478B-9A37-946680B867F3}" type="parTrans" cxnId="{46C9AD85-1B58-4522-8EEA-0849E33AB0D2}">
      <dgm:prSet/>
      <dgm:spPr/>
      <dgm:t>
        <a:bodyPr/>
        <a:lstStyle/>
        <a:p>
          <a:endParaRPr lang="en-GB"/>
        </a:p>
      </dgm:t>
    </dgm:pt>
    <dgm:pt modelId="{68A9B111-2166-4208-91A9-AC421C680E28}" type="sibTrans" cxnId="{46C9AD85-1B58-4522-8EEA-0849E33AB0D2}">
      <dgm:prSet/>
      <dgm:spPr/>
      <dgm:t>
        <a:bodyPr/>
        <a:lstStyle/>
        <a:p>
          <a:endParaRPr lang="en-GB"/>
        </a:p>
      </dgm:t>
    </dgm:pt>
    <dgm:pt modelId="{7D5C6F73-064A-4E76-926F-BD2A9DDCCD96}">
      <dgm:prSet phldrT="[Text]"/>
      <dgm:spPr/>
      <dgm:t>
        <a:bodyPr/>
        <a:lstStyle/>
        <a:p>
          <a:r>
            <a:rPr lang="en-GB" dirty="0" smtClean="0"/>
            <a:t>30 Day Post Discharge Deaths</a:t>
          </a:r>
          <a:endParaRPr lang="en-GB" dirty="0"/>
        </a:p>
      </dgm:t>
    </dgm:pt>
    <dgm:pt modelId="{A7589CFC-1C5B-492E-87BB-32FB5899B8A6}" type="parTrans" cxnId="{A9B7ED84-B8E0-4392-900F-194D14A896B9}">
      <dgm:prSet/>
      <dgm:spPr/>
      <dgm:t>
        <a:bodyPr/>
        <a:lstStyle/>
        <a:p>
          <a:endParaRPr lang="en-GB"/>
        </a:p>
      </dgm:t>
    </dgm:pt>
    <dgm:pt modelId="{1BC9FFE5-0EA5-42B1-B62B-10B0F0C6E72B}" type="sibTrans" cxnId="{A9B7ED84-B8E0-4392-900F-194D14A896B9}">
      <dgm:prSet/>
      <dgm:spPr/>
      <dgm:t>
        <a:bodyPr/>
        <a:lstStyle/>
        <a:p>
          <a:endParaRPr lang="en-GB"/>
        </a:p>
      </dgm:t>
    </dgm:pt>
    <dgm:pt modelId="{A3E7CD75-4DAB-42EB-8C9D-1CC340E407A1}">
      <dgm:prSet phldrT="[Text]"/>
      <dgm:spPr/>
      <dgm:t>
        <a:bodyPr/>
        <a:lstStyle/>
        <a:p>
          <a:r>
            <a:rPr lang="en-GB" dirty="0"/>
            <a:t>ED and Major Trauma Centre Mortality</a:t>
          </a:r>
        </a:p>
      </dgm:t>
    </dgm:pt>
    <dgm:pt modelId="{C2E0CA03-70CF-48A7-B378-5CDF27DF4CBD}" type="parTrans" cxnId="{91EE644D-B8C2-4479-A797-9B78F13FBDFC}">
      <dgm:prSet/>
      <dgm:spPr/>
      <dgm:t>
        <a:bodyPr/>
        <a:lstStyle/>
        <a:p>
          <a:endParaRPr lang="en-GB"/>
        </a:p>
      </dgm:t>
    </dgm:pt>
    <dgm:pt modelId="{78CD274E-85B1-4A11-96C6-C164A7A52ACF}" type="sibTrans" cxnId="{91EE644D-B8C2-4479-A797-9B78F13FBDFC}">
      <dgm:prSet/>
      <dgm:spPr/>
      <dgm:t>
        <a:bodyPr/>
        <a:lstStyle/>
        <a:p>
          <a:endParaRPr lang="en-GB"/>
        </a:p>
      </dgm:t>
    </dgm:pt>
    <dgm:pt modelId="{5F9FE2EF-47C7-4C6F-925B-E4DB97A344F1}" type="pres">
      <dgm:prSet presAssocID="{AFA0FE8E-E2AD-4E49-892F-383E6E77F05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DDBA295-8816-490C-9539-4E6CD8702654}" type="pres">
      <dgm:prSet presAssocID="{AFA0FE8E-E2AD-4E49-892F-383E6E77F05C}" presName="matrix" presStyleCnt="0"/>
      <dgm:spPr/>
    </dgm:pt>
    <dgm:pt modelId="{7CAD0226-F8C6-4B51-BA6E-4294DDCB6770}" type="pres">
      <dgm:prSet presAssocID="{AFA0FE8E-E2AD-4E49-892F-383E6E77F05C}" presName="tile1" presStyleLbl="node1" presStyleIdx="0" presStyleCnt="4" custLinFactNeighborX="228" custLinFactNeighborY="764"/>
      <dgm:spPr/>
      <dgm:t>
        <a:bodyPr/>
        <a:lstStyle/>
        <a:p>
          <a:endParaRPr lang="en-GB"/>
        </a:p>
      </dgm:t>
    </dgm:pt>
    <dgm:pt modelId="{07A3DCB3-1951-4B51-BA06-1B224B78BE3D}" type="pres">
      <dgm:prSet presAssocID="{AFA0FE8E-E2AD-4E49-892F-383E6E77F05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CB91F3-19E4-4539-A272-6EADC0F10753}" type="pres">
      <dgm:prSet presAssocID="{AFA0FE8E-E2AD-4E49-892F-383E6E77F05C}" presName="tile2" presStyleLbl="node1" presStyleIdx="1" presStyleCnt="4"/>
      <dgm:spPr/>
      <dgm:t>
        <a:bodyPr/>
        <a:lstStyle/>
        <a:p>
          <a:endParaRPr lang="en-GB"/>
        </a:p>
      </dgm:t>
    </dgm:pt>
    <dgm:pt modelId="{129003AE-6BDB-49AA-AEEC-2791D1F910B3}" type="pres">
      <dgm:prSet presAssocID="{AFA0FE8E-E2AD-4E49-892F-383E6E77F05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B93648-BF40-4386-A871-E1EA3E32A6B9}" type="pres">
      <dgm:prSet presAssocID="{AFA0FE8E-E2AD-4E49-892F-383E6E77F05C}" presName="tile3" presStyleLbl="node1" presStyleIdx="2" presStyleCnt="4"/>
      <dgm:spPr/>
      <dgm:t>
        <a:bodyPr/>
        <a:lstStyle/>
        <a:p>
          <a:endParaRPr lang="en-GB"/>
        </a:p>
      </dgm:t>
    </dgm:pt>
    <dgm:pt modelId="{F61BF352-2603-463F-AC08-8EC759B1C1EE}" type="pres">
      <dgm:prSet presAssocID="{AFA0FE8E-E2AD-4E49-892F-383E6E77F05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DAB81D-1E25-44DD-8E70-8A9986DBD7E8}" type="pres">
      <dgm:prSet presAssocID="{AFA0FE8E-E2AD-4E49-892F-383E6E77F05C}" presName="tile4" presStyleLbl="node1" presStyleIdx="3" presStyleCnt="4"/>
      <dgm:spPr/>
      <dgm:t>
        <a:bodyPr/>
        <a:lstStyle/>
        <a:p>
          <a:endParaRPr lang="en-GB"/>
        </a:p>
      </dgm:t>
    </dgm:pt>
    <dgm:pt modelId="{55B01E5A-49BD-404E-9472-FBD6154C7F3D}" type="pres">
      <dgm:prSet presAssocID="{AFA0FE8E-E2AD-4E49-892F-383E6E77F05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C33FB4-264F-47A3-913C-78B087F4A6DB}" type="pres">
      <dgm:prSet presAssocID="{AFA0FE8E-E2AD-4E49-892F-383E6E77F05C}" presName="centerTile" presStyleLbl="fgShp" presStyleIdx="0" presStyleCnt="1" custScaleX="87963" custScaleY="7857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41F17DC6-0DE8-42C0-910B-CE6265D04E0E}" type="presOf" srcId="{5F3E763F-B4F7-46F5-8A38-51A2F668B099}" destId="{C4C33FB4-264F-47A3-913C-78B087F4A6DB}" srcOrd="0" destOrd="0" presId="urn:microsoft.com/office/officeart/2005/8/layout/matrix1"/>
    <dgm:cxn modelId="{0B857941-7ECC-4041-883A-1864E388BA5C}" type="presOf" srcId="{B7A0DCBA-3344-40C5-8796-6B6195DF6CF5}" destId="{129003AE-6BDB-49AA-AEEC-2791D1F910B3}" srcOrd="1" destOrd="0" presId="urn:microsoft.com/office/officeart/2005/8/layout/matrix1"/>
    <dgm:cxn modelId="{91EE644D-B8C2-4479-A797-9B78F13FBDFC}" srcId="{5F3E763F-B4F7-46F5-8A38-51A2F668B099}" destId="{A3E7CD75-4DAB-42EB-8C9D-1CC340E407A1}" srcOrd="3" destOrd="0" parTransId="{C2E0CA03-70CF-48A7-B378-5CDF27DF4CBD}" sibTransId="{78CD274E-85B1-4A11-96C6-C164A7A52ACF}"/>
    <dgm:cxn modelId="{E118E876-F0A9-48E8-AAD5-34D40667EA9F}" type="presOf" srcId="{A3E7CD75-4DAB-42EB-8C9D-1CC340E407A1}" destId="{55B01E5A-49BD-404E-9472-FBD6154C7F3D}" srcOrd="1" destOrd="0" presId="urn:microsoft.com/office/officeart/2005/8/layout/matrix1"/>
    <dgm:cxn modelId="{A8DF31B4-BD54-4D80-B6C0-7625CA08AEF2}" type="presOf" srcId="{7D5C6F73-064A-4E76-926F-BD2A9DDCCD96}" destId="{F61BF352-2603-463F-AC08-8EC759B1C1EE}" srcOrd="1" destOrd="0" presId="urn:microsoft.com/office/officeart/2005/8/layout/matrix1"/>
    <dgm:cxn modelId="{2D78398D-79A4-46EF-9254-5888A5CD43E0}" type="presOf" srcId="{B7A0DCBA-3344-40C5-8796-6B6195DF6CF5}" destId="{ECCB91F3-19E4-4539-A272-6EADC0F10753}" srcOrd="0" destOrd="0" presId="urn:microsoft.com/office/officeart/2005/8/layout/matrix1"/>
    <dgm:cxn modelId="{D28DD791-BD5E-4934-A9AC-6ADF8B386A24}" type="presOf" srcId="{B9BA9772-0798-4A7E-9B7D-CC580D7FABA2}" destId="{7CAD0226-F8C6-4B51-BA6E-4294DDCB6770}" srcOrd="0" destOrd="0" presId="urn:microsoft.com/office/officeart/2005/8/layout/matrix1"/>
    <dgm:cxn modelId="{D8700EFE-F493-4FB5-A5FF-66551CD96E1D}" srcId="{AFA0FE8E-E2AD-4E49-892F-383E6E77F05C}" destId="{5F3E763F-B4F7-46F5-8A38-51A2F668B099}" srcOrd="0" destOrd="0" parTransId="{8A7CF89E-3951-4C03-9BF5-83890AFCC6F2}" sibTransId="{589EAC51-2111-4D55-A20E-1C7768558E16}"/>
    <dgm:cxn modelId="{884C712E-4A6D-4AF9-8181-6E410A3A14A5}" type="presOf" srcId="{B9BA9772-0798-4A7E-9B7D-CC580D7FABA2}" destId="{07A3DCB3-1951-4B51-BA06-1B224B78BE3D}" srcOrd="1" destOrd="0" presId="urn:microsoft.com/office/officeart/2005/8/layout/matrix1"/>
    <dgm:cxn modelId="{A9B7ED84-B8E0-4392-900F-194D14A896B9}" srcId="{5F3E763F-B4F7-46F5-8A38-51A2F668B099}" destId="{7D5C6F73-064A-4E76-926F-BD2A9DDCCD96}" srcOrd="2" destOrd="0" parTransId="{A7589CFC-1C5B-492E-87BB-32FB5899B8A6}" sibTransId="{1BC9FFE5-0EA5-42B1-B62B-10B0F0C6E72B}"/>
    <dgm:cxn modelId="{33DF75A4-0BB8-464C-8DDF-84602A270E71}" type="presOf" srcId="{AFA0FE8E-E2AD-4E49-892F-383E6E77F05C}" destId="{5F9FE2EF-47C7-4C6F-925B-E4DB97A344F1}" srcOrd="0" destOrd="0" presId="urn:microsoft.com/office/officeart/2005/8/layout/matrix1"/>
    <dgm:cxn modelId="{5BBEADD4-CDC7-41BF-84AB-E0D8640A5D65}" type="presOf" srcId="{A3E7CD75-4DAB-42EB-8C9D-1CC340E407A1}" destId="{AADAB81D-1E25-44DD-8E70-8A9986DBD7E8}" srcOrd="0" destOrd="0" presId="urn:microsoft.com/office/officeart/2005/8/layout/matrix1"/>
    <dgm:cxn modelId="{46C9AD85-1B58-4522-8EEA-0849E33AB0D2}" srcId="{5F3E763F-B4F7-46F5-8A38-51A2F668B099}" destId="{B7A0DCBA-3344-40C5-8796-6B6195DF6CF5}" srcOrd="1" destOrd="0" parTransId="{6BEC1B8F-03FA-478B-9A37-946680B867F3}" sibTransId="{68A9B111-2166-4208-91A9-AC421C680E28}"/>
    <dgm:cxn modelId="{F9C6ADA1-D727-4A14-82F2-54455FF88649}" srcId="{5F3E763F-B4F7-46F5-8A38-51A2F668B099}" destId="{B9BA9772-0798-4A7E-9B7D-CC580D7FABA2}" srcOrd="0" destOrd="0" parTransId="{6DAEA0B2-48C7-48BD-BA53-D333E2123095}" sibTransId="{76B4BA91-71D3-4B57-A592-B3550B1FEA5F}"/>
    <dgm:cxn modelId="{0F35B07B-72EF-4991-BBCF-FA2DD850ADEB}" type="presOf" srcId="{7D5C6F73-064A-4E76-926F-BD2A9DDCCD96}" destId="{CFB93648-BF40-4386-A871-E1EA3E32A6B9}" srcOrd="0" destOrd="0" presId="urn:microsoft.com/office/officeart/2005/8/layout/matrix1"/>
    <dgm:cxn modelId="{8851B6BA-FE17-4317-A824-0FAFC711CA7D}" type="presParOf" srcId="{5F9FE2EF-47C7-4C6F-925B-E4DB97A344F1}" destId="{8DDBA295-8816-490C-9539-4E6CD8702654}" srcOrd="0" destOrd="0" presId="urn:microsoft.com/office/officeart/2005/8/layout/matrix1"/>
    <dgm:cxn modelId="{7F716BFB-0894-4E93-A102-DBFF6A4F1440}" type="presParOf" srcId="{8DDBA295-8816-490C-9539-4E6CD8702654}" destId="{7CAD0226-F8C6-4B51-BA6E-4294DDCB6770}" srcOrd="0" destOrd="0" presId="urn:microsoft.com/office/officeart/2005/8/layout/matrix1"/>
    <dgm:cxn modelId="{EF1C1400-D25F-4E8C-9D52-12E21A70869B}" type="presParOf" srcId="{8DDBA295-8816-490C-9539-4E6CD8702654}" destId="{07A3DCB3-1951-4B51-BA06-1B224B78BE3D}" srcOrd="1" destOrd="0" presId="urn:microsoft.com/office/officeart/2005/8/layout/matrix1"/>
    <dgm:cxn modelId="{C8577CE2-60D9-4240-9F6C-3A758423D507}" type="presParOf" srcId="{8DDBA295-8816-490C-9539-4E6CD8702654}" destId="{ECCB91F3-19E4-4539-A272-6EADC0F10753}" srcOrd="2" destOrd="0" presId="urn:microsoft.com/office/officeart/2005/8/layout/matrix1"/>
    <dgm:cxn modelId="{1E80E5D5-5195-4A3B-99DA-8EDC3F31A23B}" type="presParOf" srcId="{8DDBA295-8816-490C-9539-4E6CD8702654}" destId="{129003AE-6BDB-49AA-AEEC-2791D1F910B3}" srcOrd="3" destOrd="0" presId="urn:microsoft.com/office/officeart/2005/8/layout/matrix1"/>
    <dgm:cxn modelId="{421B8310-F785-4727-AB70-4256BB6B0AE3}" type="presParOf" srcId="{8DDBA295-8816-490C-9539-4E6CD8702654}" destId="{CFB93648-BF40-4386-A871-E1EA3E32A6B9}" srcOrd="4" destOrd="0" presId="urn:microsoft.com/office/officeart/2005/8/layout/matrix1"/>
    <dgm:cxn modelId="{F9E4C7FA-F701-4F2F-AF93-1CB8420AC73D}" type="presParOf" srcId="{8DDBA295-8816-490C-9539-4E6CD8702654}" destId="{F61BF352-2603-463F-AC08-8EC759B1C1EE}" srcOrd="5" destOrd="0" presId="urn:microsoft.com/office/officeart/2005/8/layout/matrix1"/>
    <dgm:cxn modelId="{DF2522A4-9195-40C2-B508-DFF6EBFAB82E}" type="presParOf" srcId="{8DDBA295-8816-490C-9539-4E6CD8702654}" destId="{AADAB81D-1E25-44DD-8E70-8A9986DBD7E8}" srcOrd="6" destOrd="0" presId="urn:microsoft.com/office/officeart/2005/8/layout/matrix1"/>
    <dgm:cxn modelId="{5CB25619-DEAE-42E5-A44E-D5FE8A8EA1D8}" type="presParOf" srcId="{8DDBA295-8816-490C-9539-4E6CD8702654}" destId="{55B01E5A-49BD-404E-9472-FBD6154C7F3D}" srcOrd="7" destOrd="0" presId="urn:microsoft.com/office/officeart/2005/8/layout/matrix1"/>
    <dgm:cxn modelId="{4D35D1FE-F94E-44EF-9BE0-CA6088EB9B88}" type="presParOf" srcId="{5F9FE2EF-47C7-4C6F-925B-E4DB97A344F1}" destId="{C4C33FB4-264F-47A3-913C-78B087F4A6D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D0226-F8C6-4B51-BA6E-4294DDCB6770}">
      <dsp:nvSpPr>
        <dsp:cNvPr id="0" name=""/>
        <dsp:cNvSpPr/>
      </dsp:nvSpPr>
      <dsp:spPr>
        <a:xfrm rot="16200000">
          <a:off x="639181" y="-609164"/>
          <a:ext cx="2736304" cy="39964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/>
            <a:t>Child Death and Deterioration</a:t>
          </a:r>
        </a:p>
      </dsp:txBody>
      <dsp:txXfrm rot="5400000">
        <a:off x="9111" y="20906"/>
        <a:ext cx="3996444" cy="2052228"/>
      </dsp:txXfrm>
    </dsp:sp>
    <dsp:sp modelId="{ECCB91F3-19E4-4539-A272-6EADC0F10753}">
      <dsp:nvSpPr>
        <dsp:cNvPr id="0" name=""/>
        <dsp:cNvSpPr/>
      </dsp:nvSpPr>
      <dsp:spPr>
        <a:xfrm>
          <a:off x="3996444" y="0"/>
          <a:ext cx="3996444" cy="273630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Maternal and Perinatal Death</a:t>
          </a:r>
          <a:endParaRPr lang="en-GB" sz="1700" kern="1200" dirty="0"/>
        </a:p>
      </dsp:txBody>
      <dsp:txXfrm>
        <a:off x="3996444" y="0"/>
        <a:ext cx="3996444" cy="2052228"/>
      </dsp:txXfrm>
    </dsp:sp>
    <dsp:sp modelId="{CFB93648-BF40-4386-A871-E1EA3E32A6B9}">
      <dsp:nvSpPr>
        <dsp:cNvPr id="0" name=""/>
        <dsp:cNvSpPr/>
      </dsp:nvSpPr>
      <dsp:spPr>
        <a:xfrm rot="10800000">
          <a:off x="72015" y="2736304"/>
          <a:ext cx="3996444" cy="273630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30 Day Post Discharge Deaths</a:t>
          </a:r>
          <a:endParaRPr lang="en-GB" sz="1700" kern="1200" dirty="0"/>
        </a:p>
      </dsp:txBody>
      <dsp:txXfrm rot="10800000">
        <a:off x="72015" y="3420380"/>
        <a:ext cx="3996444" cy="2052228"/>
      </dsp:txXfrm>
    </dsp:sp>
    <dsp:sp modelId="{AADAB81D-1E25-44DD-8E70-8A9986DBD7E8}">
      <dsp:nvSpPr>
        <dsp:cNvPr id="0" name=""/>
        <dsp:cNvSpPr/>
      </dsp:nvSpPr>
      <dsp:spPr>
        <a:xfrm rot="5400000">
          <a:off x="4626514" y="2106234"/>
          <a:ext cx="2736304" cy="39964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/>
            <a:t>ED and Major Trauma Centre Mortality</a:t>
          </a:r>
        </a:p>
      </dsp:txBody>
      <dsp:txXfrm rot="-5400000">
        <a:off x="3996444" y="3420380"/>
        <a:ext cx="3996444" cy="2052228"/>
      </dsp:txXfrm>
    </dsp:sp>
    <dsp:sp modelId="{C4C33FB4-264F-47A3-913C-78B087F4A6DB}">
      <dsp:nvSpPr>
        <dsp:cNvPr id="0" name=""/>
        <dsp:cNvSpPr/>
      </dsp:nvSpPr>
      <dsp:spPr>
        <a:xfrm>
          <a:off x="2941826" y="2198818"/>
          <a:ext cx="2109235" cy="107497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IMEG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All adult inpatient deaths</a:t>
          </a:r>
          <a:endParaRPr lang="en-GB" sz="1700" kern="1200" dirty="0"/>
        </a:p>
      </dsp:txBody>
      <dsp:txXfrm>
        <a:off x="2994302" y="2251294"/>
        <a:ext cx="2004283" cy="9700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23867-7A66-4BE1-9B1A-27412C47D2F9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31003-ADD1-4F5B-9557-965292C76F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69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8FF49-C66E-4496-BCED-3C113544C96E}" type="datetimeFigureOut">
              <a:rPr lang="en-GB" smtClean="0"/>
              <a:pPr/>
              <a:t>05/10/2017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65CF-5BA7-4908-BC54-328F26DEAEC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UHS Internal Medical </a:t>
            </a:r>
            <a:r>
              <a:rPr lang="en-GB" dirty="0"/>
              <a:t>E</a:t>
            </a:r>
            <a:r>
              <a:rPr lang="en-GB" dirty="0" smtClean="0"/>
              <a:t>xaminers </a:t>
            </a:r>
            <a:r>
              <a:rPr lang="en-GB" dirty="0"/>
              <a:t>G</a:t>
            </a:r>
            <a:r>
              <a:rPr lang="en-GB" dirty="0" smtClean="0"/>
              <a:t>roup (IMEG) and Trust Mortality Reviews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Neil Pearce</a:t>
            </a:r>
          </a:p>
          <a:p>
            <a:r>
              <a:rPr lang="en-GB" dirty="0" smtClean="0"/>
              <a:t>Associate Medical </a:t>
            </a:r>
            <a:r>
              <a:rPr lang="en-GB" dirty="0"/>
              <a:t>D</a:t>
            </a:r>
            <a:r>
              <a:rPr lang="en-GB" dirty="0" smtClean="0"/>
              <a:t>irector for Safety</a:t>
            </a:r>
          </a:p>
          <a:p>
            <a:r>
              <a:rPr lang="en-GB" dirty="0" smtClean="0"/>
              <a:t>University Hospital Southampton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036340" cy="593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733256"/>
            <a:ext cx="8784976" cy="42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95536" y="476672"/>
          <a:ext cx="813690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95536" y="476672"/>
          <a:ext cx="813690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4572000" y="3645024"/>
            <a:ext cx="3744416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95536" y="476672"/>
          <a:ext cx="813690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539552" y="3573016"/>
            <a:ext cx="3744416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95% Of Doctors Think IMEG is a Positive Learning Experience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02128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SA=Strongly agree,  A = agree, </a:t>
            </a:r>
          </a:p>
          <a:p>
            <a:r>
              <a:rPr lang="en-GB" sz="1200" dirty="0" smtClean="0"/>
              <a:t>N = neither agree nor disagree, </a:t>
            </a:r>
          </a:p>
          <a:p>
            <a:r>
              <a:rPr lang="en-GB" sz="1200" dirty="0" smtClean="0"/>
              <a:t>D = disagree, SD= strongly disagree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91% Of Drs Find It A Good Opportunity To Reflect On Practice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02128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SA=Strongly agree,  A = agree, </a:t>
            </a:r>
          </a:p>
          <a:p>
            <a:r>
              <a:rPr lang="en-GB" sz="1200" dirty="0" smtClean="0"/>
              <a:t>N = neither agree nor disagree, </a:t>
            </a:r>
          </a:p>
          <a:p>
            <a:r>
              <a:rPr lang="en-GB" sz="1200" dirty="0" smtClean="0"/>
              <a:t>D = disagree, SD= strongly disagree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68% of junior doctors changed their practice following IMEG discussion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99592" y="692700"/>
          <a:ext cx="6984775" cy="4968546"/>
        </p:xfrm>
        <a:graphic>
          <a:graphicData uri="http://schemas.openxmlformats.org/drawingml/2006/table">
            <a:tbl>
              <a:tblPr/>
              <a:tblGrid>
                <a:gridCol w="4573005"/>
                <a:gridCol w="2411770"/>
              </a:tblGrid>
              <a:tr h="54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IMEG 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2016/2017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Deaths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Total Deaths in UHS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2444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Non</a:t>
                      </a:r>
                      <a:r>
                        <a:rPr lang="en-GB" sz="18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IMEG*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225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Reviewed in IMEG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2219 (91%)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Arial"/>
                          <a:ea typeface="Times New Roman"/>
                        </a:rPr>
                        <a:t>Reviewed  outside IMEG**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Arial"/>
                          <a:ea typeface="Times New Roman"/>
                        </a:rPr>
                        <a:t>(32 +2 +19 +172)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Certificates Issued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1994 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Referred to HM Coroner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966 (39%)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Coroner’s PM/Inquest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225 (9%)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594928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*= ED Deaths (MTC), maternal deaths, stillbirths, neonatal, paediatric</a:t>
            </a:r>
          </a:p>
          <a:p>
            <a:r>
              <a:rPr lang="en-GB" dirty="0" smtClean="0"/>
              <a:t>**= CDAD + Maternal + stillbirth/Intrapartum + ED / MTC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0" y="548680"/>
          <a:ext cx="91440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611560" y="620688"/>
          <a:ext cx="799288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Oval 3"/>
          <p:cNvSpPr/>
          <p:nvPr/>
        </p:nvSpPr>
        <p:spPr>
          <a:xfrm>
            <a:off x="611560" y="4293096"/>
            <a:ext cx="4032448" cy="1512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43608" y="6309320"/>
            <a:ext cx="2376264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next big challenge!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4" y="764707"/>
          <a:ext cx="6984775" cy="5544612"/>
        </p:xfrm>
        <a:graphic>
          <a:graphicData uri="http://schemas.openxmlformats.org/drawingml/2006/table">
            <a:tbl>
              <a:tblPr/>
              <a:tblGrid>
                <a:gridCol w="4573004"/>
                <a:gridCol w="2411771"/>
              </a:tblGrid>
              <a:tr h="54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IMEG 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2016/2017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Additional actions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Serious incident scoping Meeting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 (</a:t>
                      </a:r>
                      <a:r>
                        <a:rPr lang="en-GB" sz="1800" b="1" u="sng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2.5%)</a:t>
                      </a:r>
                      <a:endParaRPr lang="en-GB" sz="1800" b="1" u="sng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Incident Report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42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(1.9%)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Falls Panel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VTE Panel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 Total for adverse events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119 (4.9%)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 &amp; 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M / Clinical questions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 (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2.2%)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TMRG Structured case notes review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68 (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3.1%)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Total additional actions</a:t>
                      </a:r>
                      <a:endParaRPr lang="en-GB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237 </a:t>
                      </a:r>
                      <a:r>
                        <a:rPr lang="en-GB" sz="1800" b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(10.2%)</a:t>
                      </a:r>
                      <a:endParaRPr lang="en-GB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0" y="548680"/>
          <a:ext cx="91440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611560" y="620688"/>
          <a:ext cx="799288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1600" y="764701"/>
          <a:ext cx="6768752" cy="5400605"/>
        </p:xfrm>
        <a:graphic>
          <a:graphicData uri="http://schemas.openxmlformats.org/drawingml/2006/table">
            <a:tbl>
              <a:tblPr/>
              <a:tblGrid>
                <a:gridCol w="4431571"/>
                <a:gridCol w="2337181"/>
              </a:tblGrid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IMEG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</a:t>
                      </a:r>
                      <a:endParaRPr lang="en-GB" sz="16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2016/2017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Additional Serious Family Concerns identified</a:t>
                      </a:r>
                      <a:endParaRPr lang="en-GB" sz="1600" b="0" i="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                                  8</a:t>
                      </a:r>
                      <a:endParaRPr lang="en-GB" sz="160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r>
                        <a:rPr lang="en-GB" sz="1600" b="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Learning disability case review</a:t>
                      </a:r>
                      <a:endParaRPr lang="en-GB" sz="1600" b="0" i="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                                16</a:t>
                      </a:r>
                      <a:endParaRPr lang="en-GB" sz="160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End of Life Care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DNACPR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1793 (73%)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Hospital Palliative Care Team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908 (37%)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r>
                        <a:rPr lang="en-GB" sz="1600" b="1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Hospital post mortem examination</a:t>
                      </a:r>
                      <a:endParaRPr lang="en-GB" sz="1600" i="1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                             34 (1.5%)</a:t>
                      </a:r>
                      <a:endParaRPr lang="en-GB" sz="160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Medical Certificate to Cause of Death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No Change / Clinical Decision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1299 (53%)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Minor Change / Joint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758 (31%)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Significant Change / Reviewer Modified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374 (15%)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Change by HMC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 (&lt;1%)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Cause of Death HMC</a:t>
                      </a:r>
                      <a:endParaRPr lang="en-GB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 (&lt;1%)</a:t>
                      </a:r>
                      <a:endParaRPr lang="en-GB" sz="16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TMRG outcomes 2, Prior to RCP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7920880" cy="4608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IMEG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Hot review of inpatient deaths, linked to a system of adverse event reporting and structured case notes review provides an effective means of assessing quality of care and avoidability</a:t>
            </a:r>
          </a:p>
          <a:p>
            <a:r>
              <a:rPr lang="en-GB" dirty="0" smtClean="0"/>
              <a:t>Improves the quality of </a:t>
            </a:r>
            <a:r>
              <a:rPr lang="en-GB" u="sng" dirty="0" smtClean="0"/>
              <a:t>bereavement care </a:t>
            </a:r>
            <a:r>
              <a:rPr lang="en-GB" dirty="0" smtClean="0"/>
              <a:t>meetings</a:t>
            </a:r>
          </a:p>
          <a:p>
            <a:r>
              <a:rPr lang="en-GB" dirty="0" smtClean="0"/>
              <a:t>Facilitates discussion of </a:t>
            </a:r>
            <a:r>
              <a:rPr lang="en-GB" u="sng" dirty="0" smtClean="0"/>
              <a:t>end-of-life care</a:t>
            </a:r>
          </a:p>
          <a:p>
            <a:r>
              <a:rPr lang="en-GB" dirty="0" smtClean="0"/>
              <a:t>Ensures early </a:t>
            </a:r>
            <a:r>
              <a:rPr lang="en-GB" u="sng" dirty="0" smtClean="0"/>
              <a:t>scrutiny of mortality in vulnerable patient groups</a:t>
            </a:r>
          </a:p>
          <a:p>
            <a:r>
              <a:rPr lang="en-GB" dirty="0" smtClean="0"/>
              <a:t>IMEG has significant </a:t>
            </a:r>
            <a:r>
              <a:rPr lang="en-GB" u="sng" dirty="0" smtClean="0"/>
              <a:t>educational benefit </a:t>
            </a:r>
            <a:r>
              <a:rPr lang="en-GB" dirty="0" smtClean="0"/>
              <a:t>for medical staff and </a:t>
            </a:r>
            <a:r>
              <a:rPr lang="en-GB" u="sng" dirty="0" smtClean="0"/>
              <a:t>changes practice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IMEG oversees all death certification</a:t>
            </a:r>
            <a:endParaRPr lang="en-GB" dirty="0"/>
          </a:p>
        </p:txBody>
      </p:sp>
      <p:cxnSp>
        <p:nvCxnSpPr>
          <p:cNvPr id="36866" name="AutoShape 2"/>
          <p:cNvCxnSpPr>
            <a:cxnSpLocks noChangeShapeType="1"/>
          </p:cNvCxnSpPr>
          <p:nvPr/>
        </p:nvCxnSpPr>
        <p:spPr bwMode="auto">
          <a:xfrm>
            <a:off x="6200775" y="4885928"/>
            <a:ext cx="0" cy="392112"/>
          </a:xfrm>
          <a:prstGeom prst="straightConnector1">
            <a:avLst/>
          </a:prstGeom>
          <a:noFill/>
          <a:ln w="1905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36867" name="AutoShape 3"/>
          <p:cNvCxnSpPr>
            <a:cxnSpLocks noChangeShapeType="1"/>
          </p:cNvCxnSpPr>
          <p:nvPr/>
        </p:nvCxnSpPr>
        <p:spPr bwMode="auto">
          <a:xfrm>
            <a:off x="5003800" y="4744640"/>
            <a:ext cx="414338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6868" name="AutoShape 4"/>
          <p:cNvCxnSpPr>
            <a:cxnSpLocks noChangeShapeType="1"/>
          </p:cNvCxnSpPr>
          <p:nvPr/>
        </p:nvCxnSpPr>
        <p:spPr bwMode="auto">
          <a:xfrm rot="16200000" flipH="1">
            <a:off x="2751138" y="3579415"/>
            <a:ext cx="1066800" cy="93662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69" name="AutoShape 5"/>
          <p:cNvCxnSpPr>
            <a:cxnSpLocks noChangeShapeType="1"/>
          </p:cNvCxnSpPr>
          <p:nvPr/>
        </p:nvCxnSpPr>
        <p:spPr bwMode="auto">
          <a:xfrm>
            <a:off x="4310063" y="4296965"/>
            <a:ext cx="0" cy="3048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632200" y="4581128"/>
            <a:ext cx="13716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Approved MCCD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871" name="AutoShape 7"/>
          <p:cNvCxnSpPr>
            <a:cxnSpLocks noChangeShapeType="1"/>
          </p:cNvCxnSpPr>
          <p:nvPr/>
        </p:nvCxnSpPr>
        <p:spPr bwMode="auto">
          <a:xfrm>
            <a:off x="4310063" y="3415903"/>
            <a:ext cx="0" cy="30480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3981450" y="3720703"/>
            <a:ext cx="654050" cy="576262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Part 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873" name="AutoShape 9"/>
          <p:cNvCxnSpPr>
            <a:cxnSpLocks noChangeShapeType="1"/>
          </p:cNvCxnSpPr>
          <p:nvPr/>
        </p:nvCxnSpPr>
        <p:spPr bwMode="auto">
          <a:xfrm flipV="1">
            <a:off x="3535363" y="3166665"/>
            <a:ext cx="446087" cy="173038"/>
          </a:xfrm>
          <a:prstGeom prst="bentConnector3">
            <a:avLst>
              <a:gd name="adj1" fmla="val 49931"/>
            </a:avLst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36874" name="AutoShape 10"/>
          <p:cNvCxnSpPr>
            <a:cxnSpLocks noChangeShapeType="1"/>
          </p:cNvCxnSpPr>
          <p:nvPr/>
        </p:nvCxnSpPr>
        <p:spPr bwMode="auto">
          <a:xfrm>
            <a:off x="6199188" y="5576490"/>
            <a:ext cx="1587" cy="311150"/>
          </a:xfrm>
          <a:prstGeom prst="straightConnector1">
            <a:avLst/>
          </a:prstGeom>
          <a:noFill/>
          <a:ln w="19050">
            <a:solidFill>
              <a:srgbClr val="00B050"/>
            </a:solidFill>
            <a:round/>
            <a:headEnd/>
            <a:tailEnd type="triangle" w="med" len="med"/>
          </a:ln>
        </p:spPr>
      </p:cxn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442913" y="3068240"/>
            <a:ext cx="1176337" cy="3476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Death on Ward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876" name="AutoShape 12"/>
          <p:cNvCxnSpPr>
            <a:cxnSpLocks noChangeShapeType="1"/>
          </p:cNvCxnSpPr>
          <p:nvPr/>
        </p:nvCxnSpPr>
        <p:spPr bwMode="auto">
          <a:xfrm>
            <a:off x="1619250" y="3284140"/>
            <a:ext cx="620713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2239963" y="3068240"/>
            <a:ext cx="1295400" cy="446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IMEG Panel Review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981450" y="2774553"/>
            <a:ext cx="717550" cy="641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Referral to HMC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879" name="AutoShape 15"/>
          <p:cNvCxnSpPr>
            <a:cxnSpLocks noChangeShapeType="1"/>
          </p:cNvCxnSpPr>
          <p:nvPr/>
        </p:nvCxnSpPr>
        <p:spPr bwMode="auto">
          <a:xfrm rot="10800000">
            <a:off x="2305050" y="3514328"/>
            <a:ext cx="2819400" cy="2667000"/>
          </a:xfrm>
          <a:prstGeom prst="bentConnector3">
            <a:avLst>
              <a:gd name="adj1" fmla="val 99819"/>
            </a:avLst>
          </a:prstGeom>
          <a:noFill/>
          <a:ln w="19050">
            <a:solidFill>
              <a:srgbClr val="00B05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8172400" y="3339702"/>
            <a:ext cx="971600" cy="95339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Death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Registration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5191125" y="2196703"/>
            <a:ext cx="71755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Inquest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191125" y="2828528"/>
            <a:ext cx="847725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Coroner’s PM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883" name="AutoShape 19"/>
          <p:cNvCxnSpPr>
            <a:cxnSpLocks noChangeShapeType="1"/>
          </p:cNvCxnSpPr>
          <p:nvPr/>
        </p:nvCxnSpPr>
        <p:spPr bwMode="auto">
          <a:xfrm>
            <a:off x="4699000" y="3068240"/>
            <a:ext cx="492125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36884" name="AutoShape 20"/>
          <p:cNvCxnSpPr>
            <a:cxnSpLocks noChangeShapeType="1"/>
          </p:cNvCxnSpPr>
          <p:nvPr/>
        </p:nvCxnSpPr>
        <p:spPr bwMode="auto">
          <a:xfrm flipV="1">
            <a:off x="4699000" y="2391965"/>
            <a:ext cx="492125" cy="436563"/>
          </a:xfrm>
          <a:prstGeom prst="bentConnector3">
            <a:avLst>
              <a:gd name="adj1" fmla="val 49935"/>
            </a:avLst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36885" name="AutoShape 21"/>
          <p:cNvCxnSpPr>
            <a:cxnSpLocks noChangeShapeType="1"/>
          </p:cNvCxnSpPr>
          <p:nvPr/>
        </p:nvCxnSpPr>
        <p:spPr bwMode="auto">
          <a:xfrm flipV="1">
            <a:off x="5549900" y="2577703"/>
            <a:ext cx="0" cy="25082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6886" name="AutoShape 22"/>
          <p:cNvSpPr>
            <a:spLocks noChangeArrowheads="1"/>
          </p:cNvSpPr>
          <p:nvPr/>
        </p:nvSpPr>
        <p:spPr bwMode="auto">
          <a:xfrm>
            <a:off x="6778625" y="2785665"/>
            <a:ext cx="642938" cy="55403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Part B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887" name="AutoShape 23"/>
          <p:cNvCxnSpPr>
            <a:cxnSpLocks noChangeShapeType="1"/>
          </p:cNvCxnSpPr>
          <p:nvPr/>
        </p:nvCxnSpPr>
        <p:spPr bwMode="auto">
          <a:xfrm>
            <a:off x="6038850" y="3068240"/>
            <a:ext cx="739775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36888" name="AutoShape 24"/>
          <p:cNvCxnSpPr>
            <a:cxnSpLocks noChangeShapeType="1"/>
          </p:cNvCxnSpPr>
          <p:nvPr/>
        </p:nvCxnSpPr>
        <p:spPr bwMode="auto">
          <a:xfrm>
            <a:off x="7421563" y="3068240"/>
            <a:ext cx="750837" cy="504776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36889" name="AutoShape 25"/>
          <p:cNvCxnSpPr>
            <a:cxnSpLocks noChangeShapeType="1"/>
          </p:cNvCxnSpPr>
          <p:nvPr/>
        </p:nvCxnSpPr>
        <p:spPr bwMode="auto">
          <a:xfrm flipV="1">
            <a:off x="7164288" y="4077072"/>
            <a:ext cx="1008112" cy="64807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90" name="AutoShape 26"/>
          <p:cNvCxnSpPr>
            <a:cxnSpLocks noChangeShapeType="1"/>
          </p:cNvCxnSpPr>
          <p:nvPr/>
        </p:nvCxnSpPr>
        <p:spPr bwMode="auto">
          <a:xfrm flipH="1">
            <a:off x="4559300" y="3645024"/>
            <a:ext cx="3613100" cy="10591"/>
          </a:xfrm>
          <a:prstGeom prst="straightConnector1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36891" name="AutoShape 27"/>
          <p:cNvCxnSpPr>
            <a:cxnSpLocks noChangeShapeType="1"/>
          </p:cNvCxnSpPr>
          <p:nvPr/>
        </p:nvCxnSpPr>
        <p:spPr bwMode="auto">
          <a:xfrm flipV="1">
            <a:off x="4559300" y="3415903"/>
            <a:ext cx="0" cy="239712"/>
          </a:xfrm>
          <a:prstGeom prst="straightConnector1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</p:spPr>
      </p:cxnSp>
      <p:cxnSp>
        <p:nvCxnSpPr>
          <p:cNvPr id="36892" name="AutoShape 28"/>
          <p:cNvCxnSpPr>
            <a:cxnSpLocks noChangeShapeType="1"/>
          </p:cNvCxnSpPr>
          <p:nvPr/>
        </p:nvCxnSpPr>
        <p:spPr bwMode="auto">
          <a:xfrm>
            <a:off x="5908675" y="2391965"/>
            <a:ext cx="2676525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6893" name="AutoShape 29"/>
          <p:cNvCxnSpPr>
            <a:cxnSpLocks noChangeShapeType="1"/>
          </p:cNvCxnSpPr>
          <p:nvPr/>
        </p:nvCxnSpPr>
        <p:spPr bwMode="auto">
          <a:xfrm>
            <a:off x="8585200" y="2391965"/>
            <a:ext cx="0" cy="94773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5124450" y="5887640"/>
            <a:ext cx="2119313" cy="477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Internal Review / Investigation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(see next flowchart)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5418138" y="4581128"/>
            <a:ext cx="1665287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Bereavement Meeting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5511800" y="5278040"/>
            <a:ext cx="1346200" cy="298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Concerns Raised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UHS IMEG/Mortality Review Flowchart</a:t>
            </a:r>
            <a:endParaRPr lang="en-GB" dirty="0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070350" y="1612900"/>
            <a:ext cx="1666875" cy="555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IMEG REVIEW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096000" y="1612900"/>
            <a:ext cx="1049338" cy="555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 Care Concerns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7593013" y="1612900"/>
            <a:ext cx="1049337" cy="555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 Further Action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096000" y="2563813"/>
            <a:ext cx="1049338" cy="681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Care </a:t>
            </a:r>
            <a:r>
              <a:rPr kumimoji="0" lang="en-GB" sz="11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appears</a:t>
            </a: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to be below expectations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636838" y="2563813"/>
            <a:ext cx="1433512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Potential serious adverse event / avoidable death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7593013" y="2509838"/>
            <a:ext cx="12192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TMRG </a:t>
            </a: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(structured case note review)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139825" y="2563813"/>
            <a:ext cx="1049338" cy="555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Scoping Meeting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1139825" y="3505200"/>
            <a:ext cx="1049338" cy="1049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Avoidability Rating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7648575" y="3505200"/>
            <a:ext cx="1049338" cy="1049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Avoidability Rating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923928" y="3429000"/>
            <a:ext cx="2368550" cy="715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Avoidability Rating 1, 2, or 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Action: Root Cause Analysis and action plan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3923928" y="4293096"/>
            <a:ext cx="2368550" cy="7200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Avoidability Rating 4, 5, or 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Action: feedback to clinicians, discussion at M&amp;M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79513" y="4653136"/>
            <a:ext cx="2808312" cy="20162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Avoidability Rating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1.  </a:t>
            </a: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Definitely avoidable</a:t>
            </a:r>
            <a:endParaRPr kumimoji="0" lang="en-GB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2.  </a:t>
            </a: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Strong evidence of avoidability</a:t>
            </a:r>
            <a:endParaRPr kumimoji="0" lang="en-GB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3.  </a:t>
            </a: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Probably avoidable (more than 50:50)</a:t>
            </a:r>
            <a:endParaRPr kumimoji="0" lang="en-GB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4.  </a:t>
            </a: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Possibly avoidable, but not likely (&lt; 50:50)</a:t>
            </a:r>
            <a:endParaRPr kumimoji="0" lang="en-GB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5.  </a:t>
            </a: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Slight evidence of avoidability</a:t>
            </a:r>
            <a:endParaRPr kumimoji="0" lang="en-GB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6.  </a:t>
            </a: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Definitely not avoidable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2636838" y="1406525"/>
            <a:ext cx="1049337" cy="88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 adverse event but potential learning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139825" y="1406525"/>
            <a:ext cx="1049338" cy="88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Speciality M&amp;M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(with directed questions)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856" name="AutoShape 16"/>
          <p:cNvCxnSpPr>
            <a:cxnSpLocks noChangeShapeType="1"/>
          </p:cNvCxnSpPr>
          <p:nvPr/>
        </p:nvCxnSpPr>
        <p:spPr bwMode="auto">
          <a:xfrm flipH="1">
            <a:off x="3686175" y="1863725"/>
            <a:ext cx="3841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57" name="AutoShape 17"/>
          <p:cNvCxnSpPr>
            <a:cxnSpLocks noChangeShapeType="1"/>
          </p:cNvCxnSpPr>
          <p:nvPr/>
        </p:nvCxnSpPr>
        <p:spPr bwMode="auto">
          <a:xfrm flipH="1">
            <a:off x="2189163" y="1863725"/>
            <a:ext cx="447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58" name="AutoShape 18"/>
          <p:cNvCxnSpPr>
            <a:cxnSpLocks noChangeShapeType="1"/>
          </p:cNvCxnSpPr>
          <p:nvPr/>
        </p:nvCxnSpPr>
        <p:spPr bwMode="auto">
          <a:xfrm flipH="1">
            <a:off x="2189163" y="2832100"/>
            <a:ext cx="4476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59" name="AutoShape 19"/>
          <p:cNvCxnSpPr>
            <a:cxnSpLocks noChangeShapeType="1"/>
          </p:cNvCxnSpPr>
          <p:nvPr/>
        </p:nvCxnSpPr>
        <p:spPr bwMode="auto">
          <a:xfrm>
            <a:off x="5737225" y="1863725"/>
            <a:ext cx="3587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60" name="AutoShape 20"/>
          <p:cNvCxnSpPr>
            <a:cxnSpLocks noChangeShapeType="1"/>
          </p:cNvCxnSpPr>
          <p:nvPr/>
        </p:nvCxnSpPr>
        <p:spPr bwMode="auto">
          <a:xfrm>
            <a:off x="7145338" y="1863725"/>
            <a:ext cx="4476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61" name="AutoShape 21"/>
          <p:cNvCxnSpPr>
            <a:cxnSpLocks noChangeShapeType="1"/>
          </p:cNvCxnSpPr>
          <p:nvPr/>
        </p:nvCxnSpPr>
        <p:spPr bwMode="auto">
          <a:xfrm>
            <a:off x="1666875" y="3109913"/>
            <a:ext cx="9525" cy="3952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62" name="AutoShape 22"/>
          <p:cNvCxnSpPr>
            <a:cxnSpLocks noChangeShapeType="1"/>
          </p:cNvCxnSpPr>
          <p:nvPr/>
        </p:nvCxnSpPr>
        <p:spPr bwMode="auto">
          <a:xfrm>
            <a:off x="8158163" y="3119438"/>
            <a:ext cx="7937" cy="3857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63" name="AutoShape 23"/>
          <p:cNvCxnSpPr>
            <a:cxnSpLocks noChangeShapeType="1"/>
          </p:cNvCxnSpPr>
          <p:nvPr/>
        </p:nvCxnSpPr>
        <p:spPr bwMode="auto">
          <a:xfrm>
            <a:off x="2189163" y="3738563"/>
            <a:ext cx="1701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64" name="AutoShape 24"/>
          <p:cNvCxnSpPr>
            <a:cxnSpLocks noChangeShapeType="1"/>
          </p:cNvCxnSpPr>
          <p:nvPr/>
        </p:nvCxnSpPr>
        <p:spPr bwMode="auto">
          <a:xfrm>
            <a:off x="2195736" y="4437112"/>
            <a:ext cx="1701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65" name="AutoShape 25"/>
          <p:cNvCxnSpPr>
            <a:cxnSpLocks noChangeShapeType="1"/>
          </p:cNvCxnSpPr>
          <p:nvPr/>
        </p:nvCxnSpPr>
        <p:spPr bwMode="auto">
          <a:xfrm flipH="1">
            <a:off x="6259513" y="3738563"/>
            <a:ext cx="13890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66" name="AutoShape 26"/>
          <p:cNvCxnSpPr>
            <a:cxnSpLocks noChangeShapeType="1"/>
          </p:cNvCxnSpPr>
          <p:nvPr/>
        </p:nvCxnSpPr>
        <p:spPr bwMode="auto">
          <a:xfrm flipH="1">
            <a:off x="6259513" y="4491038"/>
            <a:ext cx="13890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67" name="AutoShape 27"/>
          <p:cNvCxnSpPr>
            <a:cxnSpLocks noChangeShapeType="1"/>
          </p:cNvCxnSpPr>
          <p:nvPr/>
        </p:nvCxnSpPr>
        <p:spPr bwMode="auto">
          <a:xfrm>
            <a:off x="7145338" y="2832100"/>
            <a:ext cx="4476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5868" name="AutoShape 28"/>
          <p:cNvCxnSpPr>
            <a:cxnSpLocks noChangeShapeType="1"/>
          </p:cNvCxnSpPr>
          <p:nvPr/>
        </p:nvCxnSpPr>
        <p:spPr bwMode="auto">
          <a:xfrm>
            <a:off x="5262563" y="2168525"/>
            <a:ext cx="833437" cy="762000"/>
          </a:xfrm>
          <a:prstGeom prst="bentConnector3">
            <a:avLst>
              <a:gd name="adj1" fmla="val 1523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5869" name="AutoShape 29"/>
          <p:cNvCxnSpPr>
            <a:cxnSpLocks noChangeShapeType="1"/>
          </p:cNvCxnSpPr>
          <p:nvPr/>
        </p:nvCxnSpPr>
        <p:spPr bwMode="auto">
          <a:xfrm rot="5400000">
            <a:off x="3967163" y="2271712"/>
            <a:ext cx="762000" cy="555625"/>
          </a:xfrm>
          <a:prstGeom prst="bentConnector3">
            <a:avLst>
              <a:gd name="adj1" fmla="val 98162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IMEG Terms of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“hot” review of every adult inpatient death</a:t>
            </a:r>
          </a:p>
          <a:p>
            <a:r>
              <a:rPr lang="en-GB" dirty="0" smtClean="0"/>
              <a:t>Independent internal scrutiny by senior clinicians</a:t>
            </a:r>
          </a:p>
          <a:p>
            <a:r>
              <a:rPr lang="en-GB" dirty="0" smtClean="0"/>
              <a:t>Discussion with a member of the team prior to death certification or referral to the coroner</a:t>
            </a:r>
          </a:p>
          <a:p>
            <a:r>
              <a:rPr lang="en-GB" dirty="0" smtClean="0"/>
              <a:t>To assess the standard of care, </a:t>
            </a:r>
          </a:p>
          <a:p>
            <a:r>
              <a:rPr lang="en-GB" dirty="0" smtClean="0"/>
              <a:t>Review end-of-life care </a:t>
            </a:r>
          </a:p>
          <a:p>
            <a:r>
              <a:rPr lang="en-GB" dirty="0" smtClean="0"/>
              <a:t>To identify clinical concerns and adverse events</a:t>
            </a:r>
          </a:p>
          <a:p>
            <a:r>
              <a:rPr lang="en-GB" dirty="0" smtClean="0"/>
              <a:t>To identify potentially avoidable deaths</a:t>
            </a:r>
          </a:p>
          <a:p>
            <a:r>
              <a:rPr lang="en-GB" dirty="0" smtClean="0"/>
              <a:t>To improve the quality of death certification and reporting to HMC</a:t>
            </a:r>
          </a:p>
          <a:p>
            <a:r>
              <a:rPr lang="en-GB" dirty="0" smtClean="0"/>
              <a:t>Early identification of family concerns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116632"/>
          <a:ext cx="4669688" cy="6597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5355000" imgH="7104240" progId="AcroExch.Document.11">
                  <p:embed/>
                </p:oleObj>
              </mc:Choice>
              <mc:Fallback>
                <p:oleObj name="Acrobat Document" r:id="rId3" imgW="5355000" imgH="7104240" progId="AcroExch.Document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6632"/>
                        <a:ext cx="4669688" cy="6597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5976" y="116631"/>
          <a:ext cx="4689072" cy="662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5" imgW="5355000" imgH="7104240" progId="AcroExch.Document.11">
                  <p:embed/>
                </p:oleObj>
              </mc:Choice>
              <mc:Fallback>
                <p:oleObj name="Acrobat Document" r:id="rId5" imgW="5355000" imgH="7104240" progId="AcroExch.Document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16631"/>
                        <a:ext cx="4689072" cy="662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116632"/>
          <a:ext cx="4669688" cy="6597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Acrobat Document" r:id="rId3" imgW="5355000" imgH="7104240" progId="AcroExch.Document.11">
                  <p:embed/>
                </p:oleObj>
              </mc:Choice>
              <mc:Fallback>
                <p:oleObj name="Acrobat Document" r:id="rId3" imgW="5355000" imgH="7104240" progId="AcroExch.Document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6632"/>
                        <a:ext cx="4669688" cy="6597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5976" y="233263"/>
          <a:ext cx="4689072" cy="662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Acrobat Document" r:id="rId5" imgW="5355000" imgH="7104240" progId="AcroExch.Document.11">
                  <p:embed/>
                </p:oleObj>
              </mc:Choice>
              <mc:Fallback>
                <p:oleObj name="Acrobat Document" r:id="rId5" imgW="5355000" imgH="7104240" progId="AcroExch.Document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33263"/>
                        <a:ext cx="4689072" cy="662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3"/>
          <p:cNvSpPr/>
          <p:nvPr/>
        </p:nvSpPr>
        <p:spPr>
          <a:xfrm>
            <a:off x="179512" y="3861048"/>
            <a:ext cx="4032448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331640" y="3356992"/>
            <a:ext cx="15841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End of life care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116632"/>
          <a:ext cx="4669688" cy="6597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Acrobat Document" r:id="rId3" imgW="5355000" imgH="7104240" progId="AcroExch.Document.11">
                  <p:embed/>
                </p:oleObj>
              </mc:Choice>
              <mc:Fallback>
                <p:oleObj name="Acrobat Document" r:id="rId3" imgW="5355000" imgH="7104240" progId="AcroExch.Document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6632"/>
                        <a:ext cx="4669688" cy="6597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454928" y="233263"/>
          <a:ext cx="4689072" cy="662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Acrobat Document" r:id="rId5" imgW="5355000" imgH="7104240" progId="AcroExch.Document.11">
                  <p:embed/>
                </p:oleObj>
              </mc:Choice>
              <mc:Fallback>
                <p:oleObj name="Acrobat Document" r:id="rId5" imgW="5355000" imgH="7104240" progId="AcroExch.Document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928" y="233263"/>
                        <a:ext cx="4689072" cy="662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3"/>
          <p:cNvSpPr/>
          <p:nvPr/>
        </p:nvSpPr>
        <p:spPr>
          <a:xfrm>
            <a:off x="4644008" y="4581128"/>
            <a:ext cx="2880320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020272" y="4005064"/>
            <a:ext cx="1605568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GB" dirty="0" smtClean="0"/>
              <a:t>LD and mental</a:t>
            </a:r>
          </a:p>
          <a:p>
            <a:r>
              <a:rPr lang="en-GB" dirty="0" smtClean="0"/>
              <a:t> health reviews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395288"/>
            <a:ext cx="8610600" cy="606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2850</TotalTime>
  <Words>1125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Acrobat Document</vt:lpstr>
      <vt:lpstr>UHS Internal Medical Examiners Group (IMEG) and Trust Mortality Reviews</vt:lpstr>
      <vt:lpstr>PowerPoint Presentation</vt:lpstr>
      <vt:lpstr>IMEG oversees all death certification</vt:lpstr>
      <vt:lpstr>UHS IMEG/Mortality Review Flowchart</vt:lpstr>
      <vt:lpstr>IMEG Terms of Reference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95% Of Doctors Think IMEG is a Positive Learning Experience</vt:lpstr>
      <vt:lpstr>91% Of Drs Find It A Good Opportunity To Reflect On Practice</vt:lpstr>
      <vt:lpstr>68% of junior doctors changed their practice following IMEG discussion</vt:lpstr>
      <vt:lpstr>PowerPoint Presentation</vt:lpstr>
      <vt:lpstr>PowerPoint Presentation</vt:lpstr>
      <vt:lpstr>PowerPoint Presentation</vt:lpstr>
      <vt:lpstr>PowerPoint Presentation</vt:lpstr>
      <vt:lpstr>TMRG outcomes 2, Prior to RCP</vt:lpstr>
      <vt:lpstr>IMEG Conclusions</vt:lpstr>
    </vt:vector>
  </TitlesOfParts>
  <Company>UHS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Pearce, Neil</dc:creator>
  <cp:lastModifiedBy>ryan.doherty</cp:lastModifiedBy>
  <cp:revision>167</cp:revision>
  <dcterms:created xsi:type="dcterms:W3CDTF">2017-05-02T16:47:56Z</dcterms:created>
  <dcterms:modified xsi:type="dcterms:W3CDTF">2017-10-05T12:19:37Z</dcterms:modified>
</cp:coreProperties>
</file>