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08" y="-6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5528B-8E5F-40DC-BE04-1BE1411F4369}" type="datetimeFigureOut">
              <a:rPr lang="en-GB" smtClean="0"/>
              <a:t>28/09/2015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0D646-7586-43A2-BB80-804B453363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41755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5528B-8E5F-40DC-BE04-1BE1411F4369}" type="datetimeFigureOut">
              <a:rPr lang="en-GB" smtClean="0"/>
              <a:t>28/09/2015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0D646-7586-43A2-BB80-804B453363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8487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5528B-8E5F-40DC-BE04-1BE1411F4369}" type="datetimeFigureOut">
              <a:rPr lang="en-GB" smtClean="0"/>
              <a:t>28/09/2015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0D646-7586-43A2-BB80-804B453363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76120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5528B-8E5F-40DC-BE04-1BE1411F4369}" type="datetimeFigureOut">
              <a:rPr lang="en-GB" smtClean="0"/>
              <a:t>28/09/2015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0D646-7586-43A2-BB80-804B453363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93550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5528B-8E5F-40DC-BE04-1BE1411F4369}" type="datetimeFigureOut">
              <a:rPr lang="en-GB" smtClean="0"/>
              <a:t>28/09/2015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0D646-7586-43A2-BB80-804B453363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32691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5528B-8E5F-40DC-BE04-1BE1411F4369}" type="datetimeFigureOut">
              <a:rPr lang="en-GB" smtClean="0"/>
              <a:t>28/09/2015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0D646-7586-43A2-BB80-804B453363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59199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5528B-8E5F-40DC-BE04-1BE1411F4369}" type="datetimeFigureOut">
              <a:rPr lang="en-GB" smtClean="0"/>
              <a:t>28/09/2015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0D646-7586-43A2-BB80-804B453363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78013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5528B-8E5F-40DC-BE04-1BE1411F4369}" type="datetimeFigureOut">
              <a:rPr lang="en-GB" smtClean="0"/>
              <a:t>28/09/2015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0D646-7586-43A2-BB80-804B453363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69696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5528B-8E5F-40DC-BE04-1BE1411F4369}" type="datetimeFigureOut">
              <a:rPr lang="en-GB" smtClean="0"/>
              <a:t>28/09/2015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0D646-7586-43A2-BB80-804B453363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73861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5528B-8E5F-40DC-BE04-1BE1411F4369}" type="datetimeFigureOut">
              <a:rPr lang="en-GB" smtClean="0"/>
              <a:t>28/09/2015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0D646-7586-43A2-BB80-804B453363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01386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5528B-8E5F-40DC-BE04-1BE1411F4369}" type="datetimeFigureOut">
              <a:rPr lang="en-GB" smtClean="0"/>
              <a:t>28/09/2015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0D646-7586-43A2-BB80-804B453363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17234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55528B-8E5F-40DC-BE04-1BE1411F4369}" type="datetimeFigureOut">
              <a:rPr lang="en-GB" smtClean="0"/>
              <a:t>28/09/2015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80D646-7586-43A2-BB80-804B453363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31592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0362040"/>
              </p:ext>
            </p:extLst>
          </p:nvPr>
        </p:nvGraphicFramePr>
        <p:xfrm>
          <a:off x="584564" y="1358982"/>
          <a:ext cx="7992888" cy="5418602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964659"/>
                <a:gridCol w="7028229"/>
              </a:tblGrid>
              <a:tr h="1314146">
                <a:tc>
                  <a:txBody>
                    <a:bodyPr/>
                    <a:lstStyle/>
                    <a:p>
                      <a:r>
                        <a:rPr lang="en-GB" sz="4000" b="1" dirty="0" smtClean="0">
                          <a:solidFill>
                            <a:srgbClr val="7030A0"/>
                          </a:solidFill>
                        </a:rPr>
                        <a:t>S</a:t>
                      </a:r>
                      <a:endParaRPr lang="en-GB" sz="4000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2000" b="1" dirty="0" smtClean="0"/>
                        <a:t>Situation </a:t>
                      </a:r>
                      <a:r>
                        <a:rPr lang="en-GB" sz="2000" b="0" baseline="0" dirty="0" smtClean="0"/>
                        <a:t>– </a:t>
                      </a:r>
                      <a:r>
                        <a:rPr lang="en-GB" sz="2000" b="0" dirty="0" smtClean="0"/>
                        <a:t>patient’s /client’s details, identify reason for this communication, describe your concern</a:t>
                      </a:r>
                      <a:endParaRPr lang="en-GB" sz="2000" b="1" dirty="0"/>
                    </a:p>
                  </a:txBody>
                  <a:tcPr/>
                </a:tc>
              </a:tr>
              <a:tr h="1278142">
                <a:tc>
                  <a:txBody>
                    <a:bodyPr/>
                    <a:lstStyle/>
                    <a:p>
                      <a:r>
                        <a:rPr lang="en-GB" sz="4000" b="1" dirty="0" smtClean="0">
                          <a:solidFill>
                            <a:srgbClr val="7030A0"/>
                          </a:solidFill>
                        </a:rPr>
                        <a:t>B</a:t>
                      </a:r>
                      <a:endParaRPr lang="en-GB" sz="4000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2000" b="1" dirty="0" smtClean="0"/>
                        <a:t>Background</a:t>
                      </a:r>
                      <a:r>
                        <a:rPr lang="en-GB" sz="2000" b="0" dirty="0" smtClean="0"/>
                        <a:t> </a:t>
                      </a:r>
                      <a:r>
                        <a:rPr lang="en-GB" sz="2000" b="0" baseline="0" dirty="0" smtClean="0"/>
                        <a:t>– </a:t>
                      </a:r>
                      <a:r>
                        <a:rPr lang="en-GB" sz="2000" b="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relating to the patient/ client,</a:t>
                      </a:r>
                      <a:r>
                        <a:rPr lang="en-GB" sz="2000" b="0" baseline="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 significant history, this may include medications, investigations/ treatments</a:t>
                      </a:r>
                      <a:endParaRPr lang="en-GB" sz="2000" b="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/>
                </a:tc>
              </a:tr>
              <a:tr h="1512168">
                <a:tc>
                  <a:txBody>
                    <a:bodyPr/>
                    <a:lstStyle/>
                    <a:p>
                      <a:r>
                        <a:rPr lang="en-GB" sz="4000" b="1" dirty="0" smtClean="0">
                          <a:solidFill>
                            <a:srgbClr val="7030A0"/>
                          </a:solidFill>
                        </a:rPr>
                        <a:t>A</a:t>
                      </a:r>
                      <a:endParaRPr lang="en-GB" sz="4000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000" b="1" dirty="0" smtClean="0"/>
                        <a:t>Assessment</a:t>
                      </a:r>
                      <a:r>
                        <a:rPr lang="en-GB" sz="2000" b="0" baseline="0" dirty="0" smtClean="0"/>
                        <a:t> – what is your assessment  of the patient/ client or situation, this can include clinical impression/ concerns, vital signs/ early warning score</a:t>
                      </a:r>
                      <a:endParaRPr lang="en-GB" sz="2000" b="1" dirty="0"/>
                    </a:p>
                  </a:txBody>
                  <a:tcPr/>
                </a:tc>
              </a:tr>
              <a:tr h="1314146">
                <a:tc>
                  <a:txBody>
                    <a:bodyPr/>
                    <a:lstStyle/>
                    <a:p>
                      <a:r>
                        <a:rPr lang="en-GB" sz="4000" b="1" dirty="0" smtClean="0">
                          <a:solidFill>
                            <a:srgbClr val="7030A0"/>
                          </a:solidFill>
                        </a:rPr>
                        <a:t>R</a:t>
                      </a:r>
                      <a:endParaRPr lang="en-GB" sz="4000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000" b="1" dirty="0" smtClean="0"/>
                        <a:t>Recommendations </a:t>
                      </a:r>
                      <a:r>
                        <a:rPr lang="en-GB" sz="2000" b="0" dirty="0" smtClean="0"/>
                        <a:t>– be specific, explain what you need, make suggestions, clarify</a:t>
                      </a:r>
                      <a:r>
                        <a:rPr lang="en-GB" sz="2000" b="0" baseline="0" dirty="0" smtClean="0"/>
                        <a:t> expectations, confirm actions to be taken</a:t>
                      </a:r>
                      <a:endParaRPr lang="en-GB" sz="2000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392382" y="194236"/>
            <a:ext cx="29523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smtClean="0">
                <a:solidFill>
                  <a:srgbClr val="7030A0"/>
                </a:solidFill>
              </a:rPr>
              <a:t>SBAR Information Tool</a:t>
            </a:r>
            <a:endParaRPr lang="en-GB" sz="2000" b="1" dirty="0">
              <a:solidFill>
                <a:srgbClr val="7030A0"/>
              </a:solidFill>
            </a:endParaRPr>
          </a:p>
        </p:txBody>
      </p:sp>
      <p:grpSp>
        <p:nvGrpSpPr>
          <p:cNvPr id="13" name="Group 12"/>
          <p:cNvGrpSpPr/>
          <p:nvPr/>
        </p:nvGrpSpPr>
        <p:grpSpPr>
          <a:xfrm>
            <a:off x="392382" y="3879262"/>
            <a:ext cx="8280920" cy="1152128"/>
            <a:chOff x="419378" y="3501008"/>
            <a:chExt cx="8280920" cy="1152128"/>
          </a:xfrm>
        </p:grpSpPr>
        <p:sp>
          <p:nvSpPr>
            <p:cNvPr id="10" name="Rounded Rectangle 9"/>
            <p:cNvSpPr/>
            <p:nvPr/>
          </p:nvSpPr>
          <p:spPr>
            <a:xfrm>
              <a:off x="419378" y="3501008"/>
              <a:ext cx="8280920" cy="1152128"/>
            </a:xfrm>
            <a:prstGeom prst="roundRect">
              <a:avLst/>
            </a:prstGeom>
            <a:noFill/>
            <a:ln w="19050">
              <a:solidFill>
                <a:srgbClr val="7030A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1331640" y="3501008"/>
              <a:ext cx="0" cy="1152128"/>
            </a:xfrm>
            <a:prstGeom prst="line">
              <a:avLst/>
            </a:prstGeom>
            <a:ln w="1905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" name="Group 13"/>
          <p:cNvGrpSpPr/>
          <p:nvPr/>
        </p:nvGrpSpPr>
        <p:grpSpPr>
          <a:xfrm>
            <a:off x="392382" y="2511110"/>
            <a:ext cx="8280920" cy="1152128"/>
            <a:chOff x="419378" y="3501008"/>
            <a:chExt cx="8280920" cy="1152128"/>
          </a:xfrm>
        </p:grpSpPr>
        <p:sp>
          <p:nvSpPr>
            <p:cNvPr id="15" name="Rounded Rectangle 14"/>
            <p:cNvSpPr/>
            <p:nvPr/>
          </p:nvSpPr>
          <p:spPr>
            <a:xfrm>
              <a:off x="419378" y="3501008"/>
              <a:ext cx="8280920" cy="1152128"/>
            </a:xfrm>
            <a:prstGeom prst="roundRect">
              <a:avLst/>
            </a:prstGeom>
            <a:noFill/>
            <a:ln w="19050">
              <a:solidFill>
                <a:srgbClr val="7030A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16" name="Straight Connector 15"/>
            <p:cNvCxnSpPr/>
            <p:nvPr/>
          </p:nvCxnSpPr>
          <p:spPr>
            <a:xfrm>
              <a:off x="1331640" y="3501008"/>
              <a:ext cx="0" cy="1152128"/>
            </a:xfrm>
            <a:prstGeom prst="line">
              <a:avLst/>
            </a:prstGeom>
            <a:ln w="1905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7" name="Group 16"/>
          <p:cNvGrpSpPr/>
          <p:nvPr/>
        </p:nvGrpSpPr>
        <p:grpSpPr>
          <a:xfrm>
            <a:off x="392382" y="1130476"/>
            <a:ext cx="8280920" cy="1152128"/>
            <a:chOff x="419378" y="3501008"/>
            <a:chExt cx="8280920" cy="1152128"/>
          </a:xfrm>
        </p:grpSpPr>
        <p:sp>
          <p:nvSpPr>
            <p:cNvPr id="18" name="Rounded Rectangle 17"/>
            <p:cNvSpPr/>
            <p:nvPr/>
          </p:nvSpPr>
          <p:spPr>
            <a:xfrm>
              <a:off x="419378" y="3501008"/>
              <a:ext cx="8280920" cy="1152128"/>
            </a:xfrm>
            <a:prstGeom prst="roundRect">
              <a:avLst/>
            </a:prstGeom>
            <a:noFill/>
            <a:ln w="19050">
              <a:solidFill>
                <a:srgbClr val="7030A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19" name="Straight Connector 18"/>
            <p:cNvCxnSpPr/>
            <p:nvPr/>
          </p:nvCxnSpPr>
          <p:spPr>
            <a:xfrm>
              <a:off x="1331640" y="3501008"/>
              <a:ext cx="0" cy="1152128"/>
            </a:xfrm>
            <a:prstGeom prst="line">
              <a:avLst/>
            </a:prstGeom>
            <a:ln w="1905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0" name="Group 19"/>
          <p:cNvGrpSpPr/>
          <p:nvPr/>
        </p:nvGrpSpPr>
        <p:grpSpPr>
          <a:xfrm>
            <a:off x="392382" y="5247414"/>
            <a:ext cx="8280920" cy="1152128"/>
            <a:chOff x="419378" y="3501008"/>
            <a:chExt cx="8280920" cy="1152128"/>
          </a:xfrm>
        </p:grpSpPr>
        <p:sp>
          <p:nvSpPr>
            <p:cNvPr id="21" name="Rounded Rectangle 20"/>
            <p:cNvSpPr/>
            <p:nvPr/>
          </p:nvSpPr>
          <p:spPr>
            <a:xfrm>
              <a:off x="419378" y="3501008"/>
              <a:ext cx="8280920" cy="1152128"/>
            </a:xfrm>
            <a:prstGeom prst="roundRect">
              <a:avLst/>
            </a:prstGeom>
            <a:noFill/>
            <a:ln w="19050">
              <a:solidFill>
                <a:srgbClr val="7030A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22" name="Straight Connector 21"/>
            <p:cNvCxnSpPr/>
            <p:nvPr/>
          </p:nvCxnSpPr>
          <p:spPr>
            <a:xfrm>
              <a:off x="1331640" y="3501008"/>
              <a:ext cx="0" cy="1152128"/>
            </a:xfrm>
            <a:prstGeom prst="line">
              <a:avLst/>
            </a:prstGeom>
            <a:ln w="1905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23" name="Picture 2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11946" y="194236"/>
            <a:ext cx="1561356" cy="6297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7464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njd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FF5050"/>
      </a:accent6>
      <a:hlink>
        <a:srgbClr val="0080FF"/>
      </a:hlink>
      <a:folHlink>
        <a:srgbClr val="5EAE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98</TotalTime>
  <Words>92</Words>
  <Application>Microsoft Office PowerPoint</Application>
  <PresentationFormat>On-screen Show (4:3)</PresentationFormat>
  <Paragraphs>9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NHS South West Commissioning Support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Nathalie.Delaney</dc:creator>
  <cp:lastModifiedBy>Nathalie.Delaney</cp:lastModifiedBy>
  <cp:revision>2</cp:revision>
  <dcterms:created xsi:type="dcterms:W3CDTF">2015-09-28T12:55:07Z</dcterms:created>
  <dcterms:modified xsi:type="dcterms:W3CDTF">2015-09-28T14:34:01Z</dcterms:modified>
</cp:coreProperties>
</file>