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notesMasterIdLst>
    <p:notesMasterId r:id="rId19"/>
  </p:notesMasterIdLst>
  <p:sldIdLst>
    <p:sldId id="256" r:id="rId3"/>
    <p:sldId id="262" r:id="rId4"/>
    <p:sldId id="263" r:id="rId5"/>
    <p:sldId id="264" r:id="rId6"/>
    <p:sldId id="276" r:id="rId7"/>
    <p:sldId id="271" r:id="rId8"/>
    <p:sldId id="275" r:id="rId9"/>
    <p:sldId id="266" r:id="rId10"/>
    <p:sldId id="270" r:id="rId11"/>
    <p:sldId id="279" r:id="rId12"/>
    <p:sldId id="280" r:id="rId13"/>
    <p:sldId id="281" r:id="rId14"/>
    <p:sldId id="282" r:id="rId15"/>
    <p:sldId id="273" r:id="rId16"/>
    <p:sldId id="277" r:id="rId17"/>
    <p:sldId id="27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62" d="100"/>
          <a:sy n="62" d="100"/>
        </p:scale>
        <p:origin x="-96" y="-1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7C4E58-BFE7-4B5F-8845-B35DC0BC49AA}" type="datetimeFigureOut">
              <a:rPr lang="en-GB" smtClean="0"/>
              <a:t>15/03/2016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AC65B9-C2B3-4F59-A109-F8DAE4192189}" type="slidenum">
              <a:rPr lang="en-GB" smtClean="0"/>
              <a:t>‹#›</a:t>
            </a:fld>
            <a:endParaRPr lang="en-GB"/>
          </a:p>
        </p:txBody>
      </p:sp>
    </p:spTree>
    <p:extLst>
      <p:ext uri="{BB962C8B-B14F-4D97-AF65-F5344CB8AC3E}">
        <p14:creationId xmlns:p14="http://schemas.microsoft.com/office/powerpoint/2010/main" val="102167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050"/>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2051"/>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The next slides outline the stages of SBAR (situation, background, assessment and recommendations)</a:t>
            </a: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050"/>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2051"/>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What went well, what would you do differently and next steps</a:t>
            </a: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050"/>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2051"/>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What went well, what would you do differently and next steps</a:t>
            </a: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050"/>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2051"/>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What went well, what would you do differently and next steps</a:t>
            </a: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dirty="0" smtClean="0"/>
              <a:t>Title: Arial Bold – 44 point</a:t>
            </a:r>
            <a:endParaRPr lang="en-GB" dirty="0"/>
          </a:p>
        </p:txBody>
      </p:sp>
      <p:sp>
        <p:nvSpPr>
          <p:cNvPr id="3" name="Subtitle 2"/>
          <p:cNvSpPr>
            <a:spLocks noGrp="1"/>
          </p:cNvSpPr>
          <p:nvPr>
            <p:ph type="subTitle" idx="1" hasCustomPrompt="1"/>
          </p:nvPr>
        </p:nvSpPr>
        <p:spPr>
          <a:xfrm>
            <a:off x="1371600" y="3886200"/>
            <a:ext cx="6400800" cy="1343000"/>
          </a:xfrm>
          <a:prstGeom prst="rect">
            <a:avLst/>
          </a:prstGeom>
        </p:spPr>
        <p:txBody>
          <a:bodyPr/>
          <a:lstStyle>
            <a:lvl1pPr marL="0" indent="0" algn="ctr">
              <a:buNone/>
              <a:defRPr>
                <a:solidFill>
                  <a:schemeClr val="accent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Arial – 32 point</a:t>
            </a:r>
            <a:endParaRPr lang="en-GB" dirty="0"/>
          </a:p>
        </p:txBody>
      </p:sp>
    </p:spTree>
    <p:extLst>
      <p:ext uri="{BB962C8B-B14F-4D97-AF65-F5344CB8AC3E}">
        <p14:creationId xmlns:p14="http://schemas.microsoft.com/office/powerpoint/2010/main" val="3741636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About WEAHSN 1">
    <p:spTree>
      <p:nvGrpSpPr>
        <p:cNvPr id="1" name=""/>
        <p:cNvGrpSpPr/>
        <p:nvPr/>
      </p:nvGrpSpPr>
      <p:grpSpPr>
        <a:xfrm>
          <a:off x="0" y="0"/>
          <a:ext cx="0" cy="0"/>
          <a:chOff x="0" y="0"/>
          <a:chExt cx="0" cy="0"/>
        </a:xfrm>
      </p:grpSpPr>
      <p:sp>
        <p:nvSpPr>
          <p:cNvPr id="7" name="Rectangle 6"/>
          <p:cNvSpPr/>
          <p:nvPr userDrawn="1"/>
        </p:nvSpPr>
        <p:spPr>
          <a:xfrm>
            <a:off x="0" y="503510"/>
            <a:ext cx="9144000" cy="5256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57200" y="764704"/>
            <a:ext cx="8229600" cy="1224136"/>
          </a:xfrm>
          <a:prstGeom prst="rect">
            <a:avLst/>
          </a:prstGeom>
        </p:spPr>
        <p:txBody>
          <a:bodyPr/>
          <a:lstStyle>
            <a:lvl1pPr algn="l">
              <a:defRPr sz="3600" b="1">
                <a:solidFill>
                  <a:schemeClr val="tx2"/>
                </a:solidFill>
                <a:latin typeface="Arial" panose="020B0604020202020204" pitchFamily="34" charset="0"/>
                <a:cs typeface="Arial" panose="020B0604020202020204" pitchFamily="34" charset="0"/>
              </a:defRPr>
            </a:lvl1pPr>
          </a:lstStyle>
          <a:p>
            <a:r>
              <a:rPr lang="en-GB" dirty="0" smtClean="0"/>
              <a:t>The West of England Academic Health Science Network</a:t>
            </a:r>
          </a:p>
        </p:txBody>
      </p:sp>
      <p:sp>
        <p:nvSpPr>
          <p:cNvPr id="3" name="Content Placeholder 2"/>
          <p:cNvSpPr>
            <a:spLocks noGrp="1"/>
          </p:cNvSpPr>
          <p:nvPr>
            <p:ph idx="1" hasCustomPrompt="1"/>
          </p:nvPr>
        </p:nvSpPr>
        <p:spPr>
          <a:xfrm>
            <a:off x="457200" y="2132856"/>
            <a:ext cx="8229600" cy="3456385"/>
          </a:xfrm>
          <a:prstGeom prst="rect">
            <a:avLst/>
          </a:prstGeom>
        </p:spPr>
        <p:txBody>
          <a:bodyPr/>
          <a:lstStyle>
            <a:lvl1pPr marL="0" indent="0" algn="l">
              <a:spcBef>
                <a:spcPts val="0"/>
              </a:spcBef>
              <a:spcAft>
                <a:spcPts val="400"/>
              </a:spcAft>
              <a:buNone/>
              <a:defRPr sz="2800">
                <a:solidFill>
                  <a:schemeClr val="accent1"/>
                </a:solidFill>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smtClean="0"/>
              <a:t>The West of England AHSN is delivering positive healthcare outcomes locally and nationally by driving the development and adoption of new innovations and making a meaningful contribution to the economy. </a:t>
            </a:r>
          </a:p>
        </p:txBody>
      </p:sp>
    </p:spTree>
    <p:extLst>
      <p:ext uri="{BB962C8B-B14F-4D97-AF65-F5344CB8AC3E}">
        <p14:creationId xmlns:p14="http://schemas.microsoft.com/office/powerpoint/2010/main" val="2407799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About WEAHSN 2">
    <p:spTree>
      <p:nvGrpSpPr>
        <p:cNvPr id="1" name=""/>
        <p:cNvGrpSpPr/>
        <p:nvPr/>
      </p:nvGrpSpPr>
      <p:grpSpPr>
        <a:xfrm>
          <a:off x="0" y="0"/>
          <a:ext cx="0" cy="0"/>
          <a:chOff x="0" y="0"/>
          <a:chExt cx="0" cy="0"/>
        </a:xfrm>
      </p:grpSpPr>
      <p:sp>
        <p:nvSpPr>
          <p:cNvPr id="7" name="Rectangle 6"/>
          <p:cNvSpPr/>
          <p:nvPr userDrawn="1"/>
        </p:nvSpPr>
        <p:spPr>
          <a:xfrm>
            <a:off x="0" y="503510"/>
            <a:ext cx="9144000" cy="5256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57200" y="764704"/>
            <a:ext cx="8229600" cy="1224136"/>
          </a:xfrm>
          <a:prstGeom prst="rect">
            <a:avLst/>
          </a:prstGeom>
        </p:spPr>
        <p:txBody>
          <a:bodyPr/>
          <a:lstStyle>
            <a:lvl1pPr algn="l">
              <a:defRPr sz="3600" b="1">
                <a:solidFill>
                  <a:schemeClr val="tx2"/>
                </a:solidFill>
                <a:latin typeface="Arial" panose="020B0604020202020204" pitchFamily="34" charset="0"/>
                <a:cs typeface="Arial" panose="020B0604020202020204" pitchFamily="34" charset="0"/>
              </a:defRPr>
            </a:lvl1pPr>
          </a:lstStyle>
          <a:p>
            <a:r>
              <a:rPr lang="en-GB" dirty="0" smtClean="0"/>
              <a:t>The West of England Academic Health Science Network</a:t>
            </a:r>
          </a:p>
        </p:txBody>
      </p:sp>
      <p:sp>
        <p:nvSpPr>
          <p:cNvPr id="3" name="Content Placeholder 2"/>
          <p:cNvSpPr>
            <a:spLocks noGrp="1"/>
          </p:cNvSpPr>
          <p:nvPr>
            <p:ph idx="1" hasCustomPrompt="1"/>
          </p:nvPr>
        </p:nvSpPr>
        <p:spPr>
          <a:xfrm>
            <a:off x="457200" y="2132856"/>
            <a:ext cx="8229600" cy="3456385"/>
          </a:xfrm>
          <a:prstGeom prst="rect">
            <a:avLst/>
          </a:prstGeom>
        </p:spPr>
        <p:txBody>
          <a:bodyPr/>
          <a:lstStyle>
            <a:lvl1pPr marL="0" indent="0" algn="l">
              <a:spcBef>
                <a:spcPts val="0"/>
              </a:spcBef>
              <a:spcAft>
                <a:spcPts val="400"/>
              </a:spcAft>
              <a:buNone/>
              <a:defRPr sz="2800">
                <a:solidFill>
                  <a:schemeClr val="accent1"/>
                </a:solidFill>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smtClean="0"/>
              <a:t> </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5466" y="2348880"/>
            <a:ext cx="7993063"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491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About AHSNs">
    <p:spTree>
      <p:nvGrpSpPr>
        <p:cNvPr id="1" name=""/>
        <p:cNvGrpSpPr/>
        <p:nvPr/>
      </p:nvGrpSpPr>
      <p:grpSpPr>
        <a:xfrm>
          <a:off x="0" y="0"/>
          <a:ext cx="0" cy="0"/>
          <a:chOff x="0" y="0"/>
          <a:chExt cx="0" cy="0"/>
        </a:xfrm>
      </p:grpSpPr>
      <p:sp>
        <p:nvSpPr>
          <p:cNvPr id="7" name="Rectangle 6"/>
          <p:cNvSpPr/>
          <p:nvPr userDrawn="1"/>
        </p:nvSpPr>
        <p:spPr>
          <a:xfrm>
            <a:off x="0" y="503510"/>
            <a:ext cx="9144000" cy="5256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57200" y="764704"/>
            <a:ext cx="8229600" cy="792088"/>
          </a:xfrm>
          <a:prstGeom prst="rect">
            <a:avLst/>
          </a:prstGeom>
        </p:spPr>
        <p:txBody>
          <a:bodyPr/>
          <a:lstStyle>
            <a:lvl1pPr algn="l">
              <a:defRPr sz="3600" b="1">
                <a:solidFill>
                  <a:schemeClr val="tx2"/>
                </a:solidFill>
                <a:latin typeface="Arial" panose="020B0604020202020204" pitchFamily="34" charset="0"/>
                <a:cs typeface="Arial" panose="020B0604020202020204" pitchFamily="34" charset="0"/>
              </a:defRPr>
            </a:lvl1pPr>
          </a:lstStyle>
          <a:p>
            <a:r>
              <a:rPr lang="en-GB" dirty="0" smtClean="0"/>
              <a:t>Academic Health Science Networks</a:t>
            </a:r>
          </a:p>
        </p:txBody>
      </p:sp>
      <p:sp>
        <p:nvSpPr>
          <p:cNvPr id="3" name="Content Placeholder 2"/>
          <p:cNvSpPr>
            <a:spLocks noGrp="1"/>
          </p:cNvSpPr>
          <p:nvPr>
            <p:ph idx="1" hasCustomPrompt="1"/>
          </p:nvPr>
        </p:nvSpPr>
        <p:spPr>
          <a:xfrm>
            <a:off x="457200" y="1844824"/>
            <a:ext cx="8229600" cy="3744417"/>
          </a:xfrm>
          <a:prstGeom prst="rect">
            <a:avLst/>
          </a:prstGeom>
        </p:spPr>
        <p:txBody>
          <a:bodyPr/>
          <a:lstStyle>
            <a:lvl1pPr marL="0" indent="0" algn="l">
              <a:spcBef>
                <a:spcPts val="0"/>
              </a:spcBef>
              <a:spcAft>
                <a:spcPts val="400"/>
              </a:spcAft>
              <a:buNone/>
              <a:defRPr sz="2800">
                <a:solidFill>
                  <a:schemeClr val="accent1"/>
                </a:solidFill>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smtClean="0"/>
              <a:t>We are one of 15 AHSNs across England, established by NHS England in 2013 to spread innovation at pace and scale. </a:t>
            </a:r>
          </a:p>
        </p:txBody>
      </p:sp>
    </p:spTree>
    <p:extLst>
      <p:ext uri="{BB962C8B-B14F-4D97-AF65-F5344CB8AC3E}">
        <p14:creationId xmlns:p14="http://schemas.microsoft.com/office/powerpoint/2010/main" val="159781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About AHSNs 2">
    <p:spTree>
      <p:nvGrpSpPr>
        <p:cNvPr id="1" name=""/>
        <p:cNvGrpSpPr/>
        <p:nvPr/>
      </p:nvGrpSpPr>
      <p:grpSpPr>
        <a:xfrm>
          <a:off x="0" y="0"/>
          <a:ext cx="0" cy="0"/>
          <a:chOff x="0" y="0"/>
          <a:chExt cx="0" cy="0"/>
        </a:xfrm>
      </p:grpSpPr>
      <p:sp>
        <p:nvSpPr>
          <p:cNvPr id="7" name="Rectangle 6"/>
          <p:cNvSpPr/>
          <p:nvPr userDrawn="1"/>
        </p:nvSpPr>
        <p:spPr>
          <a:xfrm>
            <a:off x="0" y="503510"/>
            <a:ext cx="9144000" cy="5256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57200" y="764704"/>
            <a:ext cx="8229600" cy="792088"/>
          </a:xfrm>
          <a:prstGeom prst="rect">
            <a:avLst/>
          </a:prstGeom>
        </p:spPr>
        <p:txBody>
          <a:bodyPr/>
          <a:lstStyle>
            <a:lvl1pPr algn="l">
              <a:defRPr sz="3600" b="1">
                <a:solidFill>
                  <a:schemeClr val="tx2"/>
                </a:solidFill>
                <a:latin typeface="Arial" panose="020B0604020202020204" pitchFamily="34" charset="0"/>
                <a:cs typeface="Arial" panose="020B0604020202020204" pitchFamily="34" charset="0"/>
              </a:defRPr>
            </a:lvl1pPr>
          </a:lstStyle>
          <a:p>
            <a:r>
              <a:rPr lang="en-GB" dirty="0" smtClean="0"/>
              <a:t>Academic Health Science Networks</a:t>
            </a:r>
          </a:p>
        </p:txBody>
      </p:sp>
      <p:sp>
        <p:nvSpPr>
          <p:cNvPr id="3" name="Content Placeholder 2"/>
          <p:cNvSpPr>
            <a:spLocks noGrp="1"/>
          </p:cNvSpPr>
          <p:nvPr>
            <p:ph idx="1" hasCustomPrompt="1"/>
          </p:nvPr>
        </p:nvSpPr>
        <p:spPr>
          <a:xfrm>
            <a:off x="457200" y="1844824"/>
            <a:ext cx="8229600" cy="3744417"/>
          </a:xfrm>
          <a:prstGeom prst="rect">
            <a:avLst/>
          </a:prstGeom>
        </p:spPr>
        <p:txBody>
          <a:bodyPr/>
          <a:lstStyle>
            <a:lvl1pPr marL="0" indent="0" algn="l">
              <a:spcBef>
                <a:spcPts val="0"/>
              </a:spcBef>
              <a:spcAft>
                <a:spcPts val="400"/>
              </a:spcAft>
              <a:buNone/>
              <a:defRPr sz="2800">
                <a:solidFill>
                  <a:schemeClr val="accent1"/>
                </a:solidFill>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smtClean="0"/>
              <a:t>As the only bodies that connect NHS and academic organisations, the third sector and industry, we are catalysts that create the right conditions to facilitate change across whole health and social care economies, with a clear focus on improving outcomes for patients.</a:t>
            </a:r>
          </a:p>
        </p:txBody>
      </p:sp>
    </p:spTree>
    <p:extLst>
      <p:ext uri="{BB962C8B-B14F-4D97-AF65-F5344CB8AC3E}">
        <p14:creationId xmlns:p14="http://schemas.microsoft.com/office/powerpoint/2010/main" val="2364306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nect">
    <p:spTree>
      <p:nvGrpSpPr>
        <p:cNvPr id="1" name=""/>
        <p:cNvGrpSpPr/>
        <p:nvPr/>
      </p:nvGrpSpPr>
      <p:grpSpPr>
        <a:xfrm>
          <a:off x="0" y="0"/>
          <a:ext cx="0" cy="0"/>
          <a:chOff x="0" y="0"/>
          <a:chExt cx="0" cy="0"/>
        </a:xfrm>
      </p:grpSpPr>
      <p:sp>
        <p:nvSpPr>
          <p:cNvPr id="8" name="Rectangle 7"/>
          <p:cNvSpPr/>
          <p:nvPr userDrawn="1"/>
        </p:nvSpPr>
        <p:spPr>
          <a:xfrm>
            <a:off x="-6751" y="548680"/>
            <a:ext cx="9144000" cy="5256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4542275" y="2919082"/>
            <a:ext cx="3672408" cy="523220"/>
          </a:xfrm>
          <a:prstGeom prst="rect">
            <a:avLst/>
          </a:prstGeom>
          <a:noFill/>
        </p:spPr>
        <p:txBody>
          <a:bodyPr wrap="square" rtlCol="0">
            <a:spAutoFit/>
          </a:bodyPr>
          <a:lstStyle/>
          <a:p>
            <a:pPr marL="0" indent="0">
              <a:spcAft>
                <a:spcPts val="400"/>
              </a:spcAft>
              <a:buFont typeface="Arial" panose="020B0604020202020204" pitchFamily="34" charset="0"/>
              <a:buNone/>
            </a:pPr>
            <a:r>
              <a:rPr lang="en-GB" sz="2800" dirty="0" smtClean="0">
                <a:solidFill>
                  <a:schemeClr val="tx2"/>
                </a:solidFill>
                <a:latin typeface="Arial" panose="020B0604020202020204" pitchFamily="34" charset="0"/>
                <a:cs typeface="Arial" panose="020B0604020202020204" pitchFamily="34" charset="0"/>
              </a:rPr>
              <a:t>@</a:t>
            </a:r>
            <a:r>
              <a:rPr lang="en-GB" sz="2800" dirty="0" err="1" smtClean="0">
                <a:solidFill>
                  <a:schemeClr val="tx2"/>
                </a:solidFill>
                <a:latin typeface="Arial" panose="020B0604020202020204" pitchFamily="34" charset="0"/>
                <a:cs typeface="Arial" panose="020B0604020202020204" pitchFamily="34" charset="0"/>
              </a:rPr>
              <a:t>weahsn</a:t>
            </a:r>
            <a:endParaRPr lang="en-GB" sz="2800" dirty="0" smtClean="0">
              <a:solidFill>
                <a:schemeClr val="tx2"/>
              </a:solidFill>
              <a:latin typeface="Arial" panose="020B0604020202020204" pitchFamily="34" charset="0"/>
              <a:cs typeface="Arial" panose="020B0604020202020204" pitchFamily="34" charset="0"/>
            </a:endParaRPr>
          </a:p>
        </p:txBody>
      </p:sp>
      <p:sp>
        <p:nvSpPr>
          <p:cNvPr id="13" name="TextBox 12"/>
          <p:cNvSpPr txBox="1"/>
          <p:nvPr userDrawn="1"/>
        </p:nvSpPr>
        <p:spPr>
          <a:xfrm>
            <a:off x="2105726" y="1052735"/>
            <a:ext cx="4932549" cy="769441"/>
          </a:xfrm>
          <a:prstGeom prst="rect">
            <a:avLst/>
          </a:prstGeom>
          <a:noFill/>
        </p:spPr>
        <p:txBody>
          <a:bodyPr wrap="square" rtlCol="0">
            <a:spAutoFit/>
          </a:bodyPr>
          <a:lstStyle/>
          <a:p>
            <a:pPr algn="ctr"/>
            <a:r>
              <a:rPr lang="en-GB" sz="4400" b="1" dirty="0" smtClean="0">
                <a:solidFill>
                  <a:schemeClr val="tx2"/>
                </a:solidFill>
                <a:latin typeface="Arial" panose="020B0604020202020204" pitchFamily="34" charset="0"/>
                <a:cs typeface="Arial" panose="020B0604020202020204" pitchFamily="34" charset="0"/>
              </a:rPr>
              <a:t>Connect with us</a:t>
            </a:r>
            <a:endParaRPr lang="en-GB" sz="4400" b="1" dirty="0">
              <a:solidFill>
                <a:schemeClr val="tx2"/>
              </a:solidFill>
              <a:latin typeface="Arial" panose="020B0604020202020204" pitchFamily="34" charset="0"/>
              <a:cs typeface="Arial" panose="020B0604020202020204" pitchFamily="34" charset="0"/>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27067" y="2396353"/>
            <a:ext cx="1615208" cy="1313154"/>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27066" y="3971616"/>
            <a:ext cx="3276365" cy="889533"/>
          </a:xfrm>
          <a:prstGeom prst="rect">
            <a:avLst/>
          </a:prstGeom>
        </p:spPr>
      </p:pic>
    </p:spTree>
    <p:extLst>
      <p:ext uri="{BB962C8B-B14F-4D97-AF65-F5344CB8AC3E}">
        <p14:creationId xmlns:p14="http://schemas.microsoft.com/office/powerpoint/2010/main" val="40688561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355528B-8E5F-40DC-BE04-1BE1411F4369}" type="datetimeFigureOut">
              <a:rPr lang="en-GB" smtClean="0"/>
              <a:t>15/03/2016</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F80D646-7586-43A2-BB80-804B453363D8}" type="slidenum">
              <a:rPr lang="en-GB" smtClean="0"/>
              <a:t>‹#›</a:t>
            </a:fld>
            <a:endParaRPr lang="en-GB"/>
          </a:p>
        </p:txBody>
      </p:sp>
    </p:spTree>
    <p:extLst>
      <p:ext uri="{BB962C8B-B14F-4D97-AF65-F5344CB8AC3E}">
        <p14:creationId xmlns:p14="http://schemas.microsoft.com/office/powerpoint/2010/main" val="2784786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4C1A0400-E12C-49F9-A5DB-2FEF20A1D745}" type="datetimeFigureOut">
              <a:rPr lang="en-US">
                <a:solidFill>
                  <a:prstClr val="black">
                    <a:tint val="75000"/>
                  </a:prstClr>
                </a:solidFill>
              </a:rPr>
              <a:pPr>
                <a:defRPr/>
              </a:pPr>
              <a:t>3/15/2016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63087C-E936-4156-8155-4EF955C8F66E}"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97844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AD04BB98-D8F5-407E-9E95-A457051C478D}" type="datetimeFigureOut">
              <a:rPr lang="en-US">
                <a:solidFill>
                  <a:prstClr val="black">
                    <a:tint val="75000"/>
                  </a:prstClr>
                </a:solidFill>
              </a:rPr>
              <a:pPr>
                <a:defRPr/>
              </a:pPr>
              <a:t>3/15/2016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F0FED23-48F3-473C-9C81-986D809452E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0520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783042A-56A3-49E9-B151-90BFD6172B52}" type="datetimeFigureOut">
              <a:rPr lang="en-US">
                <a:solidFill>
                  <a:prstClr val="black">
                    <a:tint val="75000"/>
                  </a:prstClr>
                </a:solidFill>
              </a:rPr>
              <a:pPr>
                <a:defRPr/>
              </a:pPr>
              <a:t>3/15/2016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26C15F2-F6A1-4A4D-82D6-41FE9248437E}"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76661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5CA37594-D0C7-4CCC-B636-4BF8A104D5EB}" type="datetimeFigureOut">
              <a:rPr lang="en-US">
                <a:solidFill>
                  <a:prstClr val="black">
                    <a:tint val="75000"/>
                  </a:prstClr>
                </a:solidFill>
              </a:rPr>
              <a:pPr>
                <a:defRPr/>
              </a:pPr>
              <a:t>3/15/2016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4D91AE2-93E2-4C9D-999A-ECEE2B914B14}"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11864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503510"/>
            <a:ext cx="9144000" cy="5256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57200" y="764704"/>
            <a:ext cx="8229600" cy="792088"/>
          </a:xfrm>
          <a:prstGeom prst="rect">
            <a:avLst/>
          </a:prstGeom>
        </p:spPr>
        <p:txBody>
          <a:bodyPr/>
          <a:lstStyle>
            <a:lvl1pPr algn="l">
              <a:defRPr sz="3600" b="1">
                <a:solidFill>
                  <a:schemeClr val="tx2"/>
                </a:solidFill>
                <a:latin typeface="Arial" panose="020B0604020202020204" pitchFamily="34" charset="0"/>
                <a:cs typeface="Arial" panose="020B0604020202020204" pitchFamily="34" charset="0"/>
              </a:defRPr>
            </a:lvl1pPr>
          </a:lstStyle>
          <a:p>
            <a:r>
              <a:rPr lang="fr-FR" dirty="0" err="1" smtClean="0"/>
              <a:t>Title</a:t>
            </a:r>
            <a:r>
              <a:rPr lang="fr-FR" dirty="0" smtClean="0"/>
              <a:t>: Arial Bold – min 36 point</a:t>
            </a:r>
          </a:p>
        </p:txBody>
      </p:sp>
      <p:sp>
        <p:nvSpPr>
          <p:cNvPr id="3" name="Content Placeholder 2"/>
          <p:cNvSpPr>
            <a:spLocks noGrp="1"/>
          </p:cNvSpPr>
          <p:nvPr>
            <p:ph idx="1" hasCustomPrompt="1"/>
          </p:nvPr>
        </p:nvSpPr>
        <p:spPr>
          <a:xfrm>
            <a:off x="457200" y="1844824"/>
            <a:ext cx="8229600" cy="3744417"/>
          </a:xfrm>
          <a:prstGeom prst="rect">
            <a:avLst/>
          </a:prstGeom>
        </p:spPr>
        <p:txBody>
          <a:bodyPr/>
          <a:lstStyle>
            <a:lvl1pPr marL="0" indent="0" algn="l">
              <a:spcBef>
                <a:spcPts val="0"/>
              </a:spcBef>
              <a:spcAft>
                <a:spcPts val="400"/>
              </a:spcAft>
              <a:buNone/>
              <a:defRPr sz="2800">
                <a:solidFill>
                  <a:schemeClr val="accent1"/>
                </a:solidFill>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US" dirty="0" smtClean="0"/>
              <a:t>Insert text here</a:t>
            </a:r>
          </a:p>
          <a:p>
            <a:pPr lvl="0"/>
            <a:r>
              <a:rPr lang="en-US" dirty="0" smtClean="0"/>
              <a:t>Font: Arial</a:t>
            </a:r>
          </a:p>
          <a:p>
            <a:pPr lvl="0"/>
            <a:r>
              <a:rPr lang="en-US" dirty="0" smtClean="0"/>
              <a:t>Size: minimum 28</a:t>
            </a:r>
          </a:p>
        </p:txBody>
      </p:sp>
    </p:spTree>
    <p:extLst>
      <p:ext uri="{BB962C8B-B14F-4D97-AF65-F5344CB8AC3E}">
        <p14:creationId xmlns:p14="http://schemas.microsoft.com/office/powerpoint/2010/main" val="210026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27D9A209-BC12-4D84-85DE-4BC1840FDB59}" type="datetimeFigureOut">
              <a:rPr lang="en-US">
                <a:solidFill>
                  <a:prstClr val="black">
                    <a:tint val="75000"/>
                  </a:prstClr>
                </a:solidFill>
              </a:rPr>
              <a:pPr>
                <a:defRPr/>
              </a:pPr>
              <a:t>3/15/2016</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A9D7DDC-5C33-4A3B-904B-A3013C9F15C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786457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F7B1E101-874F-4B38-B935-6639606DCDC9}" type="datetimeFigureOut">
              <a:rPr lang="en-US">
                <a:solidFill>
                  <a:prstClr val="black">
                    <a:tint val="75000"/>
                  </a:prstClr>
                </a:solidFill>
              </a:rPr>
              <a:pPr>
                <a:defRPr/>
              </a:pPr>
              <a:t>3/15/2016</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D0C58E9-25FF-4E96-8123-645BBA7A83C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571013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3CEEB1-7C13-4861-A41E-6B1774907EF9}" type="datetimeFigureOut">
              <a:rPr lang="en-US">
                <a:solidFill>
                  <a:prstClr val="black">
                    <a:tint val="75000"/>
                  </a:prstClr>
                </a:solidFill>
              </a:rPr>
              <a:pPr>
                <a:defRPr/>
              </a:pPr>
              <a:t>3/15/2016</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52BBB42-706E-4163-A0FF-EDDE1D5F591C}"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249746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3931BFC-FBA4-460D-ACD2-5FAEF3C08A1E}" type="datetimeFigureOut">
              <a:rPr lang="en-US">
                <a:solidFill>
                  <a:prstClr val="black">
                    <a:tint val="75000"/>
                  </a:prstClr>
                </a:solidFill>
              </a:rPr>
              <a:pPr>
                <a:defRPr/>
              </a:pPr>
              <a:t>3/15/2016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BD42ED4-03C6-4973-BD9F-0F4D385EEA8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059151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D9FDAB-AA25-41AD-8969-E52970543B47}" type="datetimeFigureOut">
              <a:rPr lang="en-US">
                <a:solidFill>
                  <a:prstClr val="black">
                    <a:tint val="75000"/>
                  </a:prstClr>
                </a:solidFill>
              </a:rPr>
              <a:pPr>
                <a:defRPr/>
              </a:pPr>
              <a:t>3/15/2016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439F5DC-A527-40B9-95E8-E8426092D95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912623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F51DBE1-7982-46A3-8CD4-6E297E378F3C}" type="datetimeFigureOut">
              <a:rPr lang="en-US">
                <a:solidFill>
                  <a:prstClr val="black">
                    <a:tint val="75000"/>
                  </a:prstClr>
                </a:solidFill>
              </a:rPr>
              <a:pPr>
                <a:defRPr/>
              </a:pPr>
              <a:t>3/15/2016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CED255-1509-458B-B5A8-8D2EEFA37B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68044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586F71F-01EB-40C4-B62A-0FDD645F7210}" type="datetimeFigureOut">
              <a:rPr lang="en-US">
                <a:solidFill>
                  <a:prstClr val="black">
                    <a:tint val="75000"/>
                  </a:prstClr>
                </a:solidFill>
              </a:rPr>
              <a:pPr>
                <a:defRPr/>
              </a:pPr>
              <a:t>3/15/2016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A338F6-74A3-4CBD-AFD3-9AA01978B43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205770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ullets Layout">
    <p:spTree>
      <p:nvGrpSpPr>
        <p:cNvPr id="1" name=""/>
        <p:cNvGrpSpPr/>
        <p:nvPr/>
      </p:nvGrpSpPr>
      <p:grpSpPr>
        <a:xfrm>
          <a:off x="0" y="0"/>
          <a:ext cx="0" cy="0"/>
          <a:chOff x="0" y="0"/>
          <a:chExt cx="0" cy="0"/>
        </a:xfrm>
      </p:grpSpPr>
      <p:sp>
        <p:nvSpPr>
          <p:cNvPr id="7" name="Rectangle 6"/>
          <p:cNvSpPr/>
          <p:nvPr userDrawn="1"/>
        </p:nvSpPr>
        <p:spPr>
          <a:xfrm>
            <a:off x="0" y="503510"/>
            <a:ext cx="9144000" cy="5256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57200" y="764704"/>
            <a:ext cx="8229600" cy="792088"/>
          </a:xfrm>
          <a:prstGeom prst="rect">
            <a:avLst/>
          </a:prstGeom>
        </p:spPr>
        <p:txBody>
          <a:bodyPr/>
          <a:lstStyle>
            <a:lvl1pPr algn="l">
              <a:defRPr sz="3600" b="1">
                <a:solidFill>
                  <a:schemeClr val="tx2"/>
                </a:solidFill>
                <a:latin typeface="Arial" panose="020B0604020202020204" pitchFamily="34" charset="0"/>
                <a:cs typeface="Arial" panose="020B0604020202020204" pitchFamily="34" charset="0"/>
              </a:defRPr>
            </a:lvl1pPr>
          </a:lstStyle>
          <a:p>
            <a:r>
              <a:rPr lang="fr-FR" dirty="0" err="1" smtClean="0"/>
              <a:t>Title</a:t>
            </a:r>
            <a:r>
              <a:rPr lang="fr-FR" dirty="0" smtClean="0"/>
              <a:t>: Arial Bold – min 36 point</a:t>
            </a:r>
          </a:p>
        </p:txBody>
      </p:sp>
      <p:sp>
        <p:nvSpPr>
          <p:cNvPr id="3" name="Content Placeholder 2"/>
          <p:cNvSpPr>
            <a:spLocks noGrp="1"/>
          </p:cNvSpPr>
          <p:nvPr>
            <p:ph idx="1" hasCustomPrompt="1"/>
          </p:nvPr>
        </p:nvSpPr>
        <p:spPr>
          <a:xfrm>
            <a:off x="457200" y="1844824"/>
            <a:ext cx="8229600" cy="3744417"/>
          </a:xfrm>
          <a:prstGeom prst="rect">
            <a:avLst/>
          </a:prstGeom>
        </p:spPr>
        <p:txBody>
          <a:bodyPr/>
          <a:lstStyle>
            <a:lvl1pPr marL="457200" indent="-457200" algn="l">
              <a:spcBef>
                <a:spcPts val="0"/>
              </a:spcBef>
              <a:spcAft>
                <a:spcPts val="600"/>
              </a:spcAft>
              <a:buFont typeface="Arial" panose="020B0604020202020204" pitchFamily="34" charset="0"/>
              <a:buChar char="•"/>
              <a:defRPr sz="2800">
                <a:solidFill>
                  <a:schemeClr val="accent1"/>
                </a:solidFill>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marL="457200" indent="-457200">
              <a:spcAft>
                <a:spcPts val="600"/>
              </a:spcAft>
              <a:buFont typeface="Arial" panose="020B0604020202020204" pitchFamily="34" charset="0"/>
              <a:buChar char="•"/>
            </a:pPr>
            <a:r>
              <a:rPr lang="en-GB" sz="2800" dirty="0" smtClean="0">
                <a:solidFill>
                  <a:schemeClr val="tx2"/>
                </a:solidFill>
                <a:latin typeface="Arial" panose="020B0604020202020204" pitchFamily="34" charset="0"/>
                <a:cs typeface="Arial" panose="020B0604020202020204" pitchFamily="34" charset="0"/>
              </a:rPr>
              <a:t>Insert bullet points here</a:t>
            </a:r>
          </a:p>
          <a:p>
            <a:pPr marL="457200" indent="-457200">
              <a:spcAft>
                <a:spcPts val="600"/>
              </a:spcAft>
              <a:buFont typeface="Arial" panose="020B0604020202020204" pitchFamily="34" charset="0"/>
              <a:buChar char="•"/>
            </a:pPr>
            <a:r>
              <a:rPr lang="en-GB" sz="2800" dirty="0" smtClean="0">
                <a:solidFill>
                  <a:schemeClr val="tx2"/>
                </a:solidFill>
                <a:latin typeface="Arial" panose="020B0604020202020204" pitchFamily="34" charset="0"/>
                <a:cs typeface="Arial" panose="020B0604020202020204" pitchFamily="34" charset="0"/>
              </a:rPr>
              <a:t>Font: Arial</a:t>
            </a:r>
          </a:p>
          <a:p>
            <a:pPr marL="457200" indent="-457200">
              <a:spcAft>
                <a:spcPts val="600"/>
              </a:spcAft>
              <a:buFont typeface="Arial" panose="020B0604020202020204" pitchFamily="34" charset="0"/>
              <a:buChar char="•"/>
            </a:pPr>
            <a:r>
              <a:rPr lang="en-GB" sz="2800" dirty="0" smtClean="0">
                <a:solidFill>
                  <a:schemeClr val="tx2"/>
                </a:solidFill>
                <a:latin typeface="Arial" panose="020B0604020202020204" pitchFamily="34" charset="0"/>
                <a:cs typeface="Arial" panose="020B0604020202020204" pitchFamily="34" charset="0"/>
              </a:rPr>
              <a:t>Size:</a:t>
            </a:r>
            <a:r>
              <a:rPr lang="en-GB" sz="2800" baseline="0" dirty="0" smtClean="0">
                <a:solidFill>
                  <a:schemeClr val="tx2"/>
                </a:solidFill>
                <a:latin typeface="Arial" panose="020B0604020202020204" pitchFamily="34" charset="0"/>
                <a:cs typeface="Arial" panose="020B0604020202020204" pitchFamily="34" charset="0"/>
              </a:rPr>
              <a:t> minimum 28</a:t>
            </a:r>
          </a:p>
          <a:p>
            <a:pPr marL="457200" indent="-457200">
              <a:spcAft>
                <a:spcPts val="600"/>
              </a:spcAft>
              <a:buFont typeface="Arial" panose="020B0604020202020204" pitchFamily="34" charset="0"/>
              <a:buChar char="•"/>
            </a:pPr>
            <a:r>
              <a:rPr lang="en-GB" sz="2800" baseline="0" dirty="0" smtClean="0">
                <a:solidFill>
                  <a:schemeClr val="tx2"/>
                </a:solidFill>
                <a:latin typeface="Arial" panose="020B0604020202020204" pitchFamily="34" charset="0"/>
                <a:cs typeface="Arial" panose="020B0604020202020204" pitchFamily="34" charset="0"/>
              </a:rPr>
              <a:t>Ideally no more than</a:t>
            </a:r>
          </a:p>
          <a:p>
            <a:pPr marL="457200" indent="-457200">
              <a:spcAft>
                <a:spcPts val="600"/>
              </a:spcAft>
              <a:buFont typeface="Arial" panose="020B0604020202020204" pitchFamily="34" charset="0"/>
              <a:buChar char="•"/>
            </a:pPr>
            <a:r>
              <a:rPr lang="en-GB" sz="2800" baseline="0" dirty="0" smtClean="0">
                <a:solidFill>
                  <a:schemeClr val="tx2"/>
                </a:solidFill>
                <a:latin typeface="Arial" panose="020B0604020202020204" pitchFamily="34" charset="0"/>
                <a:cs typeface="Arial" panose="020B0604020202020204" pitchFamily="34" charset="0"/>
              </a:rPr>
              <a:t>6 bullet points</a:t>
            </a:r>
          </a:p>
          <a:p>
            <a:pPr marL="457200" indent="-457200">
              <a:spcAft>
                <a:spcPts val="600"/>
              </a:spcAft>
              <a:buFont typeface="Arial" panose="020B0604020202020204" pitchFamily="34" charset="0"/>
              <a:buChar char="•"/>
            </a:pPr>
            <a:r>
              <a:rPr lang="en-GB" sz="2800" baseline="0" dirty="0" smtClean="0">
                <a:solidFill>
                  <a:schemeClr val="tx2"/>
                </a:solidFill>
                <a:latin typeface="Arial" panose="020B0604020202020204" pitchFamily="34" charset="0"/>
                <a:cs typeface="Arial" panose="020B0604020202020204" pitchFamily="34" charset="0"/>
              </a:rPr>
              <a:t>per slide</a:t>
            </a:r>
          </a:p>
        </p:txBody>
      </p:sp>
    </p:spTree>
    <p:extLst>
      <p:ext uri="{BB962C8B-B14F-4D97-AF65-F5344CB8AC3E}">
        <p14:creationId xmlns:p14="http://schemas.microsoft.com/office/powerpoint/2010/main" val="159473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umbered List Layout">
    <p:spTree>
      <p:nvGrpSpPr>
        <p:cNvPr id="1" name=""/>
        <p:cNvGrpSpPr/>
        <p:nvPr/>
      </p:nvGrpSpPr>
      <p:grpSpPr>
        <a:xfrm>
          <a:off x="0" y="0"/>
          <a:ext cx="0" cy="0"/>
          <a:chOff x="0" y="0"/>
          <a:chExt cx="0" cy="0"/>
        </a:xfrm>
      </p:grpSpPr>
      <p:sp>
        <p:nvSpPr>
          <p:cNvPr id="7" name="Rectangle 6"/>
          <p:cNvSpPr/>
          <p:nvPr userDrawn="1"/>
        </p:nvSpPr>
        <p:spPr>
          <a:xfrm>
            <a:off x="0" y="503510"/>
            <a:ext cx="9144000" cy="5256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57200" y="764704"/>
            <a:ext cx="8229600" cy="792088"/>
          </a:xfrm>
          <a:prstGeom prst="rect">
            <a:avLst/>
          </a:prstGeom>
        </p:spPr>
        <p:txBody>
          <a:bodyPr/>
          <a:lstStyle>
            <a:lvl1pPr algn="l">
              <a:defRPr sz="3600" b="1">
                <a:solidFill>
                  <a:schemeClr val="tx2"/>
                </a:solidFill>
                <a:latin typeface="Arial" panose="020B0604020202020204" pitchFamily="34" charset="0"/>
                <a:cs typeface="Arial" panose="020B0604020202020204" pitchFamily="34" charset="0"/>
              </a:defRPr>
            </a:lvl1pPr>
          </a:lstStyle>
          <a:p>
            <a:r>
              <a:rPr lang="fr-FR" dirty="0" err="1" smtClean="0"/>
              <a:t>Title</a:t>
            </a:r>
            <a:r>
              <a:rPr lang="fr-FR" dirty="0" smtClean="0"/>
              <a:t>: Arial Bold – min 36 point</a:t>
            </a:r>
          </a:p>
        </p:txBody>
      </p:sp>
      <p:sp>
        <p:nvSpPr>
          <p:cNvPr id="3" name="Content Placeholder 2"/>
          <p:cNvSpPr>
            <a:spLocks noGrp="1"/>
          </p:cNvSpPr>
          <p:nvPr>
            <p:ph idx="1" hasCustomPrompt="1"/>
          </p:nvPr>
        </p:nvSpPr>
        <p:spPr>
          <a:xfrm>
            <a:off x="457200" y="1844824"/>
            <a:ext cx="8229600" cy="3744417"/>
          </a:xfrm>
          <a:prstGeom prst="rect">
            <a:avLst/>
          </a:prstGeom>
        </p:spPr>
        <p:txBody>
          <a:bodyPr/>
          <a:lstStyle>
            <a:lvl1pPr marL="514350" indent="-514350" algn="l">
              <a:spcBef>
                <a:spcPts val="0"/>
              </a:spcBef>
              <a:spcAft>
                <a:spcPts val="600"/>
              </a:spcAft>
              <a:buFont typeface="+mj-lt"/>
              <a:buAutoNum type="arabicPeriod"/>
              <a:defRPr sz="2800">
                <a:solidFill>
                  <a:schemeClr val="accent1"/>
                </a:solidFill>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marL="514350" indent="-514350">
              <a:spcAft>
                <a:spcPts val="600"/>
              </a:spcAft>
              <a:buFont typeface="+mj-lt"/>
              <a:buAutoNum type="arabicPeriod"/>
            </a:pPr>
            <a:r>
              <a:rPr lang="en-GB" sz="2800" dirty="0" smtClean="0">
                <a:solidFill>
                  <a:schemeClr val="tx2"/>
                </a:solidFill>
                <a:latin typeface="Arial" panose="020B0604020202020204" pitchFamily="34" charset="0"/>
                <a:cs typeface="Arial" panose="020B0604020202020204" pitchFamily="34" charset="0"/>
              </a:rPr>
              <a:t>Insert numbered list here</a:t>
            </a:r>
          </a:p>
          <a:p>
            <a:pPr marL="514350" indent="-514350">
              <a:spcAft>
                <a:spcPts val="600"/>
              </a:spcAft>
              <a:buFont typeface="+mj-lt"/>
              <a:buAutoNum type="arabicPeriod"/>
            </a:pPr>
            <a:r>
              <a:rPr lang="en-GB" sz="2800" dirty="0" smtClean="0">
                <a:solidFill>
                  <a:schemeClr val="tx2"/>
                </a:solidFill>
                <a:latin typeface="Arial" panose="020B0604020202020204" pitchFamily="34" charset="0"/>
                <a:cs typeface="Arial" panose="020B0604020202020204" pitchFamily="34" charset="0"/>
              </a:rPr>
              <a:t>Font: Arial</a:t>
            </a:r>
          </a:p>
          <a:p>
            <a:pPr marL="514350" indent="-514350">
              <a:spcAft>
                <a:spcPts val="600"/>
              </a:spcAft>
              <a:buFont typeface="+mj-lt"/>
              <a:buAutoNum type="arabicPeriod"/>
            </a:pPr>
            <a:r>
              <a:rPr lang="en-GB" sz="2800" dirty="0" smtClean="0">
                <a:solidFill>
                  <a:schemeClr val="tx2"/>
                </a:solidFill>
                <a:latin typeface="Arial" panose="020B0604020202020204" pitchFamily="34" charset="0"/>
                <a:cs typeface="Arial" panose="020B0604020202020204" pitchFamily="34" charset="0"/>
              </a:rPr>
              <a:t>Size:</a:t>
            </a:r>
            <a:r>
              <a:rPr lang="en-GB" sz="2800" baseline="0" dirty="0" smtClean="0">
                <a:solidFill>
                  <a:schemeClr val="tx2"/>
                </a:solidFill>
                <a:latin typeface="Arial" panose="020B0604020202020204" pitchFamily="34" charset="0"/>
                <a:cs typeface="Arial" panose="020B0604020202020204" pitchFamily="34" charset="0"/>
              </a:rPr>
              <a:t> minimum 28</a:t>
            </a:r>
          </a:p>
          <a:p>
            <a:pPr marL="514350" indent="-514350">
              <a:spcAft>
                <a:spcPts val="600"/>
              </a:spcAft>
              <a:buFont typeface="+mj-lt"/>
              <a:buAutoNum type="arabicPeriod"/>
            </a:pPr>
            <a:r>
              <a:rPr lang="en-GB" sz="2800" baseline="0" dirty="0" smtClean="0">
                <a:solidFill>
                  <a:schemeClr val="tx2"/>
                </a:solidFill>
                <a:latin typeface="Arial" panose="020B0604020202020204" pitchFamily="34" charset="0"/>
                <a:cs typeface="Arial" panose="020B0604020202020204" pitchFamily="34" charset="0"/>
              </a:rPr>
              <a:t>Ideally no more than</a:t>
            </a:r>
          </a:p>
          <a:p>
            <a:pPr marL="514350" indent="-514350">
              <a:spcAft>
                <a:spcPts val="600"/>
              </a:spcAft>
              <a:buFont typeface="+mj-lt"/>
              <a:buAutoNum type="arabicPeriod"/>
            </a:pPr>
            <a:r>
              <a:rPr lang="en-GB" sz="2800" baseline="0" dirty="0" smtClean="0">
                <a:solidFill>
                  <a:schemeClr val="tx2"/>
                </a:solidFill>
                <a:latin typeface="Arial" panose="020B0604020202020204" pitchFamily="34" charset="0"/>
                <a:cs typeface="Arial" panose="020B0604020202020204" pitchFamily="34" charset="0"/>
              </a:rPr>
              <a:t>6 points</a:t>
            </a:r>
          </a:p>
          <a:p>
            <a:pPr marL="514350" indent="-514350">
              <a:spcAft>
                <a:spcPts val="600"/>
              </a:spcAft>
              <a:buFont typeface="+mj-lt"/>
              <a:buAutoNum type="arabicPeriod"/>
            </a:pPr>
            <a:r>
              <a:rPr lang="en-GB" sz="2800" baseline="0" dirty="0" smtClean="0">
                <a:solidFill>
                  <a:schemeClr val="tx2"/>
                </a:solidFill>
                <a:latin typeface="Arial" panose="020B0604020202020204" pitchFamily="34" charset="0"/>
                <a:cs typeface="Arial" panose="020B0604020202020204" pitchFamily="34" charset="0"/>
              </a:rPr>
              <a:t>per slide</a:t>
            </a:r>
          </a:p>
        </p:txBody>
      </p:sp>
    </p:spTree>
    <p:extLst>
      <p:ext uri="{BB962C8B-B14F-4D97-AF65-F5344CB8AC3E}">
        <p14:creationId xmlns:p14="http://schemas.microsoft.com/office/powerpoint/2010/main" val="4262143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7" name="Rectangle 6"/>
          <p:cNvSpPr/>
          <p:nvPr userDrawn="1"/>
        </p:nvSpPr>
        <p:spPr>
          <a:xfrm>
            <a:off x="0" y="503510"/>
            <a:ext cx="9144000" cy="5256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57200" y="764704"/>
            <a:ext cx="4114800" cy="1152128"/>
          </a:xfrm>
          <a:prstGeom prst="rect">
            <a:avLst/>
          </a:prstGeom>
        </p:spPr>
        <p:txBody>
          <a:bodyPr/>
          <a:lstStyle>
            <a:lvl1pPr algn="l">
              <a:defRPr sz="3200" b="1">
                <a:solidFill>
                  <a:schemeClr val="tx2"/>
                </a:solidFill>
                <a:latin typeface="Arial" panose="020B0604020202020204" pitchFamily="34" charset="0"/>
                <a:cs typeface="Arial" panose="020B0604020202020204" pitchFamily="34" charset="0"/>
              </a:defRPr>
            </a:lvl1pPr>
          </a:lstStyle>
          <a:p>
            <a:r>
              <a:rPr lang="fr-FR" dirty="0" err="1" smtClean="0"/>
              <a:t>Title</a:t>
            </a:r>
            <a:r>
              <a:rPr lang="fr-FR" dirty="0" smtClean="0"/>
              <a:t>: Arial Bold – min 32 point</a:t>
            </a:r>
          </a:p>
        </p:txBody>
      </p:sp>
      <p:sp>
        <p:nvSpPr>
          <p:cNvPr id="3" name="Content Placeholder 2"/>
          <p:cNvSpPr>
            <a:spLocks noGrp="1"/>
          </p:cNvSpPr>
          <p:nvPr>
            <p:ph idx="1" hasCustomPrompt="1"/>
          </p:nvPr>
        </p:nvSpPr>
        <p:spPr>
          <a:xfrm>
            <a:off x="457200" y="2060848"/>
            <a:ext cx="4114800" cy="3528393"/>
          </a:xfrm>
          <a:prstGeom prst="rect">
            <a:avLst/>
          </a:prstGeom>
        </p:spPr>
        <p:txBody>
          <a:bodyPr/>
          <a:lstStyle>
            <a:lvl1pPr marL="514350" indent="-514350" algn="l">
              <a:spcBef>
                <a:spcPts val="0"/>
              </a:spcBef>
              <a:spcAft>
                <a:spcPts val="600"/>
              </a:spcAft>
              <a:buFont typeface="+mj-lt"/>
              <a:buAutoNum type="arabicPeriod"/>
              <a:defRPr sz="2800">
                <a:solidFill>
                  <a:schemeClr val="accent1"/>
                </a:solidFill>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marL="0" indent="0">
              <a:spcAft>
                <a:spcPts val="400"/>
              </a:spcAft>
              <a:buFont typeface="Arial" panose="020B0604020202020204" pitchFamily="34" charset="0"/>
              <a:buNone/>
            </a:pPr>
            <a:r>
              <a:rPr lang="en-GB" sz="2800" dirty="0" smtClean="0">
                <a:solidFill>
                  <a:schemeClr val="tx2"/>
                </a:solidFill>
                <a:latin typeface="Arial" panose="020B0604020202020204" pitchFamily="34" charset="0"/>
                <a:cs typeface="Arial" panose="020B0604020202020204" pitchFamily="34" charset="0"/>
              </a:rPr>
              <a:t>Insert text</a:t>
            </a:r>
            <a:r>
              <a:rPr lang="en-GB" sz="2800" baseline="0" dirty="0" smtClean="0">
                <a:solidFill>
                  <a:schemeClr val="tx2"/>
                </a:solidFill>
                <a:latin typeface="Arial" panose="020B0604020202020204" pitchFamily="34" charset="0"/>
                <a:cs typeface="Arial" panose="020B0604020202020204" pitchFamily="34" charset="0"/>
              </a:rPr>
              <a:t> here</a:t>
            </a:r>
            <a:endParaRPr lang="en-GB" sz="2800" dirty="0" smtClean="0">
              <a:solidFill>
                <a:schemeClr val="tx2"/>
              </a:solidFill>
              <a:latin typeface="Arial" panose="020B0604020202020204" pitchFamily="34" charset="0"/>
              <a:cs typeface="Arial" panose="020B0604020202020204" pitchFamily="34" charset="0"/>
            </a:endParaRPr>
          </a:p>
          <a:p>
            <a:pPr marL="0" indent="0">
              <a:spcAft>
                <a:spcPts val="400"/>
              </a:spcAft>
              <a:buFont typeface="Arial" panose="020B0604020202020204" pitchFamily="34" charset="0"/>
              <a:buNone/>
            </a:pPr>
            <a:r>
              <a:rPr lang="en-GB" sz="2800" dirty="0" smtClean="0">
                <a:solidFill>
                  <a:schemeClr val="tx2"/>
                </a:solidFill>
                <a:latin typeface="Arial" panose="020B0604020202020204" pitchFamily="34" charset="0"/>
                <a:cs typeface="Arial" panose="020B0604020202020204" pitchFamily="34" charset="0"/>
              </a:rPr>
              <a:t>Font: Arial</a:t>
            </a:r>
          </a:p>
          <a:p>
            <a:pPr marL="0" indent="0">
              <a:spcAft>
                <a:spcPts val="400"/>
              </a:spcAft>
              <a:buFont typeface="Arial" panose="020B0604020202020204" pitchFamily="34" charset="0"/>
              <a:buNone/>
            </a:pPr>
            <a:r>
              <a:rPr lang="en-GB" sz="2800" dirty="0" smtClean="0">
                <a:solidFill>
                  <a:schemeClr val="tx2"/>
                </a:solidFill>
                <a:latin typeface="Arial" panose="020B0604020202020204" pitchFamily="34" charset="0"/>
                <a:cs typeface="Arial" panose="020B0604020202020204" pitchFamily="34" charset="0"/>
              </a:rPr>
              <a:t>Size:</a:t>
            </a:r>
            <a:r>
              <a:rPr lang="en-GB" sz="2800" baseline="0" dirty="0" smtClean="0">
                <a:solidFill>
                  <a:schemeClr val="tx2"/>
                </a:solidFill>
                <a:latin typeface="Arial" panose="020B0604020202020204" pitchFamily="34" charset="0"/>
                <a:cs typeface="Arial" panose="020B0604020202020204" pitchFamily="34" charset="0"/>
              </a:rPr>
              <a:t> minimum 28</a:t>
            </a:r>
          </a:p>
        </p:txBody>
      </p:sp>
      <p:sp>
        <p:nvSpPr>
          <p:cNvPr id="11" name="Picture Placeholder 10"/>
          <p:cNvSpPr>
            <a:spLocks noGrp="1"/>
          </p:cNvSpPr>
          <p:nvPr>
            <p:ph type="pic" sz="quarter" idx="10" hasCustomPrompt="1"/>
          </p:nvPr>
        </p:nvSpPr>
        <p:spPr>
          <a:xfrm>
            <a:off x="4787900" y="764705"/>
            <a:ext cx="3960813" cy="4824884"/>
          </a:xfrm>
          <a:prstGeom prst="rect">
            <a:avLst/>
          </a:prstGeom>
        </p:spPr>
        <p:txBody>
          <a:bodyPr/>
          <a:lstStyle>
            <a:lvl1pPr marL="0" indent="0">
              <a:buNone/>
              <a:defRPr sz="2800">
                <a:solidFill>
                  <a:schemeClr val="accent1"/>
                </a:solidFill>
                <a:latin typeface="Arial" panose="020B0604020202020204" pitchFamily="34" charset="0"/>
                <a:cs typeface="Arial" panose="020B0604020202020204" pitchFamily="34" charset="0"/>
              </a:defRPr>
            </a:lvl1pPr>
          </a:lstStyle>
          <a:p>
            <a:r>
              <a:rPr lang="en-GB" dirty="0" smtClean="0"/>
              <a:t>Insert picture</a:t>
            </a:r>
            <a:endParaRPr lang="en-GB" dirty="0"/>
          </a:p>
        </p:txBody>
      </p:sp>
    </p:spTree>
    <p:extLst>
      <p:ext uri="{BB962C8B-B14F-4D97-AF65-F5344CB8AC3E}">
        <p14:creationId xmlns:p14="http://schemas.microsoft.com/office/powerpoint/2010/main" val="781841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image 2">
    <p:spTree>
      <p:nvGrpSpPr>
        <p:cNvPr id="1" name=""/>
        <p:cNvGrpSpPr/>
        <p:nvPr/>
      </p:nvGrpSpPr>
      <p:grpSpPr>
        <a:xfrm>
          <a:off x="0" y="0"/>
          <a:ext cx="0" cy="0"/>
          <a:chOff x="0" y="0"/>
          <a:chExt cx="0" cy="0"/>
        </a:xfrm>
      </p:grpSpPr>
      <p:sp>
        <p:nvSpPr>
          <p:cNvPr id="7" name="Rectangle 6"/>
          <p:cNvSpPr/>
          <p:nvPr userDrawn="1"/>
        </p:nvSpPr>
        <p:spPr>
          <a:xfrm>
            <a:off x="0" y="503510"/>
            <a:ext cx="9144000" cy="5256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788024" y="764704"/>
            <a:ext cx="4114800" cy="1152128"/>
          </a:xfrm>
          <a:prstGeom prst="rect">
            <a:avLst/>
          </a:prstGeom>
        </p:spPr>
        <p:txBody>
          <a:bodyPr/>
          <a:lstStyle>
            <a:lvl1pPr algn="l">
              <a:defRPr sz="3200" b="1">
                <a:solidFill>
                  <a:schemeClr val="tx2"/>
                </a:solidFill>
                <a:latin typeface="Arial" panose="020B0604020202020204" pitchFamily="34" charset="0"/>
                <a:cs typeface="Arial" panose="020B0604020202020204" pitchFamily="34" charset="0"/>
              </a:defRPr>
            </a:lvl1pPr>
          </a:lstStyle>
          <a:p>
            <a:r>
              <a:rPr lang="fr-FR" dirty="0" err="1" smtClean="0"/>
              <a:t>Title</a:t>
            </a:r>
            <a:r>
              <a:rPr lang="fr-FR" dirty="0" smtClean="0"/>
              <a:t>: Arial Bold – min 32 point</a:t>
            </a:r>
          </a:p>
        </p:txBody>
      </p:sp>
      <p:sp>
        <p:nvSpPr>
          <p:cNvPr id="3" name="Content Placeholder 2"/>
          <p:cNvSpPr>
            <a:spLocks noGrp="1"/>
          </p:cNvSpPr>
          <p:nvPr>
            <p:ph idx="1" hasCustomPrompt="1"/>
          </p:nvPr>
        </p:nvSpPr>
        <p:spPr>
          <a:xfrm>
            <a:off x="4788024" y="2060848"/>
            <a:ext cx="4114800" cy="3528393"/>
          </a:xfrm>
          <a:prstGeom prst="rect">
            <a:avLst/>
          </a:prstGeom>
        </p:spPr>
        <p:txBody>
          <a:bodyPr/>
          <a:lstStyle>
            <a:lvl1pPr marL="514350" indent="-514350" algn="l">
              <a:spcBef>
                <a:spcPts val="0"/>
              </a:spcBef>
              <a:spcAft>
                <a:spcPts val="600"/>
              </a:spcAft>
              <a:buFont typeface="+mj-lt"/>
              <a:buAutoNum type="arabicPeriod"/>
              <a:defRPr sz="2800">
                <a:solidFill>
                  <a:schemeClr val="accent1"/>
                </a:solidFill>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marL="0" indent="0">
              <a:spcAft>
                <a:spcPts val="400"/>
              </a:spcAft>
              <a:buFont typeface="Arial" panose="020B0604020202020204" pitchFamily="34" charset="0"/>
              <a:buNone/>
            </a:pPr>
            <a:r>
              <a:rPr lang="en-GB" sz="2800" dirty="0" smtClean="0">
                <a:solidFill>
                  <a:schemeClr val="tx2"/>
                </a:solidFill>
                <a:latin typeface="Arial" panose="020B0604020202020204" pitchFamily="34" charset="0"/>
                <a:cs typeface="Arial" panose="020B0604020202020204" pitchFamily="34" charset="0"/>
              </a:rPr>
              <a:t>Insert text</a:t>
            </a:r>
            <a:r>
              <a:rPr lang="en-GB" sz="2800" baseline="0" dirty="0" smtClean="0">
                <a:solidFill>
                  <a:schemeClr val="tx2"/>
                </a:solidFill>
                <a:latin typeface="Arial" panose="020B0604020202020204" pitchFamily="34" charset="0"/>
                <a:cs typeface="Arial" panose="020B0604020202020204" pitchFamily="34" charset="0"/>
              </a:rPr>
              <a:t> here</a:t>
            </a:r>
            <a:endParaRPr lang="en-GB" sz="2800" dirty="0" smtClean="0">
              <a:solidFill>
                <a:schemeClr val="tx2"/>
              </a:solidFill>
              <a:latin typeface="Arial" panose="020B0604020202020204" pitchFamily="34" charset="0"/>
              <a:cs typeface="Arial" panose="020B0604020202020204" pitchFamily="34" charset="0"/>
            </a:endParaRPr>
          </a:p>
          <a:p>
            <a:pPr marL="0" indent="0">
              <a:spcAft>
                <a:spcPts val="400"/>
              </a:spcAft>
              <a:buFont typeface="Arial" panose="020B0604020202020204" pitchFamily="34" charset="0"/>
              <a:buNone/>
            </a:pPr>
            <a:r>
              <a:rPr lang="en-GB" sz="2800" dirty="0" smtClean="0">
                <a:solidFill>
                  <a:schemeClr val="tx2"/>
                </a:solidFill>
                <a:latin typeface="Arial" panose="020B0604020202020204" pitchFamily="34" charset="0"/>
                <a:cs typeface="Arial" panose="020B0604020202020204" pitchFamily="34" charset="0"/>
              </a:rPr>
              <a:t>Font: Arial</a:t>
            </a:r>
          </a:p>
          <a:p>
            <a:pPr marL="0" indent="0">
              <a:spcAft>
                <a:spcPts val="400"/>
              </a:spcAft>
              <a:buFont typeface="Arial" panose="020B0604020202020204" pitchFamily="34" charset="0"/>
              <a:buNone/>
            </a:pPr>
            <a:r>
              <a:rPr lang="en-GB" sz="2800" dirty="0" smtClean="0">
                <a:solidFill>
                  <a:schemeClr val="tx2"/>
                </a:solidFill>
                <a:latin typeface="Arial" panose="020B0604020202020204" pitchFamily="34" charset="0"/>
                <a:cs typeface="Arial" panose="020B0604020202020204" pitchFamily="34" charset="0"/>
              </a:rPr>
              <a:t>Size:</a:t>
            </a:r>
            <a:r>
              <a:rPr lang="en-GB" sz="2800" baseline="0" dirty="0" smtClean="0">
                <a:solidFill>
                  <a:schemeClr val="tx2"/>
                </a:solidFill>
                <a:latin typeface="Arial" panose="020B0604020202020204" pitchFamily="34" charset="0"/>
                <a:cs typeface="Arial" panose="020B0604020202020204" pitchFamily="34" charset="0"/>
              </a:rPr>
              <a:t> minimum 28</a:t>
            </a:r>
          </a:p>
        </p:txBody>
      </p:sp>
      <p:sp>
        <p:nvSpPr>
          <p:cNvPr id="11" name="Picture Placeholder 10"/>
          <p:cNvSpPr>
            <a:spLocks noGrp="1"/>
          </p:cNvSpPr>
          <p:nvPr>
            <p:ph type="pic" sz="quarter" idx="10" hasCustomPrompt="1"/>
          </p:nvPr>
        </p:nvSpPr>
        <p:spPr>
          <a:xfrm>
            <a:off x="467544" y="764704"/>
            <a:ext cx="3960813" cy="4824884"/>
          </a:xfrm>
          <a:prstGeom prst="rect">
            <a:avLst/>
          </a:prstGeom>
        </p:spPr>
        <p:txBody>
          <a:bodyPr/>
          <a:lstStyle>
            <a:lvl1pPr marL="0" indent="0">
              <a:buNone/>
              <a:defRPr sz="2800">
                <a:solidFill>
                  <a:schemeClr val="accent1"/>
                </a:solidFill>
                <a:latin typeface="Arial" panose="020B0604020202020204" pitchFamily="34" charset="0"/>
                <a:cs typeface="Arial" panose="020B0604020202020204" pitchFamily="34" charset="0"/>
              </a:defRPr>
            </a:lvl1pPr>
          </a:lstStyle>
          <a:p>
            <a:r>
              <a:rPr lang="en-GB" dirty="0" smtClean="0"/>
              <a:t>Insert picture</a:t>
            </a:r>
            <a:endParaRPr lang="en-GB" dirty="0"/>
          </a:p>
        </p:txBody>
      </p:sp>
    </p:spTree>
    <p:extLst>
      <p:ext uri="{BB962C8B-B14F-4D97-AF65-F5344CB8AC3E}">
        <p14:creationId xmlns:p14="http://schemas.microsoft.com/office/powerpoint/2010/main" val="3757565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3">
    <p:spTree>
      <p:nvGrpSpPr>
        <p:cNvPr id="1" name=""/>
        <p:cNvGrpSpPr/>
        <p:nvPr/>
      </p:nvGrpSpPr>
      <p:grpSpPr>
        <a:xfrm>
          <a:off x="0" y="0"/>
          <a:ext cx="0" cy="0"/>
          <a:chOff x="0" y="0"/>
          <a:chExt cx="0" cy="0"/>
        </a:xfrm>
      </p:grpSpPr>
      <p:sp>
        <p:nvSpPr>
          <p:cNvPr id="7" name="Rectangle 6"/>
          <p:cNvSpPr/>
          <p:nvPr userDrawn="1"/>
        </p:nvSpPr>
        <p:spPr>
          <a:xfrm>
            <a:off x="0" y="503510"/>
            <a:ext cx="9144000" cy="5256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hasCustomPrompt="1"/>
          </p:nvPr>
        </p:nvSpPr>
        <p:spPr>
          <a:xfrm>
            <a:off x="467544" y="3645024"/>
            <a:ext cx="8280920" cy="1944217"/>
          </a:xfrm>
          <a:prstGeom prst="rect">
            <a:avLst/>
          </a:prstGeom>
        </p:spPr>
        <p:txBody>
          <a:bodyPr/>
          <a:lstStyle>
            <a:lvl1pPr marL="514350" indent="-514350" algn="l">
              <a:spcBef>
                <a:spcPts val="0"/>
              </a:spcBef>
              <a:spcAft>
                <a:spcPts val="600"/>
              </a:spcAft>
              <a:buFont typeface="+mj-lt"/>
              <a:buAutoNum type="arabicPeriod"/>
              <a:defRPr sz="2800">
                <a:solidFill>
                  <a:schemeClr val="accent1"/>
                </a:solidFill>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marL="0" indent="0" algn="ctr">
              <a:spcAft>
                <a:spcPts val="400"/>
              </a:spcAft>
              <a:buFont typeface="Arial" panose="020B0604020202020204" pitchFamily="34" charset="0"/>
              <a:buNone/>
            </a:pPr>
            <a:r>
              <a:rPr lang="en-GB" sz="2800" dirty="0" smtClean="0">
                <a:solidFill>
                  <a:schemeClr val="tx2"/>
                </a:solidFill>
                <a:latin typeface="Arial" panose="020B0604020202020204" pitchFamily="34" charset="0"/>
                <a:cs typeface="Arial" panose="020B0604020202020204" pitchFamily="34" charset="0"/>
              </a:rPr>
              <a:t>Insert text</a:t>
            </a:r>
            <a:r>
              <a:rPr lang="en-GB" sz="2800" baseline="0" dirty="0" smtClean="0">
                <a:solidFill>
                  <a:schemeClr val="tx2"/>
                </a:solidFill>
                <a:latin typeface="Arial" panose="020B0604020202020204" pitchFamily="34" charset="0"/>
                <a:cs typeface="Arial" panose="020B0604020202020204" pitchFamily="34" charset="0"/>
              </a:rPr>
              <a:t> here * </a:t>
            </a:r>
            <a:r>
              <a:rPr lang="en-GB" sz="2800" dirty="0" smtClean="0">
                <a:solidFill>
                  <a:schemeClr val="tx2"/>
                </a:solidFill>
                <a:latin typeface="Arial" panose="020B0604020202020204" pitchFamily="34" charset="0"/>
                <a:cs typeface="Arial" panose="020B0604020202020204" pitchFamily="34" charset="0"/>
              </a:rPr>
              <a:t>Font: Arial</a:t>
            </a:r>
            <a:r>
              <a:rPr lang="en-GB" sz="2800" baseline="0" dirty="0" smtClean="0">
                <a:solidFill>
                  <a:schemeClr val="tx2"/>
                </a:solidFill>
                <a:latin typeface="Arial" panose="020B0604020202020204" pitchFamily="34" charset="0"/>
                <a:cs typeface="Arial" panose="020B0604020202020204" pitchFamily="34" charset="0"/>
              </a:rPr>
              <a:t> * </a:t>
            </a:r>
            <a:r>
              <a:rPr lang="en-GB" sz="2800" dirty="0" smtClean="0">
                <a:solidFill>
                  <a:schemeClr val="tx2"/>
                </a:solidFill>
                <a:latin typeface="Arial" panose="020B0604020202020204" pitchFamily="34" charset="0"/>
                <a:cs typeface="Arial" panose="020B0604020202020204" pitchFamily="34" charset="0"/>
              </a:rPr>
              <a:t>Size:</a:t>
            </a:r>
            <a:r>
              <a:rPr lang="en-GB" sz="2800" baseline="0" dirty="0" smtClean="0">
                <a:solidFill>
                  <a:schemeClr val="tx2"/>
                </a:solidFill>
                <a:latin typeface="Arial" panose="020B0604020202020204" pitchFamily="34" charset="0"/>
                <a:cs typeface="Arial" panose="020B0604020202020204" pitchFamily="34" charset="0"/>
              </a:rPr>
              <a:t> minimum 28</a:t>
            </a:r>
          </a:p>
        </p:txBody>
      </p:sp>
      <p:sp>
        <p:nvSpPr>
          <p:cNvPr id="11" name="Picture Placeholder 10"/>
          <p:cNvSpPr>
            <a:spLocks noGrp="1"/>
          </p:cNvSpPr>
          <p:nvPr>
            <p:ph type="pic" sz="quarter" idx="10" hasCustomPrompt="1"/>
          </p:nvPr>
        </p:nvSpPr>
        <p:spPr>
          <a:xfrm>
            <a:off x="467544" y="764704"/>
            <a:ext cx="8280920" cy="2664296"/>
          </a:xfrm>
          <a:prstGeom prst="rect">
            <a:avLst/>
          </a:prstGeom>
        </p:spPr>
        <p:txBody>
          <a:bodyPr/>
          <a:lstStyle>
            <a:lvl1pPr marL="0" indent="0">
              <a:buNone/>
              <a:defRPr sz="2800">
                <a:solidFill>
                  <a:schemeClr val="accent1"/>
                </a:solidFill>
                <a:latin typeface="Arial" panose="020B0604020202020204" pitchFamily="34" charset="0"/>
                <a:cs typeface="Arial" panose="020B0604020202020204" pitchFamily="34" charset="0"/>
              </a:defRPr>
            </a:lvl1pPr>
          </a:lstStyle>
          <a:p>
            <a:r>
              <a:rPr lang="en-GB" dirty="0" smtClean="0"/>
              <a:t>Insert picture</a:t>
            </a:r>
            <a:endParaRPr lang="en-GB" dirty="0"/>
          </a:p>
        </p:txBody>
      </p:sp>
    </p:spTree>
    <p:extLst>
      <p:ext uri="{BB962C8B-B14F-4D97-AF65-F5344CB8AC3E}">
        <p14:creationId xmlns:p14="http://schemas.microsoft.com/office/powerpoint/2010/main" val="1397022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7" name="Rectangle 6"/>
          <p:cNvSpPr/>
          <p:nvPr userDrawn="1"/>
        </p:nvSpPr>
        <p:spPr>
          <a:xfrm>
            <a:off x="0" y="503510"/>
            <a:ext cx="9144000" cy="5256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10"/>
          <p:cNvSpPr>
            <a:spLocks noGrp="1"/>
          </p:cNvSpPr>
          <p:nvPr>
            <p:ph type="pic" sz="quarter" idx="10" hasCustomPrompt="1"/>
          </p:nvPr>
        </p:nvSpPr>
        <p:spPr>
          <a:xfrm>
            <a:off x="467544" y="764704"/>
            <a:ext cx="8208912" cy="4752528"/>
          </a:xfrm>
          <a:prstGeom prst="rect">
            <a:avLst/>
          </a:prstGeom>
        </p:spPr>
        <p:txBody>
          <a:bodyPr/>
          <a:lstStyle>
            <a:lvl1pPr marL="0" indent="0">
              <a:buNone/>
              <a:defRPr sz="2800">
                <a:solidFill>
                  <a:schemeClr val="accent1"/>
                </a:solidFill>
                <a:latin typeface="Arial" panose="020B0604020202020204" pitchFamily="34" charset="0"/>
                <a:cs typeface="Arial" panose="020B0604020202020204" pitchFamily="34" charset="0"/>
              </a:defRPr>
            </a:lvl1pPr>
          </a:lstStyle>
          <a:p>
            <a:r>
              <a:rPr lang="en-GB" dirty="0" smtClean="0"/>
              <a:t>Insert picture</a:t>
            </a:r>
            <a:endParaRPr lang="en-GB" dirty="0"/>
          </a:p>
        </p:txBody>
      </p:sp>
    </p:spTree>
    <p:extLst>
      <p:ext uri="{BB962C8B-B14F-4D97-AF65-F5344CB8AC3E}">
        <p14:creationId xmlns:p14="http://schemas.microsoft.com/office/powerpoint/2010/main" val="412187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only">
    <p:spTree>
      <p:nvGrpSpPr>
        <p:cNvPr id="1" name=""/>
        <p:cNvGrpSpPr/>
        <p:nvPr/>
      </p:nvGrpSpPr>
      <p:grpSpPr>
        <a:xfrm>
          <a:off x="0" y="0"/>
          <a:ext cx="0" cy="0"/>
          <a:chOff x="0" y="0"/>
          <a:chExt cx="0" cy="0"/>
        </a:xfrm>
      </p:grpSpPr>
      <p:sp>
        <p:nvSpPr>
          <p:cNvPr id="7" name="Rectangle 6"/>
          <p:cNvSpPr/>
          <p:nvPr userDrawn="1"/>
        </p:nvSpPr>
        <p:spPr>
          <a:xfrm>
            <a:off x="0" y="503510"/>
            <a:ext cx="9144000" cy="5256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10"/>
          <p:cNvSpPr>
            <a:spLocks noGrp="1"/>
          </p:cNvSpPr>
          <p:nvPr>
            <p:ph type="pic" sz="quarter" idx="10" hasCustomPrompt="1"/>
          </p:nvPr>
        </p:nvSpPr>
        <p:spPr>
          <a:xfrm>
            <a:off x="467544" y="764704"/>
            <a:ext cx="8208912" cy="4752528"/>
          </a:xfrm>
          <a:prstGeom prst="rect">
            <a:avLst/>
          </a:prstGeom>
        </p:spPr>
        <p:txBody>
          <a:bodyPr/>
          <a:lstStyle>
            <a:lvl1pPr marL="0" indent="0">
              <a:buNone/>
              <a:defRPr sz="2800">
                <a:solidFill>
                  <a:schemeClr val="accent1"/>
                </a:solidFill>
                <a:latin typeface="Arial" panose="020B0604020202020204" pitchFamily="34" charset="0"/>
                <a:cs typeface="Arial" panose="020B0604020202020204" pitchFamily="34" charset="0"/>
              </a:defRPr>
            </a:lvl1pPr>
          </a:lstStyle>
          <a:p>
            <a:r>
              <a:rPr lang="en-GB" dirty="0" smtClean="0"/>
              <a:t>Insert picture</a:t>
            </a:r>
            <a:endParaRPr lang="en-GB" dirty="0"/>
          </a:p>
        </p:txBody>
      </p:sp>
    </p:spTree>
    <p:extLst>
      <p:ext uri="{BB962C8B-B14F-4D97-AF65-F5344CB8AC3E}">
        <p14:creationId xmlns:p14="http://schemas.microsoft.com/office/powerpoint/2010/main" val="4083388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434826"/>
            <a:ext cx="9144000" cy="540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50" y="348953"/>
            <a:ext cx="9156700" cy="6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50" y="250428"/>
            <a:ext cx="9156700" cy="3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42" y="5877272"/>
            <a:ext cx="9175155" cy="60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700" y="5991517"/>
            <a:ext cx="9156700" cy="3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56176" y="6093296"/>
            <a:ext cx="1652587"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434826"/>
            <a:ext cx="9144000" cy="540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350" y="348953"/>
            <a:ext cx="9156700" cy="6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6350" y="250428"/>
            <a:ext cx="9156700" cy="3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242" y="5877272"/>
            <a:ext cx="9175155" cy="60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2700" y="5991517"/>
            <a:ext cx="9156700" cy="3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356176" y="6093296"/>
            <a:ext cx="1652587"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7734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74" r:id="rId5"/>
    <p:sldLayoutId id="2147483675" r:id="rId6"/>
    <p:sldLayoutId id="2147483676" r:id="rId7"/>
    <p:sldLayoutId id="2147483677" r:id="rId8"/>
    <p:sldLayoutId id="2147483683" r:id="rId9"/>
    <p:sldLayoutId id="2147483678" r:id="rId10"/>
    <p:sldLayoutId id="2147483679" r:id="rId11"/>
    <p:sldLayoutId id="2147483680" r:id="rId12"/>
    <p:sldLayoutId id="2147483681" r:id="rId13"/>
    <p:sldLayoutId id="2147483684" r:id="rId14"/>
    <p:sldLayoutId id="2147483685"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5DDDD1B-7263-4F4F-B5D6-E12DBB9FDDAE}" type="datetimeFigureOut">
              <a:rPr lang="en-US">
                <a:solidFill>
                  <a:prstClr val="black">
                    <a:tint val="75000"/>
                  </a:prstClr>
                </a:solidFill>
              </a:rPr>
              <a:pPr>
                <a:defRPr/>
              </a:pPr>
              <a:t>3/15/2016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B1748E7-D7C4-4358-955D-4F868B2B20A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0236985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weahsn.net/what-we-do/enhancing-patient-safety/patient-safety-priorities/human-factors/"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nathalie.delaney@weahsn.n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wO4bLRIjOtQ"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vimeo.com/970665"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26NadjAnnBc" TargetMode="External"/><Relationship Id="rId2" Type="http://schemas.openxmlformats.org/officeDocument/2006/relationships/hyperlink" Target="https://youtu.be/MVaOmoTuiV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dirty="0"/>
              <a:t>Building capacity to support human factors in patient </a:t>
            </a:r>
            <a:r>
              <a:rPr lang="en-GB" sz="4000" dirty="0" smtClean="0"/>
              <a:t>safety</a:t>
            </a:r>
            <a:endParaRPr lang="en-GB" sz="4000" dirty="0"/>
          </a:p>
        </p:txBody>
      </p:sp>
      <p:sp>
        <p:nvSpPr>
          <p:cNvPr id="3" name="Subtitle 2"/>
          <p:cNvSpPr>
            <a:spLocks noGrp="1"/>
          </p:cNvSpPr>
          <p:nvPr>
            <p:ph type="subTitle" idx="1"/>
          </p:nvPr>
        </p:nvSpPr>
        <p:spPr/>
        <p:txBody>
          <a:bodyPr/>
          <a:lstStyle/>
          <a:p>
            <a:r>
              <a:rPr lang="en-GB" dirty="0" smtClean="0"/>
              <a:t>Name of presenter</a:t>
            </a:r>
          </a:p>
          <a:p>
            <a:r>
              <a:rPr lang="en-GB" dirty="0" smtClean="0"/>
              <a:t>Organisation</a:t>
            </a:r>
            <a:endParaRPr lang="en-GB" dirty="0"/>
          </a:p>
        </p:txBody>
      </p:sp>
    </p:spTree>
    <p:extLst>
      <p:ext uri="{BB962C8B-B14F-4D97-AF65-F5344CB8AC3E}">
        <p14:creationId xmlns:p14="http://schemas.microsoft.com/office/powerpoint/2010/main" val="13683503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533400" y="2133600"/>
            <a:ext cx="8077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20000"/>
              </a:spcBef>
              <a:spcAft>
                <a:spcPct val="0"/>
              </a:spcAft>
              <a:buFontTx/>
              <a:buChar char="•"/>
            </a:pPr>
            <a:endParaRPr lang="en-GB" altLang="en-US" sz="2000" b="1">
              <a:solidFill>
                <a:srgbClr val="0000CC"/>
              </a:solidFill>
              <a:latin typeface="Calibri" pitchFamily="34" charset="0"/>
            </a:endParaRPr>
          </a:p>
          <a:p>
            <a:pPr eaLnBrk="1" fontAlgn="base" hangingPunct="1">
              <a:spcBef>
                <a:spcPct val="20000"/>
              </a:spcBef>
              <a:spcAft>
                <a:spcPct val="0"/>
              </a:spcAft>
              <a:buFontTx/>
              <a:buChar char="•"/>
            </a:pPr>
            <a:endParaRPr lang="en-GB" altLang="en-US" sz="2000" b="1">
              <a:solidFill>
                <a:srgbClr val="0000CC"/>
              </a:solidFill>
              <a:latin typeface="Calibri" pitchFamily="34" charset="0"/>
            </a:endParaRPr>
          </a:p>
        </p:txBody>
      </p:sp>
      <p:sp>
        <p:nvSpPr>
          <p:cNvPr id="8195" name="Line 4"/>
          <p:cNvSpPr>
            <a:spLocks noChangeShapeType="1"/>
          </p:cNvSpPr>
          <p:nvPr/>
        </p:nvSpPr>
        <p:spPr bwMode="auto">
          <a:xfrm>
            <a:off x="990600" y="6507163"/>
            <a:ext cx="7543800" cy="0"/>
          </a:xfrm>
          <a:prstGeom prst="line">
            <a:avLst/>
          </a:prstGeom>
          <a:noFill/>
          <a:ln w="9525">
            <a:solidFill>
              <a:srgbClr val="3B008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5125" name="Text Box 5"/>
          <p:cNvSpPr txBox="1">
            <a:spLocks noChangeArrowheads="1"/>
          </p:cNvSpPr>
          <p:nvPr/>
        </p:nvSpPr>
        <p:spPr bwMode="gray">
          <a:xfrm>
            <a:off x="914400" y="6507163"/>
            <a:ext cx="2892425" cy="158750"/>
          </a:xfrm>
          <a:prstGeom prst="rect">
            <a:avLst/>
          </a:prstGeom>
          <a:noFill/>
          <a:ln w="9525" algn="ctr">
            <a:noFill/>
            <a:miter lim="800000"/>
            <a:headEnd/>
            <a:tailEnd/>
          </a:ln>
          <a:effectLst>
            <a:prstShdw prst="shdw17" dist="17961" dir="2700000">
              <a:schemeClr val="accent2">
                <a:gamma/>
                <a:shade val="60000"/>
                <a:invGamma/>
              </a:schemeClr>
            </a:prstShdw>
          </a:effectLst>
        </p:spPr>
        <p:txBody>
          <a:bodyPr wrap="none" lIns="0" tIns="0" rIns="0" bIns="0">
            <a:spAutoFit/>
          </a:bodyPr>
          <a:lstStyle/>
          <a:p>
            <a:pPr marL="88900" defTabSz="957263" eaLnBrk="0" hangingPunct="0">
              <a:lnSpc>
                <a:spcPct val="130000"/>
              </a:lnSpc>
              <a:spcBef>
                <a:spcPct val="20000"/>
              </a:spcBef>
              <a:defRPr/>
            </a:pPr>
            <a:r>
              <a:rPr lang="en-GB" sz="800">
                <a:solidFill>
                  <a:prstClr val="black"/>
                </a:solidFill>
                <a:cs typeface="Arial" charset="0"/>
              </a:rPr>
              <a:t>© NHS Institute for Innovation and Improvement  </a:t>
            </a:r>
            <a:r>
              <a:rPr lang="en-GB" sz="800" b="1">
                <a:solidFill>
                  <a:prstClr val="black"/>
                </a:solidFill>
                <a:cs typeface="Arial" charset="0"/>
              </a:rPr>
              <a:t>Safer Care</a:t>
            </a:r>
            <a:r>
              <a:rPr lang="en-GB" sz="800">
                <a:solidFill>
                  <a:prstClr val="black"/>
                </a:solidFill>
                <a:cs typeface="Arial" charset="0"/>
              </a:rPr>
              <a:t> </a:t>
            </a:r>
            <a:r>
              <a:rPr lang="en-GB" sz="800">
                <a:solidFill>
                  <a:srgbClr val="3B0084"/>
                </a:solidFill>
                <a:cs typeface="Arial" charset="0"/>
              </a:rPr>
              <a:t> </a:t>
            </a:r>
            <a:endParaRPr lang="en-US" sz="800">
              <a:solidFill>
                <a:srgbClr val="3B0084"/>
              </a:solidFill>
              <a:cs typeface="Arial" charset="0"/>
            </a:endParaRPr>
          </a:p>
        </p:txBody>
      </p:sp>
      <p:sp>
        <p:nvSpPr>
          <p:cNvPr id="8197" name="Rectangle 6"/>
          <p:cNvSpPr>
            <a:spLocks noChangeArrowheads="1"/>
          </p:cNvSpPr>
          <p:nvPr/>
        </p:nvSpPr>
        <p:spPr bwMode="auto">
          <a:xfrm>
            <a:off x="1979613" y="1700213"/>
            <a:ext cx="63373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b="1" i="1">
              <a:solidFill>
                <a:prstClr val="black"/>
              </a:solidFill>
              <a:latin typeface="Calibri" pitchFamily="34" charset="0"/>
            </a:endParaRPr>
          </a:p>
          <a:p>
            <a:pPr eaLnBrk="1" fontAlgn="base" hangingPunct="1">
              <a:spcBef>
                <a:spcPct val="0"/>
              </a:spcBef>
              <a:spcAft>
                <a:spcPct val="0"/>
              </a:spcAft>
            </a:pPr>
            <a:endParaRPr lang="en-US" altLang="en-US" sz="3200" b="1" i="1">
              <a:solidFill>
                <a:srgbClr val="6600CC"/>
              </a:solidFill>
              <a:latin typeface="Calibri" pitchFamily="34" charset="0"/>
            </a:endParaRPr>
          </a:p>
        </p:txBody>
      </p:sp>
      <p:sp>
        <p:nvSpPr>
          <p:cNvPr id="122887" name="Rectangle 7"/>
          <p:cNvSpPr>
            <a:spLocks noGrp="1" noChangeArrowheads="1"/>
          </p:cNvSpPr>
          <p:nvPr>
            <p:ph type="title"/>
          </p:nvPr>
        </p:nvSpPr>
        <p:spPr>
          <a:xfrm>
            <a:off x="457200" y="642938"/>
            <a:ext cx="8229600" cy="774700"/>
          </a:xfrm>
        </p:spPr>
        <p:txBody>
          <a:bodyPr rtlCol="0">
            <a:normAutofit fontScale="90000"/>
          </a:bodyPr>
          <a:lstStyle/>
          <a:p>
            <a:pPr algn="l" eaLnBrk="1" fontAlgn="auto" hangingPunct="1">
              <a:spcAft>
                <a:spcPts val="0"/>
              </a:spcAft>
              <a:defRPr/>
            </a:pPr>
            <a:r>
              <a:rPr lang="en-GB" sz="8900" b="1" dirty="0" smtClean="0">
                <a:solidFill>
                  <a:schemeClr val="accent6">
                    <a:lumMod val="75000"/>
                  </a:schemeClr>
                </a:solidFill>
              </a:rPr>
              <a:t>S</a:t>
            </a:r>
            <a:r>
              <a:rPr lang="en-GB" b="1" dirty="0" smtClean="0">
                <a:solidFill>
                  <a:schemeClr val="accent6">
                    <a:lumMod val="75000"/>
                  </a:schemeClr>
                </a:solidFill>
              </a:rPr>
              <a:t>ituation</a:t>
            </a:r>
            <a:r>
              <a:rPr lang="en-GB" sz="4000" b="1" dirty="0" smtClean="0">
                <a:solidFill>
                  <a:schemeClr val="accent6">
                    <a:lumMod val="75000"/>
                  </a:schemeClr>
                </a:solidFill>
              </a:rPr>
              <a:t> </a:t>
            </a:r>
            <a:r>
              <a:rPr lang="en-GB" sz="4000" dirty="0">
                <a:solidFill>
                  <a:schemeClr val="accent6">
                    <a:lumMod val="75000"/>
                  </a:schemeClr>
                </a:solidFill>
              </a:rPr>
              <a:t/>
            </a:r>
            <a:br>
              <a:rPr lang="en-GB" sz="4000" dirty="0">
                <a:solidFill>
                  <a:schemeClr val="accent6">
                    <a:lumMod val="75000"/>
                  </a:schemeClr>
                </a:solidFill>
              </a:rPr>
            </a:br>
            <a:endParaRPr lang="en-US" sz="4000" dirty="0">
              <a:solidFill>
                <a:schemeClr val="accent6">
                  <a:lumMod val="75000"/>
                </a:schemeClr>
              </a:solidFill>
            </a:endParaRPr>
          </a:p>
        </p:txBody>
      </p:sp>
      <p:sp>
        <p:nvSpPr>
          <p:cNvPr id="8199" name="Rectangle 8"/>
          <p:cNvSpPr>
            <a:spLocks noGrp="1" noChangeArrowheads="1"/>
          </p:cNvSpPr>
          <p:nvPr>
            <p:ph idx="1"/>
          </p:nvPr>
        </p:nvSpPr>
        <p:spPr>
          <a:xfrm>
            <a:off x="457200" y="1143000"/>
            <a:ext cx="8229600" cy="4983163"/>
          </a:xfrm>
        </p:spPr>
        <p:txBody>
          <a:bodyPr/>
          <a:lstStyle/>
          <a:p>
            <a:pPr eaLnBrk="1" hangingPunct="1"/>
            <a:r>
              <a:rPr lang="en-GB" altLang="en-US" sz="2500" smtClean="0"/>
              <a:t>Identify yourself the site/unit you are calling from </a:t>
            </a:r>
          </a:p>
          <a:p>
            <a:pPr eaLnBrk="1" hangingPunct="1"/>
            <a:r>
              <a:rPr lang="en-GB" altLang="en-US" sz="2500" smtClean="0"/>
              <a:t>Identify the patient by name and the reason for your report </a:t>
            </a:r>
          </a:p>
          <a:p>
            <a:pPr eaLnBrk="1" hangingPunct="1"/>
            <a:r>
              <a:rPr lang="en-GB" altLang="en-US" sz="2500" smtClean="0"/>
              <a:t>Describe your concern </a:t>
            </a:r>
          </a:p>
          <a:p>
            <a:pPr eaLnBrk="1" hangingPunct="1"/>
            <a:r>
              <a:rPr lang="en-GB" altLang="en-US" sz="2500" smtClean="0"/>
              <a:t>Firstly, describe the specific situation about which you are calling, including the patient's name, consultant, patient location, resuscitation status, and vital signs. </a:t>
            </a:r>
          </a:p>
          <a:p>
            <a:pPr eaLnBrk="1" hangingPunct="1">
              <a:buFont typeface="Arial" charset="0"/>
              <a:buNone/>
            </a:pPr>
            <a:r>
              <a:rPr lang="en-GB" altLang="en-US" sz="2500" smtClean="0"/>
              <a:t>For example: </a:t>
            </a:r>
          </a:p>
          <a:p>
            <a:pPr eaLnBrk="1" hangingPunct="1">
              <a:buFont typeface="Arial" charset="0"/>
              <a:buNone/>
            </a:pPr>
            <a:r>
              <a:rPr lang="en-GB" altLang="en-US" sz="2500" smtClean="0"/>
              <a:t> </a:t>
            </a:r>
          </a:p>
          <a:p>
            <a:pPr eaLnBrk="1" hangingPunct="1">
              <a:buFont typeface="Arial" charset="0"/>
              <a:buNone/>
            </a:pPr>
            <a:r>
              <a:rPr lang="en-GB" altLang="en-US" sz="2500" i="1" smtClean="0">
                <a:solidFill>
                  <a:srgbClr val="FF0000"/>
                </a:solidFill>
              </a:rPr>
              <a:t>	</a:t>
            </a:r>
            <a:endParaRPr lang="en-GB" altLang="en-US" sz="2500" smtClean="0">
              <a:solidFill>
                <a:srgbClr val="FF0000"/>
              </a:solidFill>
            </a:endParaRPr>
          </a:p>
          <a:p>
            <a:pPr lvl="1" eaLnBrk="1" hangingPunct="1">
              <a:lnSpc>
                <a:spcPct val="80000"/>
              </a:lnSpc>
            </a:pPr>
            <a:endParaRPr lang="en-GB" altLang="en-US" sz="2500" smtClean="0"/>
          </a:p>
          <a:p>
            <a:pPr lvl="1" eaLnBrk="1" hangingPunct="1">
              <a:lnSpc>
                <a:spcPct val="80000"/>
              </a:lnSpc>
              <a:buFontTx/>
              <a:buNone/>
            </a:pPr>
            <a:endParaRPr lang="en-GB" altLang="en-US" sz="2500" smtClean="0"/>
          </a:p>
          <a:p>
            <a:pPr lvl="2" eaLnBrk="1" hangingPunct="1">
              <a:lnSpc>
                <a:spcPct val="80000"/>
              </a:lnSpc>
              <a:buFontTx/>
              <a:buNone/>
            </a:pPr>
            <a:endParaRPr lang="en-US" altLang="en-US" sz="2500" smtClean="0"/>
          </a:p>
        </p:txBody>
      </p:sp>
      <p:sp>
        <p:nvSpPr>
          <p:cNvPr id="9" name="Rounded Rectangular Callout 8"/>
          <p:cNvSpPr/>
          <p:nvPr/>
        </p:nvSpPr>
        <p:spPr>
          <a:xfrm>
            <a:off x="571500" y="4214813"/>
            <a:ext cx="8286750" cy="1643062"/>
          </a:xfrm>
          <a:prstGeom prst="wedgeRoundRectCallout">
            <a:avLst>
              <a:gd name="adj1" fmla="val 46278"/>
              <a:gd name="adj2" fmla="val 91795"/>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i="1" dirty="0">
                <a:solidFill>
                  <a:srgbClr val="FFFFFF"/>
                </a:solidFill>
              </a:rPr>
              <a:t>"This is Lou, a registered nurse on Nightingale Ward. The reason I'm calling is that Mrs Taylor in room 225 has become suddenly short of breath, her oxygen saturation has dropped to 88 per cent on room air, her respiration rate is 24 per minute, her heart rate is 110 and her blood pressure is 85/50.”</a:t>
            </a:r>
            <a:endParaRPr lang="en-GB" dirty="0">
              <a:solidFill>
                <a:srgbClr val="FFFFFF"/>
              </a:solidFill>
            </a:endParaRPr>
          </a:p>
        </p:txBody>
      </p:sp>
    </p:spTree>
    <p:extLst>
      <p:ext uri="{BB962C8B-B14F-4D97-AF65-F5344CB8AC3E}">
        <p14:creationId xmlns:p14="http://schemas.microsoft.com/office/powerpoint/2010/main" val="333433646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583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ChangeArrowheads="1"/>
          </p:cNvSpPr>
          <p:nvPr/>
        </p:nvSpPr>
        <p:spPr bwMode="auto">
          <a:xfrm>
            <a:off x="533400" y="2133600"/>
            <a:ext cx="8077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20000"/>
              </a:spcBef>
              <a:spcAft>
                <a:spcPct val="0"/>
              </a:spcAft>
              <a:buFontTx/>
              <a:buChar char="•"/>
            </a:pPr>
            <a:endParaRPr lang="en-GB" altLang="en-US" sz="2000" b="1">
              <a:solidFill>
                <a:srgbClr val="0000CC"/>
              </a:solidFill>
              <a:latin typeface="Calibri" pitchFamily="34" charset="0"/>
            </a:endParaRPr>
          </a:p>
          <a:p>
            <a:pPr eaLnBrk="1" fontAlgn="base" hangingPunct="1">
              <a:spcBef>
                <a:spcPct val="20000"/>
              </a:spcBef>
              <a:spcAft>
                <a:spcPct val="0"/>
              </a:spcAft>
              <a:buFontTx/>
              <a:buChar char="•"/>
            </a:pPr>
            <a:endParaRPr lang="en-GB" altLang="en-US" sz="2000" b="1">
              <a:solidFill>
                <a:srgbClr val="0000CC"/>
              </a:solidFill>
              <a:latin typeface="Calibri" pitchFamily="34" charset="0"/>
            </a:endParaRPr>
          </a:p>
        </p:txBody>
      </p:sp>
      <p:sp>
        <p:nvSpPr>
          <p:cNvPr id="9220" name="Line 4"/>
          <p:cNvSpPr>
            <a:spLocks noChangeShapeType="1"/>
          </p:cNvSpPr>
          <p:nvPr/>
        </p:nvSpPr>
        <p:spPr bwMode="auto">
          <a:xfrm>
            <a:off x="990600" y="6507163"/>
            <a:ext cx="7543800" cy="0"/>
          </a:xfrm>
          <a:prstGeom prst="line">
            <a:avLst/>
          </a:prstGeom>
          <a:noFill/>
          <a:ln w="9525">
            <a:solidFill>
              <a:srgbClr val="3B008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5125" name="Text Box 5"/>
          <p:cNvSpPr txBox="1">
            <a:spLocks noChangeArrowheads="1"/>
          </p:cNvSpPr>
          <p:nvPr/>
        </p:nvSpPr>
        <p:spPr bwMode="gray">
          <a:xfrm>
            <a:off x="914400" y="6507163"/>
            <a:ext cx="2892425" cy="158750"/>
          </a:xfrm>
          <a:prstGeom prst="rect">
            <a:avLst/>
          </a:prstGeom>
          <a:noFill/>
          <a:ln w="9525" algn="ctr">
            <a:noFill/>
            <a:miter lim="800000"/>
            <a:headEnd/>
            <a:tailEnd/>
          </a:ln>
          <a:effectLst>
            <a:prstShdw prst="shdw17" dist="17961" dir="2700000">
              <a:schemeClr val="accent2">
                <a:gamma/>
                <a:shade val="60000"/>
                <a:invGamma/>
              </a:schemeClr>
            </a:prstShdw>
          </a:effectLst>
        </p:spPr>
        <p:txBody>
          <a:bodyPr wrap="none" lIns="0" tIns="0" rIns="0" bIns="0">
            <a:spAutoFit/>
          </a:bodyPr>
          <a:lstStyle/>
          <a:p>
            <a:pPr marL="88900" defTabSz="957263" eaLnBrk="0" hangingPunct="0">
              <a:lnSpc>
                <a:spcPct val="130000"/>
              </a:lnSpc>
              <a:spcBef>
                <a:spcPct val="20000"/>
              </a:spcBef>
              <a:defRPr/>
            </a:pPr>
            <a:r>
              <a:rPr lang="en-GB" sz="800">
                <a:solidFill>
                  <a:prstClr val="black"/>
                </a:solidFill>
                <a:cs typeface="Arial" charset="0"/>
              </a:rPr>
              <a:t>© NHS Institute for Innovation and Improvement  </a:t>
            </a:r>
            <a:r>
              <a:rPr lang="en-GB" sz="800" b="1">
                <a:solidFill>
                  <a:prstClr val="black"/>
                </a:solidFill>
                <a:cs typeface="Arial" charset="0"/>
              </a:rPr>
              <a:t>Safer Care</a:t>
            </a:r>
            <a:r>
              <a:rPr lang="en-GB" sz="800">
                <a:solidFill>
                  <a:prstClr val="black"/>
                </a:solidFill>
                <a:cs typeface="Arial" charset="0"/>
              </a:rPr>
              <a:t> </a:t>
            </a:r>
            <a:r>
              <a:rPr lang="en-GB" sz="800">
                <a:solidFill>
                  <a:srgbClr val="3B0084"/>
                </a:solidFill>
                <a:cs typeface="Arial" charset="0"/>
              </a:rPr>
              <a:t> </a:t>
            </a:r>
            <a:endParaRPr lang="en-US" sz="800">
              <a:solidFill>
                <a:srgbClr val="3B0084"/>
              </a:solidFill>
              <a:cs typeface="Arial" charset="0"/>
            </a:endParaRPr>
          </a:p>
        </p:txBody>
      </p:sp>
      <p:sp>
        <p:nvSpPr>
          <p:cNvPr id="9222" name="Rectangle 6"/>
          <p:cNvSpPr>
            <a:spLocks noChangeArrowheads="1"/>
          </p:cNvSpPr>
          <p:nvPr/>
        </p:nvSpPr>
        <p:spPr bwMode="auto">
          <a:xfrm>
            <a:off x="1979613" y="1700213"/>
            <a:ext cx="63373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b="1" i="1">
              <a:solidFill>
                <a:prstClr val="black"/>
              </a:solidFill>
              <a:latin typeface="Calibri" pitchFamily="34" charset="0"/>
            </a:endParaRPr>
          </a:p>
          <a:p>
            <a:pPr eaLnBrk="1" fontAlgn="base" hangingPunct="1">
              <a:spcBef>
                <a:spcPct val="0"/>
              </a:spcBef>
              <a:spcAft>
                <a:spcPct val="0"/>
              </a:spcAft>
            </a:pPr>
            <a:endParaRPr lang="en-US" altLang="en-US" sz="3200" b="1" i="1">
              <a:solidFill>
                <a:srgbClr val="6600CC"/>
              </a:solidFill>
              <a:latin typeface="Calibri" pitchFamily="34" charset="0"/>
            </a:endParaRPr>
          </a:p>
        </p:txBody>
      </p:sp>
      <p:sp>
        <p:nvSpPr>
          <p:cNvPr id="122887" name="Rectangle 7"/>
          <p:cNvSpPr>
            <a:spLocks noGrp="1" noChangeArrowheads="1"/>
          </p:cNvSpPr>
          <p:nvPr>
            <p:ph type="title"/>
          </p:nvPr>
        </p:nvSpPr>
        <p:spPr/>
        <p:txBody>
          <a:bodyPr rtlCol="0">
            <a:normAutofit fontScale="90000"/>
          </a:bodyPr>
          <a:lstStyle/>
          <a:p>
            <a:pPr algn="l" eaLnBrk="1" fontAlgn="auto" hangingPunct="1">
              <a:spcAft>
                <a:spcPts val="0"/>
              </a:spcAft>
              <a:defRPr/>
            </a:pPr>
            <a:r>
              <a:rPr lang="en-GB" sz="4000" b="1" dirty="0" smtClean="0">
                <a:solidFill>
                  <a:schemeClr val="accent6">
                    <a:lumMod val="75000"/>
                  </a:schemeClr>
                </a:solidFill>
              </a:rPr>
              <a:t/>
            </a:r>
            <a:br>
              <a:rPr lang="en-GB" sz="4000" b="1" dirty="0" smtClean="0">
                <a:solidFill>
                  <a:schemeClr val="accent6">
                    <a:lumMod val="75000"/>
                  </a:schemeClr>
                </a:solidFill>
              </a:rPr>
            </a:br>
            <a:r>
              <a:rPr lang="en-GB" sz="8900" b="1" dirty="0" smtClean="0">
                <a:solidFill>
                  <a:schemeClr val="accent6">
                    <a:lumMod val="75000"/>
                  </a:schemeClr>
                </a:solidFill>
              </a:rPr>
              <a:t>B</a:t>
            </a:r>
            <a:r>
              <a:rPr lang="en-GB" b="1" dirty="0" smtClean="0">
                <a:solidFill>
                  <a:schemeClr val="accent6">
                    <a:lumMod val="75000"/>
                  </a:schemeClr>
                </a:solidFill>
              </a:rPr>
              <a:t>ackground </a:t>
            </a:r>
            <a:r>
              <a:rPr lang="en-GB" dirty="0" smtClean="0">
                <a:solidFill>
                  <a:schemeClr val="accent6">
                    <a:lumMod val="75000"/>
                  </a:schemeClr>
                </a:solidFill>
              </a:rPr>
              <a:t/>
            </a:r>
            <a:br>
              <a:rPr lang="en-GB" dirty="0" smtClean="0">
                <a:solidFill>
                  <a:schemeClr val="accent6">
                    <a:lumMod val="75000"/>
                  </a:schemeClr>
                </a:solidFill>
              </a:rPr>
            </a:br>
            <a:r>
              <a:rPr lang="en-GB" sz="4000" dirty="0">
                <a:solidFill>
                  <a:schemeClr val="accent6">
                    <a:lumMod val="75000"/>
                  </a:schemeClr>
                </a:solidFill>
              </a:rPr>
              <a:t/>
            </a:r>
            <a:br>
              <a:rPr lang="en-GB" sz="4000" dirty="0">
                <a:solidFill>
                  <a:schemeClr val="accent6">
                    <a:lumMod val="75000"/>
                  </a:schemeClr>
                </a:solidFill>
              </a:rPr>
            </a:br>
            <a:endParaRPr lang="en-US" sz="4000" dirty="0">
              <a:solidFill>
                <a:schemeClr val="accent6">
                  <a:lumMod val="75000"/>
                </a:schemeClr>
              </a:solidFill>
            </a:endParaRPr>
          </a:p>
        </p:txBody>
      </p:sp>
      <p:sp>
        <p:nvSpPr>
          <p:cNvPr id="9224" name="Rectangle 8"/>
          <p:cNvSpPr>
            <a:spLocks noGrp="1" noChangeArrowheads="1"/>
          </p:cNvSpPr>
          <p:nvPr>
            <p:ph idx="1"/>
          </p:nvPr>
        </p:nvSpPr>
        <p:spPr>
          <a:xfrm>
            <a:off x="457200" y="1071563"/>
            <a:ext cx="8229600" cy="4768850"/>
          </a:xfrm>
        </p:spPr>
        <p:txBody>
          <a:bodyPr/>
          <a:lstStyle/>
          <a:p>
            <a:pPr eaLnBrk="1" hangingPunct="1"/>
            <a:r>
              <a:rPr lang="en-GB" altLang="en-US" sz="2500" smtClean="0"/>
              <a:t>Give the patient's reason for admission </a:t>
            </a:r>
          </a:p>
          <a:p>
            <a:pPr eaLnBrk="1" hangingPunct="1"/>
            <a:r>
              <a:rPr lang="en-GB" altLang="en-US" sz="2500" smtClean="0"/>
              <a:t>Explain significant medical history </a:t>
            </a:r>
          </a:p>
          <a:p>
            <a:pPr eaLnBrk="1" hangingPunct="1"/>
            <a:r>
              <a:rPr lang="en-GB" altLang="en-US" sz="2500" smtClean="0"/>
              <a:t>Overview of the patient's background: </a:t>
            </a:r>
            <a:r>
              <a:rPr lang="en-GB" altLang="en-US" sz="2000" smtClean="0"/>
              <a:t>admitting diagnosis, date of admission, prior procedures, current medications, allergies, pertinent laboratory results and other relevant diagnostic results. For this, you need to have collected information from the patient's chart, flow sheets and progress notes. </a:t>
            </a:r>
          </a:p>
          <a:p>
            <a:pPr eaLnBrk="1" hangingPunct="1">
              <a:buFont typeface="Arial" charset="0"/>
              <a:buNone/>
            </a:pPr>
            <a:r>
              <a:rPr lang="en-GB" altLang="en-US" sz="2500" smtClean="0"/>
              <a:t>For example: </a:t>
            </a:r>
          </a:p>
          <a:p>
            <a:pPr eaLnBrk="1" hangingPunct="1">
              <a:buFont typeface="Arial" charset="0"/>
              <a:buNone/>
            </a:pPr>
            <a:r>
              <a:rPr lang="en-GB" altLang="en-US" sz="2000" smtClean="0"/>
              <a:t> </a:t>
            </a:r>
          </a:p>
          <a:p>
            <a:pPr lvl="1" eaLnBrk="1" hangingPunct="1">
              <a:lnSpc>
                <a:spcPct val="80000"/>
              </a:lnSpc>
              <a:buFontTx/>
              <a:buNone/>
            </a:pPr>
            <a:endParaRPr lang="en-GB" altLang="en-US" sz="2000" smtClean="0"/>
          </a:p>
          <a:p>
            <a:pPr lvl="1" eaLnBrk="1" hangingPunct="1">
              <a:lnSpc>
                <a:spcPct val="80000"/>
              </a:lnSpc>
            </a:pPr>
            <a:endParaRPr lang="en-GB" altLang="en-US" sz="2000" smtClean="0"/>
          </a:p>
          <a:p>
            <a:pPr lvl="1" eaLnBrk="1" hangingPunct="1">
              <a:lnSpc>
                <a:spcPct val="80000"/>
              </a:lnSpc>
              <a:buFontTx/>
              <a:buNone/>
            </a:pPr>
            <a:endParaRPr lang="en-GB" altLang="en-US" sz="2000" smtClean="0"/>
          </a:p>
          <a:p>
            <a:pPr lvl="2" eaLnBrk="1" hangingPunct="1">
              <a:lnSpc>
                <a:spcPct val="80000"/>
              </a:lnSpc>
              <a:buFontTx/>
              <a:buNone/>
            </a:pPr>
            <a:endParaRPr lang="en-US" altLang="en-US" sz="2000" smtClean="0"/>
          </a:p>
        </p:txBody>
      </p:sp>
      <p:sp>
        <p:nvSpPr>
          <p:cNvPr id="9" name="Rounded Rectangular Callout 8"/>
          <p:cNvSpPr/>
          <p:nvPr/>
        </p:nvSpPr>
        <p:spPr>
          <a:xfrm>
            <a:off x="571500" y="4143375"/>
            <a:ext cx="8286750" cy="1643063"/>
          </a:xfrm>
          <a:prstGeom prst="wedgeRoundRectCallout">
            <a:avLst>
              <a:gd name="adj1" fmla="val 46278"/>
              <a:gd name="adj2" fmla="val 91795"/>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i="1" dirty="0">
                <a:solidFill>
                  <a:prstClr val="white"/>
                </a:solidFill>
              </a:rPr>
              <a:t>"Mrs. Taylor is a 69-year-old woman who was admitted from home three days ago with a community acquired chest infection. She has been on intravenous antibiotics and appeared, until now, to be doing well. She is normally fit and well and independent.”</a:t>
            </a:r>
            <a:endParaRPr lang="en-GB" sz="2400" dirty="0">
              <a:solidFill>
                <a:prstClr val="white"/>
              </a:solidFill>
            </a:endParaRPr>
          </a:p>
          <a:p>
            <a:pPr algn="ctr" fontAlgn="base">
              <a:spcBef>
                <a:spcPct val="0"/>
              </a:spcBef>
              <a:spcAft>
                <a:spcPct val="0"/>
              </a:spcAft>
              <a:defRPr/>
            </a:pPr>
            <a:endParaRPr lang="en-GB" dirty="0">
              <a:solidFill>
                <a:srgbClr val="FFFFFF"/>
              </a:solidFill>
            </a:endParaRPr>
          </a:p>
        </p:txBody>
      </p:sp>
    </p:spTree>
    <p:extLst>
      <p:ext uri="{BB962C8B-B14F-4D97-AF65-F5344CB8AC3E}">
        <p14:creationId xmlns:p14="http://schemas.microsoft.com/office/powerpoint/2010/main" val="216021009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583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ChangeArrowheads="1"/>
          </p:cNvSpPr>
          <p:nvPr/>
        </p:nvSpPr>
        <p:spPr bwMode="auto">
          <a:xfrm>
            <a:off x="533400" y="2133600"/>
            <a:ext cx="8077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20000"/>
              </a:spcBef>
              <a:spcAft>
                <a:spcPct val="0"/>
              </a:spcAft>
              <a:buFontTx/>
              <a:buChar char="•"/>
            </a:pPr>
            <a:endParaRPr lang="en-GB" altLang="en-US" sz="2000" b="1">
              <a:solidFill>
                <a:srgbClr val="0000CC"/>
              </a:solidFill>
              <a:latin typeface="Calibri" pitchFamily="34" charset="0"/>
            </a:endParaRPr>
          </a:p>
          <a:p>
            <a:pPr eaLnBrk="1" fontAlgn="base" hangingPunct="1">
              <a:spcBef>
                <a:spcPct val="20000"/>
              </a:spcBef>
              <a:spcAft>
                <a:spcPct val="0"/>
              </a:spcAft>
              <a:buFontTx/>
              <a:buChar char="•"/>
            </a:pPr>
            <a:endParaRPr lang="en-GB" altLang="en-US" sz="2000" b="1">
              <a:solidFill>
                <a:srgbClr val="0000CC"/>
              </a:solidFill>
              <a:latin typeface="Calibri" pitchFamily="34" charset="0"/>
            </a:endParaRPr>
          </a:p>
        </p:txBody>
      </p:sp>
      <p:sp>
        <p:nvSpPr>
          <p:cNvPr id="10244" name="Line 4"/>
          <p:cNvSpPr>
            <a:spLocks noChangeShapeType="1"/>
          </p:cNvSpPr>
          <p:nvPr/>
        </p:nvSpPr>
        <p:spPr bwMode="auto">
          <a:xfrm>
            <a:off x="990600" y="6507163"/>
            <a:ext cx="7543800" cy="0"/>
          </a:xfrm>
          <a:prstGeom prst="line">
            <a:avLst/>
          </a:prstGeom>
          <a:noFill/>
          <a:ln w="9525">
            <a:solidFill>
              <a:srgbClr val="3B008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5125" name="Text Box 5"/>
          <p:cNvSpPr txBox="1">
            <a:spLocks noChangeArrowheads="1"/>
          </p:cNvSpPr>
          <p:nvPr/>
        </p:nvSpPr>
        <p:spPr bwMode="gray">
          <a:xfrm>
            <a:off x="914400" y="6507163"/>
            <a:ext cx="2892425" cy="158750"/>
          </a:xfrm>
          <a:prstGeom prst="rect">
            <a:avLst/>
          </a:prstGeom>
          <a:noFill/>
          <a:ln w="9525" algn="ctr">
            <a:noFill/>
            <a:miter lim="800000"/>
            <a:headEnd/>
            <a:tailEnd/>
          </a:ln>
          <a:effectLst>
            <a:prstShdw prst="shdw17" dist="17961" dir="2700000">
              <a:schemeClr val="accent2">
                <a:gamma/>
                <a:shade val="60000"/>
                <a:invGamma/>
              </a:schemeClr>
            </a:prstShdw>
          </a:effectLst>
        </p:spPr>
        <p:txBody>
          <a:bodyPr wrap="none" lIns="0" tIns="0" rIns="0" bIns="0">
            <a:spAutoFit/>
          </a:bodyPr>
          <a:lstStyle/>
          <a:p>
            <a:pPr marL="88900" defTabSz="957263" eaLnBrk="0" hangingPunct="0">
              <a:lnSpc>
                <a:spcPct val="130000"/>
              </a:lnSpc>
              <a:spcBef>
                <a:spcPct val="20000"/>
              </a:spcBef>
              <a:defRPr/>
            </a:pPr>
            <a:r>
              <a:rPr lang="en-GB" sz="800">
                <a:solidFill>
                  <a:prstClr val="black"/>
                </a:solidFill>
                <a:cs typeface="Arial" charset="0"/>
              </a:rPr>
              <a:t>© NHS Institute for Innovation and Improvement  </a:t>
            </a:r>
            <a:r>
              <a:rPr lang="en-GB" sz="800" b="1">
                <a:solidFill>
                  <a:prstClr val="black"/>
                </a:solidFill>
                <a:cs typeface="Arial" charset="0"/>
              </a:rPr>
              <a:t>Safer Care</a:t>
            </a:r>
            <a:r>
              <a:rPr lang="en-GB" sz="800">
                <a:solidFill>
                  <a:prstClr val="black"/>
                </a:solidFill>
                <a:cs typeface="Arial" charset="0"/>
              </a:rPr>
              <a:t> </a:t>
            </a:r>
            <a:r>
              <a:rPr lang="en-GB" sz="800">
                <a:solidFill>
                  <a:srgbClr val="3B0084"/>
                </a:solidFill>
                <a:cs typeface="Arial" charset="0"/>
              </a:rPr>
              <a:t> </a:t>
            </a:r>
            <a:endParaRPr lang="en-US" sz="800">
              <a:solidFill>
                <a:srgbClr val="3B0084"/>
              </a:solidFill>
              <a:cs typeface="Arial" charset="0"/>
            </a:endParaRPr>
          </a:p>
        </p:txBody>
      </p:sp>
      <p:sp>
        <p:nvSpPr>
          <p:cNvPr id="10246" name="Rectangle 6"/>
          <p:cNvSpPr>
            <a:spLocks noChangeArrowheads="1"/>
          </p:cNvSpPr>
          <p:nvPr/>
        </p:nvSpPr>
        <p:spPr bwMode="auto">
          <a:xfrm>
            <a:off x="1979613" y="1700213"/>
            <a:ext cx="63373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b="1" i="1">
              <a:solidFill>
                <a:prstClr val="black"/>
              </a:solidFill>
              <a:latin typeface="Calibri" pitchFamily="34" charset="0"/>
            </a:endParaRPr>
          </a:p>
          <a:p>
            <a:pPr eaLnBrk="1" fontAlgn="base" hangingPunct="1">
              <a:spcBef>
                <a:spcPct val="0"/>
              </a:spcBef>
              <a:spcAft>
                <a:spcPct val="0"/>
              </a:spcAft>
            </a:pPr>
            <a:endParaRPr lang="en-US" altLang="en-US" sz="3200" b="1" i="1">
              <a:solidFill>
                <a:srgbClr val="6600CC"/>
              </a:solidFill>
              <a:latin typeface="Calibri" pitchFamily="34" charset="0"/>
            </a:endParaRPr>
          </a:p>
        </p:txBody>
      </p:sp>
      <p:sp>
        <p:nvSpPr>
          <p:cNvPr id="122887" name="Rectangle 7"/>
          <p:cNvSpPr>
            <a:spLocks noGrp="1" noChangeArrowheads="1"/>
          </p:cNvSpPr>
          <p:nvPr>
            <p:ph type="title"/>
          </p:nvPr>
        </p:nvSpPr>
        <p:spPr/>
        <p:txBody>
          <a:bodyPr rtlCol="0">
            <a:normAutofit fontScale="90000"/>
          </a:bodyPr>
          <a:lstStyle/>
          <a:p>
            <a:pPr algn="l" eaLnBrk="1" fontAlgn="auto" hangingPunct="1">
              <a:spcAft>
                <a:spcPts val="0"/>
              </a:spcAft>
              <a:defRPr/>
            </a:pPr>
            <a:r>
              <a:rPr lang="en-GB" sz="4000" b="1" dirty="0" smtClean="0">
                <a:solidFill>
                  <a:srgbClr val="7030A0"/>
                </a:solidFill>
              </a:rPr>
              <a:t/>
            </a:r>
            <a:br>
              <a:rPr lang="en-GB" sz="4000" b="1" dirty="0" smtClean="0">
                <a:solidFill>
                  <a:srgbClr val="7030A0"/>
                </a:solidFill>
              </a:rPr>
            </a:br>
            <a:r>
              <a:rPr lang="en-GB" sz="8900" b="1" dirty="0" smtClean="0">
                <a:solidFill>
                  <a:srgbClr val="7030A0"/>
                </a:solidFill>
              </a:rPr>
              <a:t>A</a:t>
            </a:r>
            <a:r>
              <a:rPr lang="en-GB" b="1" dirty="0" smtClean="0">
                <a:solidFill>
                  <a:srgbClr val="7030A0"/>
                </a:solidFill>
              </a:rPr>
              <a:t>ssessment </a:t>
            </a:r>
            <a:r>
              <a:rPr lang="en-GB" dirty="0" smtClean="0">
                <a:solidFill>
                  <a:srgbClr val="7030A0"/>
                </a:solidFill>
              </a:rPr>
              <a:t/>
            </a:r>
            <a:br>
              <a:rPr lang="en-GB" dirty="0" smtClean="0">
                <a:solidFill>
                  <a:srgbClr val="7030A0"/>
                </a:solidFill>
              </a:rPr>
            </a:br>
            <a:r>
              <a:rPr lang="en-GB" dirty="0">
                <a:solidFill>
                  <a:srgbClr val="7030A0"/>
                </a:solidFill>
              </a:rPr>
              <a:t/>
            </a:r>
            <a:br>
              <a:rPr lang="en-GB" dirty="0">
                <a:solidFill>
                  <a:srgbClr val="7030A0"/>
                </a:solidFill>
              </a:rPr>
            </a:br>
            <a:endParaRPr lang="en-US" dirty="0">
              <a:solidFill>
                <a:srgbClr val="7030A0"/>
              </a:solidFill>
            </a:endParaRPr>
          </a:p>
        </p:txBody>
      </p:sp>
      <p:sp>
        <p:nvSpPr>
          <p:cNvPr id="10248" name="Rectangle 8"/>
          <p:cNvSpPr>
            <a:spLocks noGrp="1" noChangeArrowheads="1"/>
          </p:cNvSpPr>
          <p:nvPr>
            <p:ph idx="1"/>
          </p:nvPr>
        </p:nvSpPr>
        <p:spPr>
          <a:xfrm>
            <a:off x="457200" y="1143000"/>
            <a:ext cx="8229600" cy="4983163"/>
          </a:xfrm>
        </p:spPr>
        <p:txBody>
          <a:bodyPr/>
          <a:lstStyle/>
          <a:p>
            <a:pPr eaLnBrk="1" hangingPunct="1"/>
            <a:r>
              <a:rPr lang="en-GB" altLang="en-US" sz="1800" smtClean="0"/>
              <a:t>Vital signs </a:t>
            </a:r>
          </a:p>
          <a:p>
            <a:pPr eaLnBrk="1" hangingPunct="1"/>
            <a:r>
              <a:rPr lang="en-GB" altLang="en-US" sz="1800" smtClean="0"/>
              <a:t>Clinical impressions, concerns</a:t>
            </a:r>
          </a:p>
          <a:p>
            <a:pPr eaLnBrk="1" hangingPunct="1">
              <a:buFont typeface="Arial" charset="0"/>
              <a:buNone/>
            </a:pPr>
            <a:r>
              <a:rPr lang="en-GB" altLang="en-US" sz="1800" smtClean="0"/>
              <a:t>For example:  </a:t>
            </a:r>
          </a:p>
          <a:p>
            <a:pPr eaLnBrk="1" hangingPunct="1">
              <a:buFont typeface="Arial" charset="0"/>
              <a:buNone/>
            </a:pPr>
            <a:r>
              <a:rPr lang="en-GB" altLang="en-US" sz="1800" i="1" smtClean="0">
                <a:solidFill>
                  <a:srgbClr val="FF0000"/>
                </a:solidFill>
              </a:rPr>
              <a:t>	</a:t>
            </a:r>
            <a:endParaRPr lang="en-GB" altLang="en-US" sz="1800" smtClean="0">
              <a:solidFill>
                <a:srgbClr val="FF0000"/>
              </a:solidFill>
            </a:endParaRPr>
          </a:p>
          <a:p>
            <a:pPr eaLnBrk="1" hangingPunct="1">
              <a:buFont typeface="Arial" charset="0"/>
              <a:buNone/>
            </a:pPr>
            <a:r>
              <a:rPr lang="en-GB" altLang="en-US" sz="1800" smtClean="0"/>
              <a:t> </a:t>
            </a:r>
          </a:p>
          <a:p>
            <a:pPr eaLnBrk="1" hangingPunct="1">
              <a:buFont typeface="Arial" charset="0"/>
              <a:buNone/>
            </a:pPr>
            <a:r>
              <a:rPr lang="en-GB" altLang="en-US" sz="1800" smtClean="0"/>
              <a:t> </a:t>
            </a:r>
          </a:p>
          <a:p>
            <a:pPr eaLnBrk="1" hangingPunct="1">
              <a:buFont typeface="Arial" charset="0"/>
              <a:buNone/>
            </a:pPr>
            <a:endParaRPr lang="en-GB" altLang="en-US" sz="1800" smtClean="0"/>
          </a:p>
          <a:p>
            <a:pPr eaLnBrk="1" hangingPunct="1"/>
            <a:r>
              <a:rPr lang="en-GB" altLang="en-US" sz="1800" smtClean="0"/>
              <a:t>You need to think critically when informing the doctor of your assessment of the situation. This means that you have considered what might be the underlying reason for your patient's condition. </a:t>
            </a:r>
          </a:p>
          <a:p>
            <a:pPr eaLnBrk="1" hangingPunct="1"/>
            <a:r>
              <a:rPr lang="en-GB" altLang="en-US" sz="1800" smtClean="0"/>
              <a:t>If you do not have an assessment, you may say: </a:t>
            </a:r>
            <a:endParaRPr lang="en-GB" altLang="en-US" sz="1800" smtClean="0">
              <a:solidFill>
                <a:srgbClr val="FF0000"/>
              </a:solidFill>
            </a:endParaRPr>
          </a:p>
          <a:p>
            <a:pPr eaLnBrk="1" hangingPunct="1"/>
            <a:endParaRPr lang="en-GB" altLang="en-US" smtClean="0"/>
          </a:p>
          <a:p>
            <a:pPr eaLnBrk="1" hangingPunct="1"/>
            <a:endParaRPr lang="en-GB" altLang="en-US" smtClean="0"/>
          </a:p>
          <a:p>
            <a:pPr eaLnBrk="1" hangingPunct="1"/>
            <a:endParaRPr lang="en-GB" altLang="en-US" smtClean="0"/>
          </a:p>
          <a:p>
            <a:pPr lvl="1" eaLnBrk="1" hangingPunct="1">
              <a:lnSpc>
                <a:spcPct val="80000"/>
              </a:lnSpc>
              <a:buFontTx/>
              <a:buNone/>
            </a:pPr>
            <a:endParaRPr lang="en-GB" altLang="en-US" sz="1800" smtClean="0"/>
          </a:p>
          <a:p>
            <a:pPr lvl="1" eaLnBrk="1" hangingPunct="1">
              <a:lnSpc>
                <a:spcPct val="80000"/>
              </a:lnSpc>
            </a:pPr>
            <a:endParaRPr lang="en-GB" altLang="en-US" sz="1800" smtClean="0"/>
          </a:p>
          <a:p>
            <a:pPr lvl="1" eaLnBrk="1" hangingPunct="1">
              <a:lnSpc>
                <a:spcPct val="80000"/>
              </a:lnSpc>
              <a:buFontTx/>
              <a:buNone/>
            </a:pPr>
            <a:endParaRPr lang="en-GB" altLang="en-US" sz="1800" smtClean="0"/>
          </a:p>
          <a:p>
            <a:pPr lvl="2" eaLnBrk="1" hangingPunct="1">
              <a:lnSpc>
                <a:spcPct val="80000"/>
              </a:lnSpc>
              <a:buFontTx/>
              <a:buNone/>
            </a:pPr>
            <a:endParaRPr lang="en-US" altLang="en-US" sz="1600" smtClean="0"/>
          </a:p>
        </p:txBody>
      </p:sp>
      <p:sp>
        <p:nvSpPr>
          <p:cNvPr id="9" name="Rounded Rectangular Callout 8"/>
          <p:cNvSpPr/>
          <p:nvPr/>
        </p:nvSpPr>
        <p:spPr>
          <a:xfrm>
            <a:off x="571500" y="2143125"/>
            <a:ext cx="8286750" cy="1071563"/>
          </a:xfrm>
          <a:prstGeom prst="wedgeRoundRectCallout">
            <a:avLst>
              <a:gd name="adj1" fmla="val 46640"/>
              <a:gd name="adj2" fmla="val 77806"/>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i="1" dirty="0">
                <a:solidFill>
                  <a:prstClr val="white"/>
                </a:solidFill>
              </a:rPr>
              <a:t>"Mrs. Taylor’s vital signs have been stable from admission but deteriorated suddenly. She is also complaining of chest pain and there appears to be blood in her sputum. She has not been receiving any venous </a:t>
            </a:r>
            <a:r>
              <a:rPr lang="en-GB" i="1" dirty="0" err="1">
                <a:solidFill>
                  <a:prstClr val="white"/>
                </a:solidFill>
              </a:rPr>
              <a:t>thromboembolism</a:t>
            </a:r>
            <a:r>
              <a:rPr lang="en-GB" i="1" dirty="0">
                <a:solidFill>
                  <a:prstClr val="white"/>
                </a:solidFill>
              </a:rPr>
              <a:t> prophylaxis.” </a:t>
            </a:r>
          </a:p>
        </p:txBody>
      </p:sp>
      <p:sp>
        <p:nvSpPr>
          <p:cNvPr id="10" name="Rounded Rectangular Callout 9"/>
          <p:cNvSpPr/>
          <p:nvPr/>
        </p:nvSpPr>
        <p:spPr>
          <a:xfrm>
            <a:off x="642938" y="4857750"/>
            <a:ext cx="8286750" cy="1071563"/>
          </a:xfrm>
          <a:prstGeom prst="wedgeRoundRectCallout">
            <a:avLst>
              <a:gd name="adj1" fmla="val 46097"/>
              <a:gd name="adj2" fmla="val 83402"/>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i="1" dirty="0">
                <a:solidFill>
                  <a:prstClr val="white"/>
                </a:solidFill>
              </a:rPr>
              <a:t>“I’m not sure what the problem is, but I am worried.” </a:t>
            </a:r>
          </a:p>
        </p:txBody>
      </p:sp>
    </p:spTree>
    <p:extLst>
      <p:ext uri="{BB962C8B-B14F-4D97-AF65-F5344CB8AC3E}">
        <p14:creationId xmlns:p14="http://schemas.microsoft.com/office/powerpoint/2010/main" val="114887930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583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ChangeArrowheads="1"/>
          </p:cNvSpPr>
          <p:nvPr/>
        </p:nvSpPr>
        <p:spPr bwMode="auto">
          <a:xfrm>
            <a:off x="533400" y="2133600"/>
            <a:ext cx="8077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20000"/>
              </a:spcBef>
              <a:spcAft>
                <a:spcPct val="0"/>
              </a:spcAft>
              <a:buFontTx/>
              <a:buChar char="•"/>
            </a:pPr>
            <a:endParaRPr lang="en-GB" altLang="en-US" sz="2000" b="1">
              <a:solidFill>
                <a:srgbClr val="0000CC"/>
              </a:solidFill>
              <a:latin typeface="Calibri" pitchFamily="34" charset="0"/>
            </a:endParaRPr>
          </a:p>
          <a:p>
            <a:pPr eaLnBrk="1" fontAlgn="base" hangingPunct="1">
              <a:spcBef>
                <a:spcPct val="20000"/>
              </a:spcBef>
              <a:spcAft>
                <a:spcPct val="0"/>
              </a:spcAft>
              <a:buFontTx/>
              <a:buChar char="•"/>
            </a:pPr>
            <a:endParaRPr lang="en-GB" altLang="en-US" sz="2000" b="1">
              <a:solidFill>
                <a:srgbClr val="0000CC"/>
              </a:solidFill>
              <a:latin typeface="Calibri" pitchFamily="34" charset="0"/>
            </a:endParaRPr>
          </a:p>
        </p:txBody>
      </p:sp>
      <p:sp>
        <p:nvSpPr>
          <p:cNvPr id="11268" name="Line 4"/>
          <p:cNvSpPr>
            <a:spLocks noChangeShapeType="1"/>
          </p:cNvSpPr>
          <p:nvPr/>
        </p:nvSpPr>
        <p:spPr bwMode="auto">
          <a:xfrm>
            <a:off x="990600" y="6507163"/>
            <a:ext cx="7543800" cy="0"/>
          </a:xfrm>
          <a:prstGeom prst="line">
            <a:avLst/>
          </a:prstGeom>
          <a:noFill/>
          <a:ln w="9525">
            <a:solidFill>
              <a:srgbClr val="3B008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a:solidFill>
                <a:prstClr val="black"/>
              </a:solidFill>
              <a:latin typeface="Arial" charset="0"/>
              <a:cs typeface="Arial" charset="0"/>
            </a:endParaRPr>
          </a:p>
        </p:txBody>
      </p:sp>
      <p:sp>
        <p:nvSpPr>
          <p:cNvPr id="5125" name="Text Box 5"/>
          <p:cNvSpPr txBox="1">
            <a:spLocks noChangeArrowheads="1"/>
          </p:cNvSpPr>
          <p:nvPr/>
        </p:nvSpPr>
        <p:spPr bwMode="gray">
          <a:xfrm>
            <a:off x="914400" y="6507163"/>
            <a:ext cx="2892425" cy="158750"/>
          </a:xfrm>
          <a:prstGeom prst="rect">
            <a:avLst/>
          </a:prstGeom>
          <a:noFill/>
          <a:ln w="9525" algn="ctr">
            <a:noFill/>
            <a:miter lim="800000"/>
            <a:headEnd/>
            <a:tailEnd/>
          </a:ln>
          <a:effectLst>
            <a:prstShdw prst="shdw17" dist="17961" dir="2700000">
              <a:schemeClr val="accent2">
                <a:gamma/>
                <a:shade val="60000"/>
                <a:invGamma/>
              </a:schemeClr>
            </a:prstShdw>
          </a:effectLst>
        </p:spPr>
        <p:txBody>
          <a:bodyPr wrap="none" lIns="0" tIns="0" rIns="0" bIns="0">
            <a:spAutoFit/>
          </a:bodyPr>
          <a:lstStyle/>
          <a:p>
            <a:pPr marL="88900" defTabSz="957263" eaLnBrk="0" hangingPunct="0">
              <a:lnSpc>
                <a:spcPct val="130000"/>
              </a:lnSpc>
              <a:spcBef>
                <a:spcPct val="20000"/>
              </a:spcBef>
              <a:defRPr/>
            </a:pPr>
            <a:r>
              <a:rPr lang="en-GB" sz="800">
                <a:solidFill>
                  <a:prstClr val="black"/>
                </a:solidFill>
                <a:cs typeface="Arial" charset="0"/>
              </a:rPr>
              <a:t>© NHS Institute for Innovation and Improvement  </a:t>
            </a:r>
            <a:r>
              <a:rPr lang="en-GB" sz="800" b="1">
                <a:solidFill>
                  <a:prstClr val="black"/>
                </a:solidFill>
                <a:cs typeface="Arial" charset="0"/>
              </a:rPr>
              <a:t>Safer Care</a:t>
            </a:r>
            <a:r>
              <a:rPr lang="en-GB" sz="800">
                <a:solidFill>
                  <a:prstClr val="black"/>
                </a:solidFill>
                <a:cs typeface="Arial" charset="0"/>
              </a:rPr>
              <a:t> </a:t>
            </a:r>
            <a:r>
              <a:rPr lang="en-GB" sz="800">
                <a:solidFill>
                  <a:srgbClr val="3B0084"/>
                </a:solidFill>
                <a:cs typeface="Arial" charset="0"/>
              </a:rPr>
              <a:t> </a:t>
            </a:r>
            <a:endParaRPr lang="en-US" sz="800">
              <a:solidFill>
                <a:srgbClr val="3B0084"/>
              </a:solidFill>
              <a:cs typeface="Arial" charset="0"/>
            </a:endParaRPr>
          </a:p>
        </p:txBody>
      </p:sp>
      <p:sp>
        <p:nvSpPr>
          <p:cNvPr id="11270" name="Rectangle 6"/>
          <p:cNvSpPr>
            <a:spLocks noChangeArrowheads="1"/>
          </p:cNvSpPr>
          <p:nvPr/>
        </p:nvSpPr>
        <p:spPr bwMode="auto">
          <a:xfrm>
            <a:off x="1979613" y="1700213"/>
            <a:ext cx="63373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b="1" i="1">
              <a:solidFill>
                <a:prstClr val="black"/>
              </a:solidFill>
              <a:latin typeface="Calibri" pitchFamily="34" charset="0"/>
            </a:endParaRPr>
          </a:p>
          <a:p>
            <a:pPr eaLnBrk="1" fontAlgn="base" hangingPunct="1">
              <a:spcBef>
                <a:spcPct val="0"/>
              </a:spcBef>
              <a:spcAft>
                <a:spcPct val="0"/>
              </a:spcAft>
            </a:pPr>
            <a:endParaRPr lang="en-US" altLang="en-US" sz="3200" b="1" i="1">
              <a:solidFill>
                <a:srgbClr val="6600CC"/>
              </a:solidFill>
              <a:latin typeface="Calibri" pitchFamily="34" charset="0"/>
            </a:endParaRPr>
          </a:p>
        </p:txBody>
      </p:sp>
      <p:sp>
        <p:nvSpPr>
          <p:cNvPr id="122887" name="Rectangle 7"/>
          <p:cNvSpPr>
            <a:spLocks noGrp="1" noChangeArrowheads="1"/>
          </p:cNvSpPr>
          <p:nvPr>
            <p:ph type="title"/>
          </p:nvPr>
        </p:nvSpPr>
        <p:spPr/>
        <p:txBody>
          <a:bodyPr rtlCol="0">
            <a:normAutofit fontScale="90000"/>
          </a:bodyPr>
          <a:lstStyle/>
          <a:p>
            <a:pPr algn="l" eaLnBrk="1" fontAlgn="auto" hangingPunct="1">
              <a:spcAft>
                <a:spcPts val="0"/>
              </a:spcAft>
              <a:defRPr/>
            </a:pPr>
            <a:r>
              <a:rPr lang="en-GB" sz="4000" b="1" dirty="0" smtClean="0">
                <a:solidFill>
                  <a:srgbClr val="7030A0"/>
                </a:solidFill>
              </a:rPr>
              <a:t/>
            </a:r>
            <a:br>
              <a:rPr lang="en-GB" sz="4000" b="1" dirty="0" smtClean="0">
                <a:solidFill>
                  <a:srgbClr val="7030A0"/>
                </a:solidFill>
              </a:rPr>
            </a:br>
            <a:r>
              <a:rPr lang="en-GB" sz="4000" b="1" dirty="0" smtClean="0">
                <a:solidFill>
                  <a:srgbClr val="7030A0"/>
                </a:solidFill>
              </a:rPr>
              <a:t/>
            </a:r>
            <a:br>
              <a:rPr lang="en-GB" sz="4000" b="1" dirty="0" smtClean="0">
                <a:solidFill>
                  <a:srgbClr val="7030A0"/>
                </a:solidFill>
              </a:rPr>
            </a:br>
            <a:r>
              <a:rPr lang="en-GB" sz="8900" b="1" dirty="0" smtClean="0">
                <a:solidFill>
                  <a:srgbClr val="7030A0"/>
                </a:solidFill>
              </a:rPr>
              <a:t>R</a:t>
            </a:r>
            <a:r>
              <a:rPr lang="en-GB" b="1" dirty="0" smtClean="0">
                <a:solidFill>
                  <a:srgbClr val="7030A0"/>
                </a:solidFill>
              </a:rPr>
              <a:t>ecommendation </a:t>
            </a:r>
            <a:r>
              <a:rPr lang="en-GB" dirty="0" smtClean="0">
                <a:solidFill>
                  <a:srgbClr val="7030A0"/>
                </a:solidFill>
              </a:rPr>
              <a:t/>
            </a:r>
            <a:br>
              <a:rPr lang="en-GB" dirty="0" smtClean="0">
                <a:solidFill>
                  <a:srgbClr val="7030A0"/>
                </a:solidFill>
              </a:rPr>
            </a:br>
            <a:r>
              <a:rPr lang="en-GB" sz="4000" dirty="0">
                <a:solidFill>
                  <a:srgbClr val="7030A0"/>
                </a:solidFill>
              </a:rPr>
              <a:t/>
            </a:r>
            <a:br>
              <a:rPr lang="en-GB" sz="4000" dirty="0">
                <a:solidFill>
                  <a:srgbClr val="7030A0"/>
                </a:solidFill>
              </a:rPr>
            </a:br>
            <a:endParaRPr lang="en-US" sz="4000" dirty="0">
              <a:solidFill>
                <a:srgbClr val="7030A0"/>
              </a:solidFill>
            </a:endParaRPr>
          </a:p>
        </p:txBody>
      </p:sp>
      <p:sp>
        <p:nvSpPr>
          <p:cNvPr id="11272" name="Rectangle 8"/>
          <p:cNvSpPr>
            <a:spLocks noGrp="1" noChangeArrowheads="1"/>
          </p:cNvSpPr>
          <p:nvPr>
            <p:ph idx="1"/>
          </p:nvPr>
        </p:nvSpPr>
        <p:spPr>
          <a:xfrm>
            <a:off x="457200" y="1357313"/>
            <a:ext cx="8229600" cy="4768850"/>
          </a:xfrm>
        </p:spPr>
        <p:txBody>
          <a:bodyPr/>
          <a:lstStyle/>
          <a:p>
            <a:pPr eaLnBrk="1" hangingPunct="1">
              <a:buFont typeface="Arial" charset="0"/>
              <a:buNone/>
            </a:pPr>
            <a:endParaRPr lang="en-GB" altLang="en-US" sz="1800" smtClean="0"/>
          </a:p>
          <a:p>
            <a:pPr eaLnBrk="1" hangingPunct="1"/>
            <a:r>
              <a:rPr lang="en-GB" altLang="en-US" sz="2000" smtClean="0"/>
              <a:t>Explain what you need - be specific about request and time frame </a:t>
            </a:r>
          </a:p>
          <a:p>
            <a:pPr eaLnBrk="1" hangingPunct="1"/>
            <a:r>
              <a:rPr lang="en-GB" altLang="en-US" sz="2000" smtClean="0"/>
              <a:t>Make suggestions </a:t>
            </a:r>
          </a:p>
          <a:p>
            <a:pPr eaLnBrk="1" hangingPunct="1"/>
            <a:r>
              <a:rPr lang="en-GB" altLang="en-US" sz="2000" smtClean="0"/>
              <a:t>Clarify expectations </a:t>
            </a:r>
          </a:p>
          <a:p>
            <a:pPr eaLnBrk="1" hangingPunct="1"/>
            <a:r>
              <a:rPr lang="en-GB" altLang="en-US" sz="2000" smtClean="0"/>
              <a:t>Finally, what is your recommendation? That is, what would you like to happen by the end of the conversation with the physician? Any order that is given on the phone needs to be repeated back to ensure accuracy. </a:t>
            </a:r>
            <a:br>
              <a:rPr lang="en-GB" altLang="en-US" sz="2000" smtClean="0"/>
            </a:br>
            <a:r>
              <a:rPr lang="en-GB" altLang="en-US" sz="2000" smtClean="0"/>
              <a:t/>
            </a:r>
            <a:br>
              <a:rPr lang="en-GB" altLang="en-US" sz="2000" smtClean="0"/>
            </a:br>
            <a:r>
              <a:rPr lang="en-GB" altLang="en-US" sz="2000" i="1" smtClean="0"/>
              <a:t/>
            </a:r>
            <a:br>
              <a:rPr lang="en-GB" altLang="en-US" sz="2000" i="1" smtClean="0"/>
            </a:br>
            <a:r>
              <a:rPr lang="en-GB" altLang="en-US" sz="2000" i="1" smtClean="0"/>
              <a:t/>
            </a:r>
            <a:br>
              <a:rPr lang="en-GB" altLang="en-US" sz="2000" i="1" smtClean="0"/>
            </a:br>
            <a:endParaRPr lang="en-GB" altLang="en-US" sz="2000" i="1" smtClean="0"/>
          </a:p>
          <a:p>
            <a:pPr eaLnBrk="1" hangingPunct="1">
              <a:buFont typeface="Arial" charset="0"/>
              <a:buNone/>
            </a:pPr>
            <a:endParaRPr lang="en-GB" altLang="en-US" smtClean="0"/>
          </a:p>
          <a:p>
            <a:pPr eaLnBrk="1" hangingPunct="1"/>
            <a:endParaRPr lang="en-GB" altLang="en-US" smtClean="0"/>
          </a:p>
          <a:p>
            <a:pPr eaLnBrk="1" hangingPunct="1"/>
            <a:endParaRPr lang="en-GB" altLang="en-US" smtClean="0"/>
          </a:p>
          <a:p>
            <a:pPr lvl="1" eaLnBrk="1" hangingPunct="1">
              <a:lnSpc>
                <a:spcPct val="80000"/>
              </a:lnSpc>
              <a:buFontTx/>
              <a:buNone/>
            </a:pPr>
            <a:endParaRPr lang="en-GB" altLang="en-US" sz="1800" smtClean="0"/>
          </a:p>
          <a:p>
            <a:pPr lvl="1" eaLnBrk="1" hangingPunct="1">
              <a:lnSpc>
                <a:spcPct val="80000"/>
              </a:lnSpc>
            </a:pPr>
            <a:endParaRPr lang="en-GB" altLang="en-US" sz="1800" smtClean="0"/>
          </a:p>
          <a:p>
            <a:pPr lvl="1" eaLnBrk="1" hangingPunct="1">
              <a:lnSpc>
                <a:spcPct val="80000"/>
              </a:lnSpc>
              <a:buFontTx/>
              <a:buNone/>
            </a:pPr>
            <a:endParaRPr lang="en-GB" altLang="en-US" sz="1800" smtClean="0"/>
          </a:p>
          <a:p>
            <a:pPr lvl="2" eaLnBrk="1" hangingPunct="1">
              <a:lnSpc>
                <a:spcPct val="80000"/>
              </a:lnSpc>
              <a:buFontTx/>
              <a:buNone/>
            </a:pPr>
            <a:endParaRPr lang="en-US" altLang="en-US" sz="1600" smtClean="0"/>
          </a:p>
        </p:txBody>
      </p:sp>
      <p:sp>
        <p:nvSpPr>
          <p:cNvPr id="9" name="Rounded Rectangular Callout 8"/>
          <p:cNvSpPr/>
          <p:nvPr/>
        </p:nvSpPr>
        <p:spPr>
          <a:xfrm>
            <a:off x="714375" y="4357688"/>
            <a:ext cx="8286750" cy="1071562"/>
          </a:xfrm>
          <a:prstGeom prst="wedgeRoundRectCallout">
            <a:avLst>
              <a:gd name="adj1" fmla="val 46097"/>
              <a:gd name="adj2" fmla="val 83402"/>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i="1" dirty="0">
                <a:solidFill>
                  <a:prstClr val="white"/>
                </a:solidFill>
              </a:rPr>
              <a:t> "Would you like me get a stat CXR? and ABGs? Start an IV? I would like you to come immediately”</a:t>
            </a:r>
          </a:p>
        </p:txBody>
      </p:sp>
    </p:spTree>
    <p:extLst>
      <p:ext uri="{BB962C8B-B14F-4D97-AF65-F5344CB8AC3E}">
        <p14:creationId xmlns:p14="http://schemas.microsoft.com/office/powerpoint/2010/main" val="138003376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Human Factors</a:t>
            </a:r>
            <a:endParaRPr lang="en-GB" dirty="0"/>
          </a:p>
        </p:txBody>
      </p:sp>
      <p:sp>
        <p:nvSpPr>
          <p:cNvPr id="3" name="Content Placeholder 2"/>
          <p:cNvSpPr>
            <a:spLocks noGrp="1"/>
          </p:cNvSpPr>
          <p:nvPr>
            <p:ph idx="1"/>
          </p:nvPr>
        </p:nvSpPr>
        <p:spPr>
          <a:xfrm>
            <a:off x="457200" y="1600200"/>
            <a:ext cx="7787208" cy="4525963"/>
          </a:xfrm>
        </p:spPr>
        <p:txBody>
          <a:bodyPr>
            <a:noAutofit/>
          </a:bodyPr>
          <a:lstStyle/>
          <a:p>
            <a:r>
              <a:rPr lang="en-GB" sz="2200" dirty="0"/>
              <a:t>Awareness of human factors </a:t>
            </a:r>
            <a:r>
              <a:rPr lang="en-GB" sz="2200" dirty="0" smtClean="0"/>
              <a:t>can </a:t>
            </a:r>
            <a:r>
              <a:rPr lang="en-GB" sz="2200" dirty="0"/>
              <a:t>help you to:</a:t>
            </a:r>
          </a:p>
          <a:p>
            <a:pPr marL="342900" indent="-342900">
              <a:buFont typeface="Arial" panose="020B0604020202020204" pitchFamily="34" charset="0"/>
              <a:buChar char="•"/>
            </a:pPr>
            <a:r>
              <a:rPr lang="en-GB" sz="2200" b="1" dirty="0"/>
              <a:t>Understand</a:t>
            </a:r>
            <a:r>
              <a:rPr lang="en-GB" sz="2200" dirty="0"/>
              <a:t> why healthcare staff make errors and in particular, which ‘systems factors’ threaten patient safety </a:t>
            </a:r>
          </a:p>
          <a:p>
            <a:pPr marL="342900" indent="-342900">
              <a:buFont typeface="Arial" panose="020B0604020202020204" pitchFamily="34" charset="0"/>
              <a:buChar char="•"/>
            </a:pPr>
            <a:r>
              <a:rPr lang="en-GB" sz="2200" b="1" dirty="0"/>
              <a:t>Improve</a:t>
            </a:r>
            <a:r>
              <a:rPr lang="en-GB" sz="2200" dirty="0"/>
              <a:t> the safety culture of teams and organisations </a:t>
            </a:r>
          </a:p>
          <a:p>
            <a:pPr marL="342900" indent="-342900">
              <a:buFont typeface="Arial" panose="020B0604020202020204" pitchFamily="34" charset="0"/>
              <a:buChar char="•"/>
            </a:pPr>
            <a:r>
              <a:rPr lang="en-GB" sz="2200" b="1" dirty="0"/>
              <a:t>Enhance</a:t>
            </a:r>
            <a:r>
              <a:rPr lang="en-GB" sz="2200" dirty="0"/>
              <a:t> teamwork and improve communication between healthcare staff </a:t>
            </a:r>
          </a:p>
          <a:p>
            <a:pPr marL="342900" indent="-342900">
              <a:buFont typeface="Arial" panose="020B0604020202020204" pitchFamily="34" charset="0"/>
              <a:buChar char="•"/>
            </a:pPr>
            <a:r>
              <a:rPr lang="en-GB" sz="2200" b="1" dirty="0"/>
              <a:t>Improve</a:t>
            </a:r>
            <a:r>
              <a:rPr lang="en-GB" sz="2200" dirty="0"/>
              <a:t> the design of healthcare systems and equipment </a:t>
            </a:r>
          </a:p>
          <a:p>
            <a:pPr marL="342900" indent="-342900">
              <a:buFont typeface="Arial" panose="020B0604020202020204" pitchFamily="34" charset="0"/>
              <a:buChar char="•"/>
            </a:pPr>
            <a:r>
              <a:rPr lang="en-GB" sz="2200" b="1" dirty="0"/>
              <a:t>Identify</a:t>
            </a:r>
            <a:r>
              <a:rPr lang="en-GB" sz="2200" dirty="0"/>
              <a:t> ‘what went wrong’ and predict ‘what could go wrong’ </a:t>
            </a:r>
          </a:p>
          <a:p>
            <a:pPr marL="342900" indent="-342900">
              <a:buFont typeface="Arial" panose="020B0604020202020204" pitchFamily="34" charset="0"/>
              <a:buChar char="•"/>
            </a:pPr>
            <a:r>
              <a:rPr lang="en-GB" sz="2200" b="1" dirty="0"/>
              <a:t>Appreciate how </a:t>
            </a:r>
            <a:r>
              <a:rPr lang="en-GB" sz="2200" dirty="0" smtClean="0"/>
              <a:t>human factor tools </a:t>
            </a:r>
            <a:r>
              <a:rPr lang="en-GB" sz="2200" dirty="0"/>
              <a:t>can help to lessen the likelihood of patient/client/resident/tenant harm. </a:t>
            </a:r>
          </a:p>
        </p:txBody>
      </p:sp>
    </p:spTree>
    <p:extLst>
      <p:ext uri="{BB962C8B-B14F-4D97-AF65-F5344CB8AC3E}">
        <p14:creationId xmlns:p14="http://schemas.microsoft.com/office/powerpoint/2010/main" val="16265274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Implementing SBAR in our organisation </a:t>
            </a:r>
            <a:endParaRPr lang="en-GB" sz="320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99689" y="1844675"/>
            <a:ext cx="5344622" cy="374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48064" y="2708920"/>
            <a:ext cx="3600400" cy="1631216"/>
          </a:xfrm>
          <a:prstGeom prst="rect">
            <a:avLst/>
          </a:prstGeom>
          <a:noFill/>
        </p:spPr>
        <p:txBody>
          <a:bodyPr wrap="square" rtlCol="0">
            <a:spAutoFit/>
          </a:bodyPr>
          <a:lstStyle/>
          <a:p>
            <a:r>
              <a:rPr lang="en-GB" sz="2000" dirty="0"/>
              <a:t>Available at </a:t>
            </a:r>
            <a:r>
              <a:rPr lang="en-GB" sz="2000" dirty="0">
                <a:hlinkClick r:id="rId3"/>
              </a:rPr>
              <a:t>http://www.weahsn.net/what-we-do/enhancing-patient-safety/patient-safety-priorities/human-factors</a:t>
            </a:r>
            <a:r>
              <a:rPr lang="en-GB" sz="2000" dirty="0" smtClean="0">
                <a:hlinkClick r:id="rId3"/>
              </a:rPr>
              <a:t>/</a:t>
            </a:r>
            <a:r>
              <a:rPr lang="en-GB" sz="2000" dirty="0" smtClean="0"/>
              <a:t> </a:t>
            </a:r>
            <a:endParaRPr lang="en-GB" sz="2000" dirty="0"/>
          </a:p>
        </p:txBody>
      </p:sp>
    </p:spTree>
    <p:extLst>
      <p:ext uri="{BB962C8B-B14F-4D97-AF65-F5344CB8AC3E}">
        <p14:creationId xmlns:p14="http://schemas.microsoft.com/office/powerpoint/2010/main" val="15940064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Contacts</a:t>
            </a:r>
            <a:endParaRPr lang="en-GB" dirty="0"/>
          </a:p>
        </p:txBody>
      </p:sp>
      <p:sp>
        <p:nvSpPr>
          <p:cNvPr id="3" name="Content Placeholder 2"/>
          <p:cNvSpPr>
            <a:spLocks noGrp="1"/>
          </p:cNvSpPr>
          <p:nvPr>
            <p:ph idx="1"/>
          </p:nvPr>
        </p:nvSpPr>
        <p:spPr/>
        <p:txBody>
          <a:bodyPr/>
          <a:lstStyle/>
          <a:p>
            <a:r>
              <a:rPr lang="en-GB" dirty="0" smtClean="0"/>
              <a:t>Local implementation lead contact</a:t>
            </a:r>
          </a:p>
          <a:p>
            <a:endParaRPr lang="en-GB" dirty="0"/>
          </a:p>
          <a:p>
            <a:r>
              <a:rPr lang="en-GB" dirty="0" smtClean="0"/>
              <a:t>West of England AHSN project lead Nathalie Delaney </a:t>
            </a:r>
            <a:r>
              <a:rPr lang="en-GB" dirty="0" smtClean="0">
                <a:hlinkClick r:id="rId2"/>
              </a:rPr>
              <a:t>nathalie.delaney@weahsn.net</a:t>
            </a:r>
            <a:r>
              <a:rPr lang="en-GB" dirty="0" smtClean="0"/>
              <a:t> </a:t>
            </a:r>
            <a:endParaRPr lang="en-GB" dirty="0"/>
          </a:p>
        </p:txBody>
      </p:sp>
    </p:spTree>
    <p:extLst>
      <p:ext uri="{BB962C8B-B14F-4D97-AF65-F5344CB8AC3E}">
        <p14:creationId xmlns:p14="http://schemas.microsoft.com/office/powerpoint/2010/main" val="18213972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Situation</a:t>
            </a:r>
            <a:endParaRPr lang="en-GB"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GB" sz="2400" dirty="0"/>
              <a:t>80% of incidents are as a result of human </a:t>
            </a:r>
            <a:r>
              <a:rPr lang="en-GB" sz="2400" dirty="0" smtClean="0"/>
              <a:t>factors.</a:t>
            </a:r>
          </a:p>
          <a:p>
            <a:pPr marL="457200" indent="-457200">
              <a:buFont typeface="Arial" panose="020B0604020202020204" pitchFamily="34" charset="0"/>
              <a:buChar char="•"/>
            </a:pPr>
            <a:r>
              <a:rPr lang="en-GB" sz="2400" dirty="0" smtClean="0"/>
              <a:t>Communication </a:t>
            </a:r>
            <a:r>
              <a:rPr lang="en-GB" sz="2400" dirty="0"/>
              <a:t>and team working are recognised to have significant impact on the quality of safe services for patients. </a:t>
            </a:r>
            <a:endParaRPr lang="en-GB" sz="2400" dirty="0" smtClean="0"/>
          </a:p>
          <a:p>
            <a:pPr marL="457200" indent="-457200">
              <a:buFont typeface="Arial" panose="020B0604020202020204" pitchFamily="34" charset="0"/>
              <a:buChar char="•"/>
            </a:pPr>
            <a:r>
              <a:rPr lang="en-GB" sz="2400" dirty="0" smtClean="0"/>
              <a:t>Cavendish Review specified </a:t>
            </a:r>
            <a:r>
              <a:rPr lang="en-GB" sz="2400" dirty="0"/>
              <a:t>standards for support workers (Bands 1 – 4) working in all NHS and social care settings.</a:t>
            </a:r>
          </a:p>
        </p:txBody>
      </p:sp>
    </p:spTree>
    <p:extLst>
      <p:ext uri="{BB962C8B-B14F-4D97-AF65-F5344CB8AC3E}">
        <p14:creationId xmlns:p14="http://schemas.microsoft.com/office/powerpoint/2010/main" val="41511435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Stephen’s </a:t>
            </a:r>
            <a:r>
              <a:rPr lang="en-GB" dirty="0" smtClean="0"/>
              <a:t>Story</a:t>
            </a:r>
            <a:endParaRPr lang="en-GB"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62" t="12875" r="33243" b="57306"/>
          <a:stretch/>
        </p:blipFill>
        <p:spPr bwMode="auto">
          <a:xfrm>
            <a:off x="1187624" y="1556792"/>
            <a:ext cx="6858000" cy="3496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3568" y="5373216"/>
            <a:ext cx="5400600" cy="369332"/>
          </a:xfrm>
          <a:prstGeom prst="rect">
            <a:avLst/>
          </a:prstGeom>
          <a:noFill/>
        </p:spPr>
        <p:txBody>
          <a:bodyPr wrap="square" rtlCol="0">
            <a:spAutoFit/>
          </a:bodyPr>
          <a:lstStyle/>
          <a:p>
            <a:pPr algn="ctr"/>
            <a:r>
              <a:rPr lang="en-US" dirty="0">
                <a:hlinkClick r:id="rId3"/>
              </a:rPr>
              <a:t>https://youtu.be/wO4bLRIjOtQ</a:t>
            </a:r>
            <a:r>
              <a:rPr lang="en-US" dirty="0"/>
              <a:t> </a:t>
            </a:r>
          </a:p>
        </p:txBody>
      </p:sp>
    </p:spTree>
    <p:extLst>
      <p:ext uri="{BB962C8B-B14F-4D97-AF65-F5344CB8AC3E}">
        <p14:creationId xmlns:p14="http://schemas.microsoft.com/office/powerpoint/2010/main" val="3650551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p:txBody>
          <a:bodyPr/>
          <a:lstStyle/>
          <a:p>
            <a:r>
              <a:rPr lang="en-GB" sz="2400" dirty="0"/>
              <a:t>Health Education South West </a:t>
            </a:r>
            <a:r>
              <a:rPr lang="en-GB" sz="2400" dirty="0" smtClean="0"/>
              <a:t>funded </a:t>
            </a:r>
            <a:r>
              <a:rPr lang="en-GB" sz="2400" dirty="0"/>
              <a:t>the West of England AHSN to develop an intervention using the SBAR tool (situation, background, assessment, recommendation) to support Human Factors training in patient safety focussing on support workers in community settings</a:t>
            </a:r>
            <a:r>
              <a:rPr lang="en-GB" sz="2400" dirty="0" smtClean="0"/>
              <a:t>.</a:t>
            </a:r>
          </a:p>
          <a:p>
            <a:r>
              <a:rPr lang="en-GB" sz="2400" dirty="0" smtClean="0"/>
              <a:t>Curriculum developed in partnership with Sirona Care &amp; Health and North Bristol NHS Trust. </a:t>
            </a:r>
          </a:p>
          <a:p>
            <a:r>
              <a:rPr lang="en-GB" sz="2400" dirty="0"/>
              <a:t>Linked with Standard 6: Communication within The Care Certificate </a:t>
            </a:r>
            <a:r>
              <a:rPr lang="en-GB" sz="2400" dirty="0" smtClean="0"/>
              <a:t>Standards.</a:t>
            </a:r>
            <a:endParaRPr lang="en-GB" sz="2400" dirty="0"/>
          </a:p>
        </p:txBody>
      </p:sp>
    </p:spTree>
    <p:extLst>
      <p:ext uri="{BB962C8B-B14F-4D97-AF65-F5344CB8AC3E}">
        <p14:creationId xmlns:p14="http://schemas.microsoft.com/office/powerpoint/2010/main" val="777922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 – Human Factors</a:t>
            </a:r>
            <a:endParaRPr lang="en-GB" dirty="0"/>
          </a:p>
        </p:txBody>
      </p:sp>
      <p:sp>
        <p:nvSpPr>
          <p:cNvPr id="3" name="Content Placeholder 2"/>
          <p:cNvSpPr>
            <a:spLocks noGrp="1"/>
          </p:cNvSpPr>
          <p:nvPr>
            <p:ph idx="1"/>
          </p:nvPr>
        </p:nvSpPr>
        <p:spPr/>
        <p:txBody>
          <a:bodyPr/>
          <a:lstStyle/>
          <a:p>
            <a:r>
              <a:rPr lang="en-GB" dirty="0"/>
              <a:t>“Enhancing clinical performance through an understanding of the effects of teamwork, tasks, equipment, workspace, culture and organisation on human behaviour and abilities, and application of that knowledge in clinical settings.”</a:t>
            </a:r>
          </a:p>
          <a:p>
            <a:endParaRPr lang="en-GB" dirty="0"/>
          </a:p>
          <a:p>
            <a:r>
              <a:rPr lang="en-GB" dirty="0"/>
              <a:t>– Catchpole 2010 </a:t>
            </a:r>
          </a:p>
          <a:p>
            <a:endParaRPr lang="en-GB" dirty="0"/>
          </a:p>
        </p:txBody>
      </p:sp>
    </p:spTree>
    <p:extLst>
      <p:ext uri="{BB962C8B-B14F-4D97-AF65-F5344CB8AC3E}">
        <p14:creationId xmlns:p14="http://schemas.microsoft.com/office/powerpoint/2010/main" val="18588683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Human Factors</a:t>
            </a:r>
            <a:endParaRPr lang="en-GB" dirty="0"/>
          </a:p>
        </p:txBody>
      </p:sp>
      <p:sp>
        <p:nvSpPr>
          <p:cNvPr id="3" name="Content Placeholder 2"/>
          <p:cNvSpPr>
            <a:spLocks noGrp="1"/>
          </p:cNvSpPr>
          <p:nvPr>
            <p:ph idx="1"/>
          </p:nvPr>
        </p:nvSpPr>
        <p:spPr>
          <a:xfrm>
            <a:off x="457200" y="1600200"/>
            <a:ext cx="8219256" cy="4525963"/>
          </a:xfrm>
        </p:spPr>
        <p:txBody>
          <a:bodyPr/>
          <a:lstStyle/>
          <a:p>
            <a:pPr algn="ctr"/>
            <a:r>
              <a:rPr lang="en-GB" dirty="0" smtClean="0"/>
              <a:t>Just a Routine Operation</a:t>
            </a:r>
          </a:p>
          <a:p>
            <a:pPr algn="ctr"/>
            <a:endParaRPr lang="en-GB" dirty="0"/>
          </a:p>
          <a:p>
            <a:pPr algn="ctr"/>
            <a:r>
              <a:rPr lang="en-GB" dirty="0">
                <a:hlinkClick r:id="rId2"/>
              </a:rPr>
              <a:t>https://</a:t>
            </a:r>
            <a:r>
              <a:rPr lang="en-GB" dirty="0" smtClean="0">
                <a:hlinkClick r:id="rId2"/>
              </a:rPr>
              <a:t>vimeo.com/970665</a:t>
            </a:r>
            <a:r>
              <a:rPr lang="en-GB" dirty="0" smtClean="0"/>
              <a:t> </a:t>
            </a:r>
            <a:endParaRPr lang="en-GB" dirty="0"/>
          </a:p>
        </p:txBody>
      </p:sp>
      <p:pic>
        <p:nvPicPr>
          <p:cNvPr id="3074" name="Picture 2" descr="https://i.vimeocdn.com/video/21011759_1280x68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051720" y="3645024"/>
            <a:ext cx="4878683" cy="259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2882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 – SBAR </a:t>
            </a:r>
            <a:endParaRPr lang="en-GB" dirty="0"/>
          </a:p>
        </p:txBody>
      </p:sp>
      <p:sp>
        <p:nvSpPr>
          <p:cNvPr id="3" name="Content Placeholder 2"/>
          <p:cNvSpPr>
            <a:spLocks noGrp="1"/>
          </p:cNvSpPr>
          <p:nvPr>
            <p:ph idx="1"/>
          </p:nvPr>
        </p:nvSpPr>
        <p:spPr/>
        <p:txBody>
          <a:bodyPr/>
          <a:lstStyle/>
          <a:p>
            <a:r>
              <a:rPr lang="en-GB" sz="2400" dirty="0"/>
              <a:t>Communication tools such as SBAR can greatly improve team communication by making conversations more succinct with greater clarity of information and expectations of action required. They have been found particularly helpful in communications where staff are expressing concerns about deterioration in patient condition but can be used to structure any conversations (clinical and non-clinical, verbal or written) to ensure adequate, useful communications are given and expectations of actions are clear. </a:t>
            </a:r>
          </a:p>
        </p:txBody>
      </p:sp>
    </p:spTree>
    <p:extLst>
      <p:ext uri="{BB962C8B-B14F-4D97-AF65-F5344CB8AC3E}">
        <p14:creationId xmlns:p14="http://schemas.microsoft.com/office/powerpoint/2010/main" val="9663205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81822" y="5373216"/>
            <a:ext cx="964907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80528" y="116632"/>
            <a:ext cx="964907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 5"/>
          <p:cNvGraphicFramePr>
            <a:graphicFrameLocks noGrp="1"/>
          </p:cNvGraphicFramePr>
          <p:nvPr>
            <p:extLst>
              <p:ext uri="{D42A27DB-BD31-4B8C-83A1-F6EECF244321}">
                <p14:modId xmlns:p14="http://schemas.microsoft.com/office/powerpoint/2010/main" val="1479402227"/>
              </p:ext>
            </p:extLst>
          </p:nvPr>
        </p:nvGraphicFramePr>
        <p:xfrm>
          <a:off x="594436" y="782918"/>
          <a:ext cx="7992888" cy="5418602"/>
        </p:xfrm>
        <a:graphic>
          <a:graphicData uri="http://schemas.openxmlformats.org/drawingml/2006/table">
            <a:tbl>
              <a:tblPr>
                <a:tableStyleId>{2D5ABB26-0587-4C30-8999-92F81FD0307C}</a:tableStyleId>
              </a:tblPr>
              <a:tblGrid>
                <a:gridCol w="964659"/>
                <a:gridCol w="7028229"/>
              </a:tblGrid>
              <a:tr h="1314146">
                <a:tc>
                  <a:txBody>
                    <a:bodyPr/>
                    <a:lstStyle/>
                    <a:p>
                      <a:r>
                        <a:rPr lang="en-GB" sz="4000" b="1" dirty="0" smtClean="0">
                          <a:solidFill>
                            <a:srgbClr val="7030A0"/>
                          </a:solidFill>
                        </a:rPr>
                        <a:t>S</a:t>
                      </a:r>
                      <a:endParaRPr lang="en-GB" sz="4000" b="1" dirty="0">
                        <a:solidFill>
                          <a:srgbClr val="7030A0"/>
                        </a:solidFill>
                      </a:endParaRPr>
                    </a:p>
                  </a:txBody>
                  <a:tcPr/>
                </a:tc>
                <a:tc>
                  <a:txBody>
                    <a:bodyPr/>
                    <a:lstStyle/>
                    <a:p>
                      <a:pPr>
                        <a:lnSpc>
                          <a:spcPct val="115000"/>
                        </a:lnSpc>
                        <a:spcAft>
                          <a:spcPts val="1000"/>
                        </a:spcAft>
                      </a:pPr>
                      <a:r>
                        <a:rPr lang="en-GB" sz="2000" b="1" dirty="0" smtClean="0"/>
                        <a:t>Situation </a:t>
                      </a:r>
                      <a:r>
                        <a:rPr lang="en-GB" sz="2000" b="0" baseline="0" dirty="0" smtClean="0"/>
                        <a:t>– </a:t>
                      </a:r>
                      <a:r>
                        <a:rPr lang="en-GB" sz="2000" b="0" dirty="0" smtClean="0"/>
                        <a:t>patient’s /client’s details, identify reason for this communication, describe your concern</a:t>
                      </a:r>
                      <a:endParaRPr lang="en-GB" sz="2000" b="1" dirty="0"/>
                    </a:p>
                  </a:txBody>
                  <a:tcPr/>
                </a:tc>
              </a:tr>
              <a:tr h="1278142">
                <a:tc>
                  <a:txBody>
                    <a:bodyPr/>
                    <a:lstStyle/>
                    <a:p>
                      <a:r>
                        <a:rPr lang="en-GB" sz="4000" b="1" dirty="0" smtClean="0">
                          <a:solidFill>
                            <a:srgbClr val="7030A0"/>
                          </a:solidFill>
                        </a:rPr>
                        <a:t>B</a:t>
                      </a:r>
                      <a:endParaRPr lang="en-GB" sz="4000" b="1" dirty="0">
                        <a:solidFill>
                          <a:srgbClr val="7030A0"/>
                        </a:solidFill>
                      </a:endParaRPr>
                    </a:p>
                  </a:txBody>
                  <a:tcPr/>
                </a:tc>
                <a:tc>
                  <a:txBody>
                    <a:bodyPr/>
                    <a:lstStyle/>
                    <a:p>
                      <a:pPr>
                        <a:lnSpc>
                          <a:spcPct val="115000"/>
                        </a:lnSpc>
                        <a:spcAft>
                          <a:spcPts val="1000"/>
                        </a:spcAft>
                      </a:pPr>
                      <a:r>
                        <a:rPr lang="en-GB" sz="2000" b="1" dirty="0" smtClean="0"/>
                        <a:t>Background</a:t>
                      </a:r>
                      <a:r>
                        <a:rPr lang="en-GB" sz="2000" b="0" dirty="0" smtClean="0"/>
                        <a:t> </a:t>
                      </a:r>
                      <a:r>
                        <a:rPr lang="en-GB" sz="2000" b="0" baseline="0" dirty="0" smtClean="0"/>
                        <a:t>– </a:t>
                      </a:r>
                      <a:r>
                        <a:rPr lang="en-GB" sz="2000" b="0" dirty="0" smtClean="0">
                          <a:effectLst/>
                          <a:latin typeface="+mn-lt"/>
                          <a:ea typeface="+mn-ea"/>
                          <a:cs typeface="+mn-cs"/>
                        </a:rPr>
                        <a:t>relating to the patient/ client,</a:t>
                      </a:r>
                      <a:r>
                        <a:rPr lang="en-GB" sz="2000" b="0" baseline="0" dirty="0" smtClean="0">
                          <a:effectLst/>
                          <a:latin typeface="+mn-lt"/>
                          <a:ea typeface="+mn-ea"/>
                          <a:cs typeface="+mn-cs"/>
                        </a:rPr>
                        <a:t> significant history, this may include medications, investigations/ treatments</a:t>
                      </a:r>
                      <a:endParaRPr lang="en-GB" sz="2000" b="0" dirty="0" smtClean="0">
                        <a:effectLst/>
                        <a:latin typeface="+mn-lt"/>
                        <a:ea typeface="Calibri"/>
                        <a:cs typeface="Times New Roman"/>
                      </a:endParaRPr>
                    </a:p>
                  </a:txBody>
                  <a:tcPr/>
                </a:tc>
              </a:tr>
              <a:tr h="1512168">
                <a:tc>
                  <a:txBody>
                    <a:bodyPr/>
                    <a:lstStyle/>
                    <a:p>
                      <a:r>
                        <a:rPr lang="en-GB" sz="4000" b="1" dirty="0" smtClean="0">
                          <a:solidFill>
                            <a:srgbClr val="7030A0"/>
                          </a:solidFill>
                        </a:rPr>
                        <a:t>A</a:t>
                      </a:r>
                      <a:endParaRPr lang="en-GB" sz="4000" b="1" dirty="0">
                        <a:solidFill>
                          <a:srgbClr val="7030A0"/>
                        </a:solidFill>
                      </a:endParaRPr>
                    </a:p>
                  </a:txBody>
                  <a:tcPr/>
                </a:tc>
                <a:tc>
                  <a:txBody>
                    <a:bodyPr/>
                    <a:lstStyle/>
                    <a:p>
                      <a:r>
                        <a:rPr lang="en-GB" sz="2000" b="1" dirty="0" smtClean="0"/>
                        <a:t>Assessment</a:t>
                      </a:r>
                      <a:r>
                        <a:rPr lang="en-GB" sz="2000" b="0" baseline="0" dirty="0" smtClean="0"/>
                        <a:t> – what is your assessment  of the patient/ client or situation, this can include clinical impression/ concerns, vital signs/ early warning score</a:t>
                      </a:r>
                      <a:endParaRPr lang="en-GB" sz="2000" b="1" dirty="0"/>
                    </a:p>
                  </a:txBody>
                  <a:tcPr/>
                </a:tc>
              </a:tr>
              <a:tr h="1314146">
                <a:tc>
                  <a:txBody>
                    <a:bodyPr/>
                    <a:lstStyle/>
                    <a:p>
                      <a:r>
                        <a:rPr lang="en-GB" sz="4000" b="1" dirty="0" smtClean="0">
                          <a:solidFill>
                            <a:srgbClr val="7030A0"/>
                          </a:solidFill>
                        </a:rPr>
                        <a:t>R</a:t>
                      </a:r>
                      <a:endParaRPr lang="en-GB" sz="4000" b="1" dirty="0">
                        <a:solidFill>
                          <a:srgbClr val="7030A0"/>
                        </a:solidFill>
                      </a:endParaRPr>
                    </a:p>
                  </a:txBody>
                  <a:tcPr/>
                </a:tc>
                <a:tc>
                  <a:txBody>
                    <a:bodyPr/>
                    <a:lstStyle/>
                    <a:p>
                      <a:r>
                        <a:rPr lang="en-GB" sz="2000" b="1" dirty="0" smtClean="0"/>
                        <a:t>Recommendations </a:t>
                      </a:r>
                      <a:r>
                        <a:rPr lang="en-GB" sz="2000" b="0" dirty="0" smtClean="0"/>
                        <a:t>– be specific, explain what you need, make suggestions, clarify</a:t>
                      </a:r>
                      <a:r>
                        <a:rPr lang="en-GB" sz="2000" b="0" baseline="0" dirty="0" smtClean="0"/>
                        <a:t> expectations, confirm actions to be taken</a:t>
                      </a:r>
                      <a:endParaRPr lang="en-GB" sz="2000" b="1" dirty="0"/>
                    </a:p>
                  </a:txBody>
                  <a:tcPr/>
                </a:tc>
              </a:tr>
            </a:tbl>
          </a:graphicData>
        </a:graphic>
      </p:graphicFrame>
      <p:grpSp>
        <p:nvGrpSpPr>
          <p:cNvPr id="13" name="Group 12"/>
          <p:cNvGrpSpPr/>
          <p:nvPr/>
        </p:nvGrpSpPr>
        <p:grpSpPr>
          <a:xfrm>
            <a:off x="402254" y="3303198"/>
            <a:ext cx="8280920" cy="1152128"/>
            <a:chOff x="419378" y="3501008"/>
            <a:chExt cx="8280920" cy="1152128"/>
          </a:xfrm>
        </p:grpSpPr>
        <p:sp>
          <p:nvSpPr>
            <p:cNvPr id="10" name="Rounded Rectangle 9"/>
            <p:cNvSpPr/>
            <p:nvPr/>
          </p:nvSpPr>
          <p:spPr>
            <a:xfrm>
              <a:off x="419378" y="3501008"/>
              <a:ext cx="8280920" cy="1152128"/>
            </a:xfrm>
            <a:prstGeom prst="roundRect">
              <a:avLst/>
            </a:prstGeom>
            <a:noFill/>
            <a:ln w="19050">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cxnSp>
          <p:nvCxnSpPr>
            <p:cNvPr id="12" name="Straight Connector 11"/>
            <p:cNvCxnSpPr/>
            <p:nvPr/>
          </p:nvCxnSpPr>
          <p:spPr>
            <a:xfrm>
              <a:off x="1331640" y="3501008"/>
              <a:ext cx="0" cy="115212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402254" y="1935046"/>
            <a:ext cx="8280920" cy="1152128"/>
            <a:chOff x="419378" y="3501008"/>
            <a:chExt cx="8280920" cy="1152128"/>
          </a:xfrm>
        </p:grpSpPr>
        <p:sp>
          <p:nvSpPr>
            <p:cNvPr id="15" name="Rounded Rectangle 14"/>
            <p:cNvSpPr/>
            <p:nvPr/>
          </p:nvSpPr>
          <p:spPr>
            <a:xfrm>
              <a:off x="419378" y="3501008"/>
              <a:ext cx="8280920" cy="1152128"/>
            </a:xfrm>
            <a:prstGeom prst="roundRect">
              <a:avLst/>
            </a:prstGeom>
            <a:noFill/>
            <a:ln w="19050">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cxnSp>
          <p:nvCxnSpPr>
            <p:cNvPr id="16" name="Straight Connector 15"/>
            <p:cNvCxnSpPr/>
            <p:nvPr/>
          </p:nvCxnSpPr>
          <p:spPr>
            <a:xfrm>
              <a:off x="1331640" y="3501008"/>
              <a:ext cx="0" cy="115212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402254" y="554412"/>
            <a:ext cx="8280920" cy="1152128"/>
            <a:chOff x="419378" y="3501008"/>
            <a:chExt cx="8280920" cy="1152128"/>
          </a:xfrm>
        </p:grpSpPr>
        <p:sp>
          <p:nvSpPr>
            <p:cNvPr id="18" name="Rounded Rectangle 17"/>
            <p:cNvSpPr/>
            <p:nvPr/>
          </p:nvSpPr>
          <p:spPr>
            <a:xfrm>
              <a:off x="419378" y="3501008"/>
              <a:ext cx="8280920" cy="1152128"/>
            </a:xfrm>
            <a:prstGeom prst="roundRect">
              <a:avLst/>
            </a:prstGeom>
            <a:noFill/>
            <a:ln w="19050">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cxnSp>
          <p:nvCxnSpPr>
            <p:cNvPr id="19" name="Straight Connector 18"/>
            <p:cNvCxnSpPr/>
            <p:nvPr/>
          </p:nvCxnSpPr>
          <p:spPr>
            <a:xfrm>
              <a:off x="1331640" y="3501008"/>
              <a:ext cx="0" cy="115212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402254" y="4671350"/>
            <a:ext cx="8280920" cy="1152128"/>
            <a:chOff x="419378" y="3501008"/>
            <a:chExt cx="8280920" cy="1152128"/>
          </a:xfrm>
        </p:grpSpPr>
        <p:sp>
          <p:nvSpPr>
            <p:cNvPr id="21" name="Rounded Rectangle 20"/>
            <p:cNvSpPr/>
            <p:nvPr/>
          </p:nvSpPr>
          <p:spPr>
            <a:xfrm>
              <a:off x="419378" y="3501008"/>
              <a:ext cx="8280920" cy="1152128"/>
            </a:xfrm>
            <a:prstGeom prst="roundRect">
              <a:avLst/>
            </a:prstGeom>
            <a:noFill/>
            <a:ln w="19050">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cxnSp>
          <p:nvCxnSpPr>
            <p:cNvPr id="22" name="Straight Connector 21"/>
            <p:cNvCxnSpPr/>
            <p:nvPr/>
          </p:nvCxnSpPr>
          <p:spPr>
            <a:xfrm>
              <a:off x="1331640" y="3501008"/>
              <a:ext cx="0" cy="115212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83374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SBAR in practice</a:t>
            </a:r>
            <a:endParaRPr lang="en-GB" dirty="0"/>
          </a:p>
        </p:txBody>
      </p:sp>
      <p:sp>
        <p:nvSpPr>
          <p:cNvPr id="3" name="Content Placeholder 2"/>
          <p:cNvSpPr>
            <a:spLocks noGrp="1"/>
          </p:cNvSpPr>
          <p:nvPr>
            <p:ph idx="1"/>
          </p:nvPr>
        </p:nvSpPr>
        <p:spPr/>
        <p:txBody>
          <a:bodyPr/>
          <a:lstStyle/>
          <a:p>
            <a:pPr algn="ctr"/>
            <a:r>
              <a:rPr lang="en-GB" dirty="0"/>
              <a:t>Handover – primary care</a:t>
            </a:r>
            <a:endParaRPr lang="en-GB" dirty="0">
              <a:hlinkClick r:id="rId2"/>
            </a:endParaRPr>
          </a:p>
          <a:p>
            <a:pPr algn="ctr"/>
            <a:endParaRPr lang="en-GB" dirty="0">
              <a:hlinkClick r:id="rId2"/>
            </a:endParaRPr>
          </a:p>
          <a:p>
            <a:pPr algn="ctr"/>
            <a:r>
              <a:rPr lang="en-GB" dirty="0">
                <a:hlinkClick r:id="rId2"/>
              </a:rPr>
              <a:t>https://youtu.be/MVaOmoTuiVU</a:t>
            </a:r>
            <a:r>
              <a:rPr lang="en-GB" dirty="0"/>
              <a:t> </a:t>
            </a:r>
          </a:p>
          <a:p>
            <a:pPr algn="ctr"/>
            <a:endParaRPr lang="en-GB" dirty="0"/>
          </a:p>
          <a:p>
            <a:pPr algn="ctr"/>
            <a:r>
              <a:rPr lang="en-GB" dirty="0" smtClean="0"/>
              <a:t>Escalation of unwell patient</a:t>
            </a:r>
            <a:endParaRPr lang="en-GB" dirty="0"/>
          </a:p>
          <a:p>
            <a:pPr algn="ctr"/>
            <a:endParaRPr lang="en-GB" dirty="0"/>
          </a:p>
          <a:p>
            <a:pPr algn="ctr"/>
            <a:r>
              <a:rPr lang="en-GB" u="sng" dirty="0">
                <a:hlinkClick r:id="rId3"/>
              </a:rPr>
              <a:t>https://youtu.be/26NadjAnnBc</a:t>
            </a:r>
            <a:r>
              <a:rPr lang="en-GB" dirty="0"/>
              <a:t> </a:t>
            </a:r>
          </a:p>
          <a:p>
            <a:endParaRPr lang="en-GB" dirty="0"/>
          </a:p>
        </p:txBody>
      </p:sp>
    </p:spTree>
    <p:extLst>
      <p:ext uri="{BB962C8B-B14F-4D97-AF65-F5344CB8AC3E}">
        <p14:creationId xmlns:p14="http://schemas.microsoft.com/office/powerpoint/2010/main" val="6218421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EAHSN">
  <a:themeElements>
    <a:clrScheme name="WEAHSN">
      <a:dk1>
        <a:sysClr val="windowText" lastClr="000000"/>
      </a:dk1>
      <a:lt1>
        <a:sysClr val="window" lastClr="FFFFFF"/>
      </a:lt1>
      <a:dk2>
        <a:srgbClr val="48237C"/>
      </a:dk2>
      <a:lt2>
        <a:srgbClr val="EEECE1"/>
      </a:lt2>
      <a:accent1>
        <a:srgbClr val="234093"/>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WEAHSN</Template>
  <TotalTime>126</TotalTime>
  <Words>895</Words>
  <Application>Microsoft Office PowerPoint</Application>
  <PresentationFormat>On-screen Show (4:3)</PresentationFormat>
  <Paragraphs>109</Paragraphs>
  <Slides>16</Slides>
  <Notes>4</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WEAHSN</vt:lpstr>
      <vt:lpstr>Office Theme</vt:lpstr>
      <vt:lpstr>Building capacity to support human factors in patient safety</vt:lpstr>
      <vt:lpstr>Situation</vt:lpstr>
      <vt:lpstr>Stephen’s Story</vt:lpstr>
      <vt:lpstr>Background</vt:lpstr>
      <vt:lpstr>Assessment – Human Factors</vt:lpstr>
      <vt:lpstr>Human Factors</vt:lpstr>
      <vt:lpstr>Recommendation – SBAR </vt:lpstr>
      <vt:lpstr>PowerPoint Presentation</vt:lpstr>
      <vt:lpstr>SBAR in practice</vt:lpstr>
      <vt:lpstr>Situation  </vt:lpstr>
      <vt:lpstr> Background   </vt:lpstr>
      <vt:lpstr> Assessment   </vt:lpstr>
      <vt:lpstr>  Recommendation   </vt:lpstr>
      <vt:lpstr>Human Factors</vt:lpstr>
      <vt:lpstr>Implementing SBAR in our organisation </vt:lpstr>
      <vt:lpstr>Contacts</vt:lpstr>
    </vt:vector>
  </TitlesOfParts>
  <Company>NHS South West Commissioning Support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Rees Vanesther</dc:creator>
  <cp:lastModifiedBy>nathalie.delaney</cp:lastModifiedBy>
  <cp:revision>26</cp:revision>
  <dcterms:created xsi:type="dcterms:W3CDTF">2016-02-03T21:27:27Z</dcterms:created>
  <dcterms:modified xsi:type="dcterms:W3CDTF">2016-03-15T17:11:50Z</dcterms:modified>
</cp:coreProperties>
</file>