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65" r:id="rId3"/>
    <p:sldId id="266" r:id="rId4"/>
    <p:sldId id="283" r:id="rId5"/>
    <p:sldId id="362" r:id="rId6"/>
    <p:sldId id="257" r:id="rId7"/>
    <p:sldId id="365" r:id="rId8"/>
    <p:sldId id="259" r:id="rId9"/>
    <p:sldId id="260" r:id="rId10"/>
    <p:sldId id="264" r:id="rId11"/>
    <p:sldId id="262" r:id="rId12"/>
    <p:sldId id="263" r:id="rId13"/>
    <p:sldId id="298" r:id="rId14"/>
    <p:sldId id="299" r:id="rId15"/>
    <p:sldId id="300" r:id="rId16"/>
    <p:sldId id="258" r:id="rId17"/>
    <p:sldId id="261" r:id="rId18"/>
    <p:sldId id="267" r:id="rId19"/>
    <p:sldId id="268" r:id="rId20"/>
    <p:sldId id="269" r:id="rId21"/>
    <p:sldId id="270" r:id="rId22"/>
    <p:sldId id="272" r:id="rId23"/>
    <p:sldId id="271" r:id="rId24"/>
    <p:sldId id="364" r:id="rId25"/>
    <p:sldId id="273" r:id="rId26"/>
    <p:sldId id="274" r:id="rId27"/>
    <p:sldId id="285" r:id="rId28"/>
    <p:sldId id="277" r:id="rId29"/>
    <p:sldId id="278" r:id="rId30"/>
    <p:sldId id="279" r:id="rId31"/>
    <p:sldId id="280" r:id="rId32"/>
    <p:sldId id="286" r:id="rId33"/>
    <p:sldId id="281" r:id="rId34"/>
    <p:sldId id="287" r:id="rId35"/>
    <p:sldId id="308" r:id="rId36"/>
    <p:sldId id="289" r:id="rId37"/>
    <p:sldId id="288" r:id="rId38"/>
    <p:sldId id="290" r:id="rId39"/>
    <p:sldId id="291" r:id="rId40"/>
    <p:sldId id="292" r:id="rId41"/>
    <p:sldId id="293" r:id="rId42"/>
    <p:sldId id="294" r:id="rId43"/>
    <p:sldId id="295" r:id="rId44"/>
    <p:sldId id="296" r:id="rId45"/>
    <p:sldId id="301" r:id="rId46"/>
    <p:sldId id="303" r:id="rId47"/>
    <p:sldId id="304" r:id="rId48"/>
    <p:sldId id="305" r:id="rId49"/>
    <p:sldId id="306" r:id="rId50"/>
    <p:sldId id="307" r:id="rId51"/>
    <p:sldId id="309" r:id="rId52"/>
    <p:sldId id="310" r:id="rId53"/>
    <p:sldId id="311" r:id="rId54"/>
    <p:sldId id="312" r:id="rId55"/>
    <p:sldId id="313" r:id="rId56"/>
    <p:sldId id="357" r:id="rId57"/>
    <p:sldId id="316" r:id="rId58"/>
    <p:sldId id="334" r:id="rId59"/>
    <p:sldId id="317" r:id="rId60"/>
    <p:sldId id="315" r:id="rId61"/>
    <p:sldId id="333" r:id="rId62"/>
    <p:sldId id="318" r:id="rId63"/>
    <p:sldId id="319" r:id="rId64"/>
    <p:sldId id="335" r:id="rId65"/>
    <p:sldId id="320" r:id="rId66"/>
    <p:sldId id="329" r:id="rId67"/>
    <p:sldId id="336" r:id="rId68"/>
    <p:sldId id="321" r:id="rId69"/>
    <p:sldId id="330" r:id="rId70"/>
    <p:sldId id="337" r:id="rId71"/>
    <p:sldId id="322" r:id="rId72"/>
    <p:sldId id="327" r:id="rId73"/>
    <p:sldId id="338" r:id="rId74"/>
    <p:sldId id="323" r:id="rId75"/>
    <p:sldId id="328" r:id="rId76"/>
    <p:sldId id="339" r:id="rId77"/>
    <p:sldId id="324" r:id="rId78"/>
    <p:sldId id="331" r:id="rId79"/>
    <p:sldId id="340" r:id="rId80"/>
    <p:sldId id="325" r:id="rId81"/>
    <p:sldId id="332" r:id="rId82"/>
    <p:sldId id="341" r:id="rId83"/>
    <p:sldId id="326" r:id="rId84"/>
    <p:sldId id="342" r:id="rId85"/>
    <p:sldId id="343" r:id="rId86"/>
    <p:sldId id="344" r:id="rId87"/>
    <p:sldId id="345" r:id="rId88"/>
    <p:sldId id="346" r:id="rId89"/>
    <p:sldId id="347" r:id="rId90"/>
    <p:sldId id="348" r:id="rId91"/>
    <p:sldId id="349" r:id="rId92"/>
    <p:sldId id="350" r:id="rId93"/>
    <p:sldId id="358" r:id="rId94"/>
    <p:sldId id="351" r:id="rId95"/>
    <p:sldId id="352" r:id="rId96"/>
    <p:sldId id="353" r:id="rId97"/>
    <p:sldId id="354" r:id="rId98"/>
    <p:sldId id="359" r:id="rId99"/>
    <p:sldId id="356" r:id="rId100"/>
    <p:sldId id="360" r:id="rId101"/>
    <p:sldId id="366" r:id="rId102"/>
    <p:sldId id="367" r:id="rId103"/>
    <p:sldId id="368" r:id="rId104"/>
    <p:sldId id="361" r:id="rId105"/>
    <p:sldId id="355" r:id="rId106"/>
    <p:sldId id="297" r:id="rId107"/>
    <p:sldId id="363"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79" autoAdjust="0"/>
    <p:restoredTop sz="86999" autoAdjust="0"/>
  </p:normalViewPr>
  <p:slideViewPr>
    <p:cSldViewPr>
      <p:cViewPr>
        <p:scale>
          <a:sx n="50" d="100"/>
          <a:sy n="50" d="100"/>
        </p:scale>
        <p:origin x="-312" y="-804"/>
      </p:cViewPr>
      <p:guideLst>
        <p:guide orient="horz" pos="2160"/>
        <p:guide pos="2880"/>
      </p:guideLst>
    </p:cSldViewPr>
  </p:slideViewPr>
  <p:outlineViewPr>
    <p:cViewPr>
      <p:scale>
        <a:sx n="33" d="100"/>
        <a:sy n="33" d="100"/>
      </p:scale>
      <p:origin x="48" y="85824"/>
    </p:cViewPr>
  </p:outlineViewPr>
  <p:notesTextViewPr>
    <p:cViewPr>
      <p:scale>
        <a:sx n="1" d="1"/>
        <a:sy n="1" d="1"/>
      </p:scale>
      <p:origin x="0" y="0"/>
    </p:cViewPr>
  </p:notesTextViewPr>
  <p:sorterViewPr>
    <p:cViewPr>
      <p:scale>
        <a:sx n="80" d="100"/>
        <a:sy n="80" d="100"/>
      </p:scale>
      <p:origin x="0" y="76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c:spPr>
          </c:dPt>
          <c:dPt>
            <c:idx val="2"/>
            <c:bubble3D val="0"/>
            <c:spPr>
              <a:solidFill>
                <a:schemeClr val="accent3"/>
              </a:solidFill>
            </c:spPr>
          </c:dPt>
          <c:cat>
            <c:strRef>
              <c:f>Sheet1!$A$2:$A$4</c:f>
              <c:strCache>
                <c:ptCount val="3"/>
                <c:pt idx="0">
                  <c:v>Verbal (what we say)</c:v>
                </c:pt>
                <c:pt idx="1">
                  <c:v>Tone (how we say it)</c:v>
                </c:pt>
                <c:pt idx="2">
                  <c:v>Body language</c:v>
                </c:pt>
              </c:strCache>
            </c:strRef>
          </c:cat>
          <c:val>
            <c:numRef>
              <c:f>Sheet1!$B$2:$B$4</c:f>
              <c:numCache>
                <c:formatCode>General</c:formatCode>
                <c:ptCount val="3"/>
                <c:pt idx="0">
                  <c:v>7</c:v>
                </c:pt>
                <c:pt idx="1">
                  <c:v>38</c:v>
                </c:pt>
                <c:pt idx="2">
                  <c:v>55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562834159618932"/>
          <c:y val="3.5228966741442651E-2"/>
          <c:w val="0.33048276951492173"/>
          <c:h val="0.23364596661528164"/>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66DA7-78BF-4DE0-B04F-EB3D2E9D4E4F}" type="datetimeFigureOut">
              <a:rPr lang="en-GB" smtClean="0"/>
              <a:t>17/08/2015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7E275-7854-4F9D-81FC-AC638D00E8E9}" type="slidenum">
              <a:rPr lang="en-GB" smtClean="0"/>
              <a:t>‹#›</a:t>
            </a:fld>
            <a:endParaRPr lang="en-GB"/>
          </a:p>
        </p:txBody>
      </p:sp>
    </p:spTree>
    <p:extLst>
      <p:ext uri="{BB962C8B-B14F-4D97-AF65-F5344CB8AC3E}">
        <p14:creationId xmlns:p14="http://schemas.microsoft.com/office/powerpoint/2010/main" val="286105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57E275-7854-4F9D-81FC-AC638D00E8E9}" type="slidenum">
              <a:rPr lang="en-GB" smtClean="0"/>
              <a:t>23</a:t>
            </a:fld>
            <a:endParaRPr lang="en-GB"/>
          </a:p>
        </p:txBody>
      </p:sp>
    </p:spTree>
    <p:extLst>
      <p:ext uri="{BB962C8B-B14F-4D97-AF65-F5344CB8AC3E}">
        <p14:creationId xmlns:p14="http://schemas.microsoft.com/office/powerpoint/2010/main" val="200692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 source: NHS Photo Library</a:t>
            </a:r>
          </a:p>
          <a:p>
            <a:endParaRPr lang="en-GB" dirty="0"/>
          </a:p>
        </p:txBody>
      </p:sp>
      <p:sp>
        <p:nvSpPr>
          <p:cNvPr id="4" name="Slide Number Placeholder 3"/>
          <p:cNvSpPr>
            <a:spLocks noGrp="1"/>
          </p:cNvSpPr>
          <p:nvPr>
            <p:ph type="sldNum" sz="quarter" idx="10"/>
          </p:nvPr>
        </p:nvSpPr>
        <p:spPr/>
        <p:txBody>
          <a:bodyPr/>
          <a:lstStyle/>
          <a:p>
            <a:fld id="{8357E275-7854-4F9D-81FC-AC638D00E8E9}" type="slidenum">
              <a:rPr lang="en-GB" smtClean="0"/>
              <a:t>57</a:t>
            </a:fld>
            <a:endParaRPr lang="en-GB"/>
          </a:p>
        </p:txBody>
      </p:sp>
    </p:spTree>
    <p:extLst>
      <p:ext uri="{BB962C8B-B14F-4D97-AF65-F5344CB8AC3E}">
        <p14:creationId xmlns:p14="http://schemas.microsoft.com/office/powerpoint/2010/main" val="267232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source: NHS Photo Library</a:t>
            </a:r>
            <a:endParaRPr lang="en-GB" dirty="0"/>
          </a:p>
        </p:txBody>
      </p:sp>
      <p:sp>
        <p:nvSpPr>
          <p:cNvPr id="4" name="Slide Number Placeholder 3"/>
          <p:cNvSpPr>
            <a:spLocks noGrp="1"/>
          </p:cNvSpPr>
          <p:nvPr>
            <p:ph type="sldNum" sz="quarter" idx="10"/>
          </p:nvPr>
        </p:nvSpPr>
        <p:spPr/>
        <p:txBody>
          <a:bodyPr/>
          <a:lstStyle/>
          <a:p>
            <a:fld id="{8357E275-7854-4F9D-81FC-AC638D00E8E9}" type="slidenum">
              <a:rPr lang="en-GB" smtClean="0"/>
              <a:t>60</a:t>
            </a:fld>
            <a:endParaRPr lang="en-GB"/>
          </a:p>
        </p:txBody>
      </p:sp>
    </p:spTree>
    <p:extLst>
      <p:ext uri="{BB962C8B-B14F-4D97-AF65-F5344CB8AC3E}">
        <p14:creationId xmlns:p14="http://schemas.microsoft.com/office/powerpoint/2010/main" val="273213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 source: NHS Photo Library</a:t>
            </a:r>
          </a:p>
          <a:p>
            <a:endParaRPr lang="en-GB" dirty="0"/>
          </a:p>
        </p:txBody>
      </p:sp>
      <p:sp>
        <p:nvSpPr>
          <p:cNvPr id="4" name="Slide Number Placeholder 3"/>
          <p:cNvSpPr>
            <a:spLocks noGrp="1"/>
          </p:cNvSpPr>
          <p:nvPr>
            <p:ph type="sldNum" sz="quarter" idx="10"/>
          </p:nvPr>
        </p:nvSpPr>
        <p:spPr/>
        <p:txBody>
          <a:bodyPr/>
          <a:lstStyle/>
          <a:p>
            <a:fld id="{8357E275-7854-4F9D-81FC-AC638D00E8E9}" type="slidenum">
              <a:rPr lang="en-GB" smtClean="0"/>
              <a:t>63</a:t>
            </a:fld>
            <a:endParaRPr lang="en-GB"/>
          </a:p>
        </p:txBody>
      </p:sp>
    </p:spTree>
    <p:extLst>
      <p:ext uri="{BB962C8B-B14F-4D97-AF65-F5344CB8AC3E}">
        <p14:creationId xmlns:p14="http://schemas.microsoft.com/office/powerpoint/2010/main" val="292530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endParaRPr lang="en-GB" b="0" dirty="0" smtClean="0"/>
          </a:p>
          <a:p>
            <a:r>
              <a:rPr lang="en-GB" b="0" dirty="0" smtClean="0"/>
              <a:t>A – Makaton is a form of language that uses a large collection of signs and symbols. It is often used with those who have learning and physical disabilities, or hearing impairment. </a:t>
            </a:r>
          </a:p>
          <a:p>
            <a:r>
              <a:rPr lang="en-GB" b="0" dirty="0" smtClean="0"/>
              <a:t>B – Sign language is a way of communicating which uses hand shapes and movements to get a message across. </a:t>
            </a:r>
          </a:p>
          <a:p>
            <a:r>
              <a:rPr lang="en-GB" b="0" dirty="0" smtClean="0"/>
              <a:t>C – Is a code of raised dots that are ‘read’ using touch. For people who are visually impaired or who are blind, the system supports reading and writing.</a:t>
            </a:r>
          </a:p>
          <a:p>
            <a:r>
              <a:rPr lang="en-GB" b="0" dirty="0" smtClean="0"/>
              <a:t>D – Maintaining good eye contact is an important way for a health and social care worker to show that they are engaged and listening. </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101</a:t>
            </a:fld>
            <a:endParaRPr lang="en-GB">
              <a:solidFill>
                <a:prstClr val="black"/>
              </a:solidFill>
            </a:endParaRPr>
          </a:p>
        </p:txBody>
      </p:sp>
    </p:spTree>
    <p:extLst>
      <p:ext uri="{BB962C8B-B14F-4D97-AF65-F5344CB8AC3E}">
        <p14:creationId xmlns:p14="http://schemas.microsoft.com/office/powerpoint/2010/main" val="196276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endParaRPr lang="en-GB" dirty="0" smtClean="0"/>
          </a:p>
          <a:p>
            <a:r>
              <a:rPr lang="en-GB" dirty="0" smtClean="0"/>
              <a:t>A</a:t>
            </a:r>
            <a:r>
              <a:rPr lang="en-GB" baseline="0" dirty="0" smtClean="0"/>
              <a:t> – Poor communication can lead to misunderstandings about an individual’s specific need and support.  Understanding the individual's needs is more likely to result from good communication.</a:t>
            </a:r>
          </a:p>
          <a:p>
            <a:r>
              <a:rPr lang="en-GB" baseline="0" dirty="0" smtClean="0"/>
              <a:t>B – Poor communication can lead to mixed messages and confusion both between other workers who provide care and support and between the health and social care worker and the individual.</a:t>
            </a:r>
          </a:p>
          <a:p>
            <a:r>
              <a:rPr lang="en-GB" baseline="0" dirty="0" smtClean="0"/>
              <a:t>C – Poor communication can lead to misunderstandings and poor teamwork between teams of workers providing care. Effective team working of more likely to be a result of good communication.</a:t>
            </a:r>
          </a:p>
          <a:p>
            <a:r>
              <a:rPr lang="en-GB" baseline="0" dirty="0" smtClean="0"/>
              <a:t>D – Poor communication tends to lead to confusion and misunderstandings that can undermine trust.  Clarity and trust are more commonly the result of good communication.</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102</a:t>
            </a:fld>
            <a:endParaRPr lang="en-GB">
              <a:solidFill>
                <a:prstClr val="black"/>
              </a:solidFill>
            </a:endParaRPr>
          </a:p>
        </p:txBody>
      </p:sp>
    </p:spTree>
    <p:extLst>
      <p:ext uri="{BB962C8B-B14F-4D97-AF65-F5344CB8AC3E}">
        <p14:creationId xmlns:p14="http://schemas.microsoft.com/office/powerpoint/2010/main" val="124156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endParaRPr lang="en-GB" b="0" dirty="0" smtClean="0"/>
          </a:p>
          <a:p>
            <a:r>
              <a:rPr lang="en-GB" b="0" dirty="0" smtClean="0"/>
              <a:t>A – The health and social care worker should be aware of body language and use it to get clues about how the individual is feeling but this is not the best way to check that you have understood what they have told you.</a:t>
            </a:r>
          </a:p>
          <a:p>
            <a:r>
              <a:rPr lang="en-GB" b="0" dirty="0" smtClean="0"/>
              <a:t>B – By summarising the key points of what have been discussed and repeating this back to the individual, the health and social care worker can check that they have fully understood what the individual has said.  The individual has the opportunity to correct them if necessary. </a:t>
            </a:r>
          </a:p>
          <a:p>
            <a:r>
              <a:rPr lang="en-GB" b="0" dirty="0" smtClean="0"/>
              <a:t>C – Touch is a way of communicating with an individual who has a hearing impairment.  It is unlikely that a health and social care worker would communicate through touch to confirm understanding if they had been having a verbal conversation.</a:t>
            </a:r>
          </a:p>
          <a:p>
            <a:r>
              <a:rPr lang="en-GB" b="0" dirty="0" smtClean="0"/>
              <a:t>D – Stereo-typing involves making assumptions about an individual based on their appearance or characteristics. This is not an effective way for a health and social care worker to check that they have understood what has been said.</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103</a:t>
            </a:fld>
            <a:endParaRPr lang="en-GB">
              <a:solidFill>
                <a:prstClr val="black"/>
              </a:solidFill>
            </a:endParaRPr>
          </a:p>
        </p:txBody>
      </p:sp>
    </p:spTree>
    <p:extLst>
      <p:ext uri="{BB962C8B-B14F-4D97-AF65-F5344CB8AC3E}">
        <p14:creationId xmlns:p14="http://schemas.microsoft.com/office/powerpoint/2010/main" val="124156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54F21B-8F44-49FF-B4CD-C5909E3711D2}"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71962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54F21B-8F44-49FF-B4CD-C5909E3711D2}"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112976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54F21B-8F44-49FF-B4CD-C5909E3711D2}"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115632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lstStyle>
            <a:lvl1pPr algn="l">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654F21B-8F44-49FF-B4CD-C5909E3711D2}"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303094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4F21B-8F44-49FF-B4CD-C5909E3711D2}"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5046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54F21B-8F44-49FF-B4CD-C5909E3711D2}"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10281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54F21B-8F44-49FF-B4CD-C5909E3711D2}" type="datetimeFigureOut">
              <a:rPr lang="en-GB" smtClean="0"/>
              <a:t>17/08/2015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243661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54F21B-8F44-49FF-B4CD-C5909E3711D2}" type="datetimeFigureOut">
              <a:rPr lang="en-GB" smtClean="0"/>
              <a:t>17/08/2015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185081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4F21B-8F44-49FF-B4CD-C5909E3711D2}" type="datetimeFigureOut">
              <a:rPr lang="en-GB" smtClean="0"/>
              <a:t>17/08/2015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230232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4F21B-8F44-49FF-B4CD-C5909E3711D2}"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346790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4F21B-8F44-49FF-B4CD-C5909E3711D2}"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9C6CD-CC10-4F49-84BF-4CADD79D47B2}" type="slidenum">
              <a:rPr lang="en-GB" smtClean="0"/>
              <a:t>‹#›</a:t>
            </a:fld>
            <a:endParaRPr lang="en-GB"/>
          </a:p>
        </p:txBody>
      </p:sp>
    </p:spTree>
    <p:extLst>
      <p:ext uri="{BB962C8B-B14F-4D97-AF65-F5344CB8AC3E}">
        <p14:creationId xmlns:p14="http://schemas.microsoft.com/office/powerpoint/2010/main" val="32036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7664" y="274638"/>
            <a:ext cx="7139136"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4F21B-8F44-49FF-B4CD-C5909E3711D2}" type="datetimeFigureOut">
              <a:rPr lang="en-GB" smtClean="0"/>
              <a:t>17/08/2015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9C6CD-CC10-4F49-84BF-4CADD79D47B2}" type="slidenum">
              <a:rPr lang="en-GB" smtClean="0"/>
              <a:t>‹#›</a:t>
            </a:fld>
            <a:endParaRPr lang="en-GB"/>
          </a:p>
        </p:txBody>
      </p:sp>
    </p:spTree>
    <p:extLst>
      <p:ext uri="{BB962C8B-B14F-4D97-AF65-F5344CB8AC3E}">
        <p14:creationId xmlns:p14="http://schemas.microsoft.com/office/powerpoint/2010/main" val="217293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0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1.png"/><Relationship Id="rId9" Type="http://schemas.openxmlformats.org/officeDocument/2006/relationships/image" Target="../media/image40.png"/></Relationships>
</file>

<file path=ppt/slides/_rels/slide10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1.png"/><Relationship Id="rId9" Type="http://schemas.openxmlformats.org/officeDocument/2006/relationships/image" Target="../media/image40.png"/></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26NadjAnnBc" TargetMode="External"/><Relationship Id="rId2" Type="http://schemas.openxmlformats.org/officeDocument/2006/relationships/hyperlink" Target="https://youtu.be/MVaOmoTuiVU"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patientsafetyfirst.nhs.uk/ashx/Asset.ashx?path=/How-to-guides-2008-09-19/Deterioration%201.1_17Sept08.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970665"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oe.tarring@sirona-cic.org.uk"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dirty="0" smtClean="0"/>
              <a:t>Start with SBAR</a:t>
            </a:r>
            <a:endParaRPr lang="en-GB" b="1" dirty="0"/>
          </a:p>
        </p:txBody>
      </p:sp>
      <p:sp>
        <p:nvSpPr>
          <p:cNvPr id="3" name="Subtitle 2"/>
          <p:cNvSpPr>
            <a:spLocks noGrp="1"/>
          </p:cNvSpPr>
          <p:nvPr>
            <p:ph type="subTitle" idx="1"/>
          </p:nvPr>
        </p:nvSpPr>
        <p:spPr/>
        <p:txBody>
          <a:bodyPr/>
          <a:lstStyle/>
          <a:p>
            <a:r>
              <a:rPr lang="en-GB" dirty="0" smtClean="0"/>
              <a:t>Template for local adaption</a:t>
            </a:r>
            <a:endParaRPr lang="en-GB" dirty="0"/>
          </a:p>
        </p:txBody>
      </p:sp>
    </p:spTree>
    <p:extLst>
      <p:ext uri="{BB962C8B-B14F-4D97-AF65-F5344CB8AC3E}">
        <p14:creationId xmlns:p14="http://schemas.microsoft.com/office/powerpoint/2010/main" val="41637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Ground rules</a:t>
            </a:r>
            <a:endParaRPr lang="en-GB" dirty="0"/>
          </a:p>
        </p:txBody>
      </p:sp>
      <p:sp>
        <p:nvSpPr>
          <p:cNvPr id="3" name="Content Placeholder 2"/>
          <p:cNvSpPr>
            <a:spLocks noGrp="1"/>
          </p:cNvSpPr>
          <p:nvPr>
            <p:ph idx="1"/>
          </p:nvPr>
        </p:nvSpPr>
        <p:spPr/>
        <p:txBody>
          <a:bodyPr/>
          <a:lstStyle/>
          <a:p>
            <a:r>
              <a:rPr lang="en-GB" dirty="0" smtClean="0"/>
              <a:t>Confidentiality</a:t>
            </a:r>
          </a:p>
          <a:p>
            <a:r>
              <a:rPr lang="en-GB" dirty="0" smtClean="0"/>
              <a:t>Time keeping</a:t>
            </a:r>
          </a:p>
          <a:p>
            <a:r>
              <a:rPr lang="en-GB" dirty="0" smtClean="0"/>
              <a:t>Positive feedback</a:t>
            </a:r>
          </a:p>
          <a:p>
            <a:r>
              <a:rPr lang="en-GB" dirty="0" smtClean="0"/>
              <a:t>Respect for the opinions of others – space to have say without interruption</a:t>
            </a:r>
          </a:p>
          <a:p>
            <a:r>
              <a:rPr lang="en-GB" dirty="0" smtClean="0"/>
              <a:t>Take responsibility for learning</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3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7</a:t>
            </a:r>
            <a:endParaRPr lang="en-GB" dirty="0"/>
          </a:p>
        </p:txBody>
      </p:sp>
      <p:sp>
        <p:nvSpPr>
          <p:cNvPr id="3" name="Content Placeholder 2"/>
          <p:cNvSpPr>
            <a:spLocks noGrp="1"/>
          </p:cNvSpPr>
          <p:nvPr>
            <p:ph idx="1"/>
          </p:nvPr>
        </p:nvSpPr>
        <p:spPr/>
        <p:txBody>
          <a:bodyPr>
            <a:normAutofit fontScale="70000" lnSpcReduction="20000"/>
          </a:bodyPr>
          <a:lstStyle/>
          <a:p>
            <a:r>
              <a:rPr lang="en-GB" dirty="0"/>
              <a:t>Turn to a person near to you and tell them about the best holiday you have had </a:t>
            </a:r>
            <a:r>
              <a:rPr lang="en-GB" b="1" u="sng" dirty="0"/>
              <a:t>OR</a:t>
            </a:r>
            <a:r>
              <a:rPr lang="en-GB" dirty="0"/>
              <a:t> time away from home you have ever had (working or travelling?) </a:t>
            </a:r>
            <a:r>
              <a:rPr lang="en-GB" b="1" u="sng" dirty="0"/>
              <a:t>OR</a:t>
            </a:r>
            <a:r>
              <a:rPr lang="en-GB" dirty="0"/>
              <a:t> you can tell them about a hobby you have </a:t>
            </a:r>
            <a:br>
              <a:rPr lang="en-GB" dirty="0"/>
            </a:br>
            <a:r>
              <a:rPr lang="en-GB" b="1" u="sng" dirty="0"/>
              <a:t>Consider</a:t>
            </a:r>
          </a:p>
          <a:p>
            <a:r>
              <a:rPr lang="en-GB" b="1" u="sng" dirty="0"/>
              <a:t>Verbal</a:t>
            </a:r>
            <a:r>
              <a:rPr lang="en-GB" dirty="0"/>
              <a:t>          Tone and Volume</a:t>
            </a:r>
          </a:p>
          <a:p>
            <a:r>
              <a:rPr lang="en-GB" b="1" u="sng" dirty="0"/>
              <a:t>Non-Verbal </a:t>
            </a:r>
            <a:r>
              <a:rPr lang="en-GB" dirty="0"/>
              <a:t>  </a:t>
            </a:r>
          </a:p>
          <a:p>
            <a:r>
              <a:rPr lang="en-GB" dirty="0"/>
              <a:t>Position/Proximity</a:t>
            </a:r>
          </a:p>
          <a:p>
            <a:r>
              <a:rPr lang="en-GB" dirty="0"/>
              <a:t>Eye Contact</a:t>
            </a:r>
          </a:p>
          <a:p>
            <a:r>
              <a:rPr lang="en-GB" dirty="0"/>
              <a:t>Body Language</a:t>
            </a:r>
          </a:p>
          <a:p>
            <a:r>
              <a:rPr lang="en-GB" dirty="0"/>
              <a:t>Touch</a:t>
            </a:r>
          </a:p>
          <a:p>
            <a:r>
              <a:rPr lang="en-GB" dirty="0"/>
              <a:t>Signs</a:t>
            </a:r>
          </a:p>
          <a:p>
            <a:r>
              <a:rPr lang="en-GB" dirty="0"/>
              <a:t>Symbols and Pictures</a:t>
            </a:r>
          </a:p>
          <a:p>
            <a:r>
              <a:rPr lang="en-GB" dirty="0"/>
              <a:t>Writing</a:t>
            </a:r>
          </a:p>
          <a:p>
            <a:r>
              <a:rPr lang="en-GB" dirty="0"/>
              <a:t>Objects of reference</a:t>
            </a:r>
          </a:p>
          <a:p>
            <a:r>
              <a:rPr lang="en-GB" dirty="0"/>
              <a:t>Human and Technical aids</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51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45008"/>
            <a:ext cx="9619013" cy="1075112"/>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423132"/>
            <a:ext cx="8639293" cy="830997"/>
          </a:xfrm>
          <a:prstGeom prst="rect">
            <a:avLst/>
          </a:prstGeom>
        </p:spPr>
        <p:txBody>
          <a:bodyPr wrap="square">
            <a:spAutoFit/>
          </a:bodyPr>
          <a:lstStyle/>
          <a:p>
            <a:r>
              <a:rPr lang="en-GB" sz="2400" b="1" dirty="0">
                <a:solidFill>
                  <a:prstClr val="white"/>
                </a:solidFill>
                <a:latin typeface="Arial" panose="020B0604020202020204" pitchFamily="34" charset="0"/>
                <a:cs typeface="Arial" panose="020B0604020202020204" pitchFamily="34" charset="0"/>
              </a:rPr>
              <a:t>Which form of communication uses signs and symbols to convey meaning? </a:t>
            </a:r>
          </a:p>
        </p:txBody>
      </p:sp>
      <p:sp>
        <p:nvSpPr>
          <p:cNvPr id="22" name="TextBox 21"/>
          <p:cNvSpPr txBox="1"/>
          <p:nvPr/>
        </p:nvSpPr>
        <p:spPr>
          <a:xfrm>
            <a:off x="1046578" y="2805949"/>
            <a:ext cx="5769858"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Makaton </a:t>
            </a:r>
          </a:p>
        </p:txBody>
      </p:sp>
      <p:sp>
        <p:nvSpPr>
          <p:cNvPr id="23" name="TextBox 22"/>
          <p:cNvSpPr txBox="1"/>
          <p:nvPr/>
        </p:nvSpPr>
        <p:spPr>
          <a:xfrm>
            <a:off x="1046578" y="3718303"/>
            <a:ext cx="6054865"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Sign language </a:t>
            </a:r>
          </a:p>
        </p:txBody>
      </p:sp>
      <p:sp>
        <p:nvSpPr>
          <p:cNvPr id="24" name="TextBox 23"/>
          <p:cNvSpPr txBox="1"/>
          <p:nvPr/>
        </p:nvSpPr>
        <p:spPr>
          <a:xfrm>
            <a:off x="1047900" y="4631415"/>
            <a:ext cx="5768535" cy="430887"/>
          </a:xfrm>
          <a:prstGeom prst="rect">
            <a:avLst/>
          </a:prstGeom>
          <a:noFill/>
        </p:spPr>
        <p:txBody>
          <a:bodyPr wrap="square" rtlCol="0">
            <a:spAutoFit/>
          </a:bodyPr>
          <a:lstStyle/>
          <a:p>
            <a:r>
              <a:rPr lang="en-GB" sz="2200" b="1" dirty="0" smtClean="0">
                <a:solidFill>
                  <a:prstClr val="black"/>
                </a:solidFill>
                <a:latin typeface="Arial" panose="020B0604020202020204" pitchFamily="34" charset="0"/>
                <a:cs typeface="Arial" panose="020B0604020202020204" pitchFamily="34" charset="0"/>
              </a:rPr>
              <a:t>Braille </a:t>
            </a:r>
            <a:endParaRPr lang="en-GB" sz="2200" b="1"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1046579" y="5603902"/>
            <a:ext cx="547297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Eye contact</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5" y="2542593"/>
            <a:ext cx="617417" cy="872258"/>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895" y="3486859"/>
            <a:ext cx="617417" cy="872258"/>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95" y="4422963"/>
            <a:ext cx="617417" cy="872258"/>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95" y="5350905"/>
            <a:ext cx="617417" cy="872258"/>
          </a:xfrm>
          <a:prstGeom prst="rect">
            <a:avLst/>
          </a:prstGeom>
        </p:spPr>
      </p:pic>
      <p:grpSp>
        <p:nvGrpSpPr>
          <p:cNvPr id="16" name="Group 15"/>
          <p:cNvGrpSpPr/>
          <p:nvPr/>
        </p:nvGrpSpPr>
        <p:grpSpPr>
          <a:xfrm>
            <a:off x="5408854" y="2965200"/>
            <a:ext cx="3711396" cy="4564662"/>
            <a:chOff x="5432604" y="2420888"/>
            <a:chExt cx="3711396" cy="4564662"/>
          </a:xfrm>
        </p:grpSpPr>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82173">
              <a:off x="5432604"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8" name="Picture 2" descr="\\DESIGNARCHIVE\Archive\PowerPoints\PPT symbols and documents\ABCD cards\A.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4624"/>
            <a:stretch/>
          </p:blipFill>
          <p:spPr bwMode="auto">
            <a:xfrm rot="385857">
              <a:off x="6473422" y="2556201"/>
              <a:ext cx="1897871" cy="255725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0" name="Rectangle 19"/>
          <p:cNvSpPr/>
          <p:nvPr/>
        </p:nvSpPr>
        <p:spPr>
          <a:xfrm>
            <a:off x="6237027" y="2379142"/>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5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4" grpId="0"/>
      <p:bldP spid="24" grpId="1"/>
      <p:bldP spid="25" grpId="0"/>
      <p:bldP spid="25" grpId="1"/>
      <p:bldP spid="2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7"/>
            <a:ext cx="9619013" cy="987624"/>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458757"/>
            <a:ext cx="8639293" cy="430887"/>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Which of the following is a result of poor communication?</a:t>
            </a:r>
          </a:p>
        </p:txBody>
      </p:sp>
      <p:sp>
        <p:nvSpPr>
          <p:cNvPr id="11" name="TextBox 10"/>
          <p:cNvSpPr txBox="1"/>
          <p:nvPr/>
        </p:nvSpPr>
        <p:spPr>
          <a:xfrm>
            <a:off x="1046578" y="287286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Understanding individual’s needs </a:t>
            </a:r>
          </a:p>
        </p:txBody>
      </p:sp>
      <p:sp>
        <p:nvSpPr>
          <p:cNvPr id="12" name="TextBox 11"/>
          <p:cNvSpPr txBox="1"/>
          <p:nvPr/>
        </p:nvSpPr>
        <p:spPr>
          <a:xfrm>
            <a:off x="1067421" y="3773274"/>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Confusion</a:t>
            </a:r>
          </a:p>
        </p:txBody>
      </p:sp>
      <p:sp>
        <p:nvSpPr>
          <p:cNvPr id="13" name="TextBox 12"/>
          <p:cNvSpPr txBox="1"/>
          <p:nvPr/>
        </p:nvSpPr>
        <p:spPr>
          <a:xfrm>
            <a:off x="1067421" y="472760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Effective team working</a:t>
            </a:r>
          </a:p>
        </p:txBody>
      </p:sp>
      <p:sp>
        <p:nvSpPr>
          <p:cNvPr id="14" name="TextBox 13"/>
          <p:cNvSpPr txBox="1"/>
          <p:nvPr/>
        </p:nvSpPr>
        <p:spPr>
          <a:xfrm>
            <a:off x="1046578" y="5666158"/>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Clarity and trust</a:t>
            </a:r>
          </a:p>
        </p:txBody>
      </p:sp>
      <p:grpSp>
        <p:nvGrpSpPr>
          <p:cNvPr id="15" name="Group 14"/>
          <p:cNvGrpSpPr/>
          <p:nvPr/>
        </p:nvGrpSpPr>
        <p:grpSpPr>
          <a:xfrm>
            <a:off x="5543119" y="2940336"/>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3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6"/>
            <a:ext cx="9619013" cy="1177629"/>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268757"/>
            <a:ext cx="8639293" cy="1107996"/>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A health and social care worker is talking to an individual about their needs. What is the best way to check that </a:t>
            </a:r>
            <a:r>
              <a:rPr lang="en-GB" sz="2200" b="1" dirty="0" smtClean="0">
                <a:solidFill>
                  <a:prstClr val="white"/>
                </a:solidFill>
                <a:latin typeface="Arial" panose="020B0604020202020204" pitchFamily="34" charset="0"/>
                <a:cs typeface="Arial" panose="020B0604020202020204" pitchFamily="34" charset="0"/>
              </a:rPr>
              <a:t/>
            </a:r>
            <a:br>
              <a:rPr lang="en-GB" sz="2200" b="1" dirty="0" smtClean="0">
                <a:solidFill>
                  <a:prstClr val="white"/>
                </a:solidFill>
                <a:latin typeface="Arial" panose="020B0604020202020204" pitchFamily="34" charset="0"/>
                <a:cs typeface="Arial" panose="020B0604020202020204" pitchFamily="34" charset="0"/>
              </a:rPr>
            </a:br>
            <a:r>
              <a:rPr lang="en-GB" sz="2200" b="1" dirty="0" smtClean="0">
                <a:solidFill>
                  <a:prstClr val="white"/>
                </a:solidFill>
                <a:latin typeface="Arial" panose="020B0604020202020204" pitchFamily="34" charset="0"/>
                <a:cs typeface="Arial" panose="020B0604020202020204" pitchFamily="34" charset="0"/>
              </a:rPr>
              <a:t>they </a:t>
            </a:r>
            <a:r>
              <a:rPr lang="en-GB" sz="2200" b="1" dirty="0">
                <a:solidFill>
                  <a:prstClr val="white"/>
                </a:solidFill>
                <a:latin typeface="Arial" panose="020B0604020202020204" pitchFamily="34" charset="0"/>
                <a:cs typeface="Arial" panose="020B0604020202020204" pitchFamily="34" charset="0"/>
              </a:rPr>
              <a:t>have understood?</a:t>
            </a:r>
          </a:p>
        </p:txBody>
      </p:sp>
      <p:sp>
        <p:nvSpPr>
          <p:cNvPr id="11" name="TextBox 10"/>
          <p:cNvSpPr txBox="1"/>
          <p:nvPr/>
        </p:nvSpPr>
        <p:spPr>
          <a:xfrm>
            <a:off x="1046578" y="287286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Body language</a:t>
            </a:r>
          </a:p>
        </p:txBody>
      </p:sp>
      <p:sp>
        <p:nvSpPr>
          <p:cNvPr id="12" name="TextBox 11"/>
          <p:cNvSpPr txBox="1"/>
          <p:nvPr/>
        </p:nvSpPr>
        <p:spPr>
          <a:xfrm>
            <a:off x="1067421" y="3773274"/>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Summarising</a:t>
            </a:r>
          </a:p>
        </p:txBody>
      </p:sp>
      <p:sp>
        <p:nvSpPr>
          <p:cNvPr id="13" name="TextBox 12"/>
          <p:cNvSpPr txBox="1"/>
          <p:nvPr/>
        </p:nvSpPr>
        <p:spPr>
          <a:xfrm>
            <a:off x="1067421" y="472760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Touch</a:t>
            </a:r>
          </a:p>
        </p:txBody>
      </p:sp>
      <p:sp>
        <p:nvSpPr>
          <p:cNvPr id="14" name="TextBox 13"/>
          <p:cNvSpPr txBox="1"/>
          <p:nvPr/>
        </p:nvSpPr>
        <p:spPr>
          <a:xfrm>
            <a:off x="1046578" y="5666158"/>
            <a:ext cx="7056784" cy="430887"/>
          </a:xfrm>
          <a:prstGeom prst="rect">
            <a:avLst/>
          </a:prstGeom>
          <a:noFill/>
        </p:spPr>
        <p:txBody>
          <a:bodyPr wrap="square" rtlCol="0">
            <a:spAutoFit/>
          </a:bodyPr>
          <a:lstStyle/>
          <a:p>
            <a:r>
              <a:rPr lang="en-GB" sz="2200" b="1" dirty="0" smtClean="0">
                <a:solidFill>
                  <a:prstClr val="black"/>
                </a:solidFill>
                <a:latin typeface="Arial" panose="020B0604020202020204" pitchFamily="34" charset="0"/>
                <a:cs typeface="Arial" panose="020B0604020202020204" pitchFamily="34" charset="0"/>
              </a:rPr>
              <a:t>Stereo-typing</a:t>
            </a:r>
            <a:endParaRPr lang="en-GB" sz="2200" b="1" dirty="0">
              <a:solidFill>
                <a:prstClr val="black"/>
              </a:solidFill>
              <a:latin typeface="Arial" panose="020B0604020202020204" pitchFamily="34" charset="0"/>
              <a:cs typeface="Arial" panose="020B0604020202020204" pitchFamily="34" charset="0"/>
            </a:endParaRPr>
          </a:p>
        </p:txBody>
      </p:sp>
      <p:grpSp>
        <p:nvGrpSpPr>
          <p:cNvPr id="15" name="Group 14"/>
          <p:cNvGrpSpPr/>
          <p:nvPr/>
        </p:nvGrpSpPr>
        <p:grpSpPr>
          <a:xfrm>
            <a:off x="5543119" y="3035872"/>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46103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8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dirty="0"/>
              <a:t>Support for the use of appropriate communication aids/technologies</a:t>
            </a:r>
          </a:p>
          <a:p>
            <a:r>
              <a:rPr lang="en-GB" b="1" u="sng" dirty="0"/>
              <a:t>Ensure they are</a:t>
            </a:r>
            <a:r>
              <a:rPr lang="en-GB" dirty="0"/>
              <a:t>: </a:t>
            </a:r>
          </a:p>
          <a:p>
            <a:r>
              <a:rPr lang="en-GB" dirty="0"/>
              <a:t>Clean</a:t>
            </a:r>
          </a:p>
          <a:p>
            <a:r>
              <a:rPr lang="en-GB" dirty="0"/>
              <a:t>Working properly</a:t>
            </a:r>
          </a:p>
          <a:p>
            <a:r>
              <a:rPr lang="en-GB" dirty="0"/>
              <a:t>In good repair</a:t>
            </a:r>
          </a:p>
          <a:p>
            <a:r>
              <a:rPr lang="en-GB" b="1" u="sng" dirty="0"/>
              <a:t>Report to the appropriate person. This could be</a:t>
            </a:r>
            <a:r>
              <a:rPr lang="en-GB" dirty="0"/>
              <a:t>:</a:t>
            </a:r>
          </a:p>
          <a:p>
            <a:r>
              <a:rPr lang="en-GB" dirty="0"/>
              <a:t>Senior member of staff</a:t>
            </a:r>
          </a:p>
          <a:p>
            <a:r>
              <a:rPr lang="en-GB" dirty="0"/>
              <a:t>Carer  or Family member</a:t>
            </a: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8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objectives for today:</a:t>
            </a:r>
            <a:endParaRPr lang="en-GB" dirty="0"/>
          </a:p>
        </p:txBody>
      </p:sp>
      <p:sp>
        <p:nvSpPr>
          <p:cNvPr id="3" name="Content Placeholder 2"/>
          <p:cNvSpPr>
            <a:spLocks noGrp="1"/>
          </p:cNvSpPr>
          <p:nvPr>
            <p:ph idx="1"/>
          </p:nvPr>
        </p:nvSpPr>
        <p:spPr>
          <a:xfrm>
            <a:off x="457200" y="1600200"/>
            <a:ext cx="8229600" cy="4997152"/>
          </a:xfrm>
        </p:spPr>
        <p:txBody>
          <a:bodyPr>
            <a:noAutofit/>
          </a:bodyPr>
          <a:lstStyle/>
          <a:p>
            <a:pPr marL="457200" lvl="0" indent="-457200">
              <a:buFont typeface="Arial" panose="020B0604020202020204" pitchFamily="34" charset="0"/>
              <a:buChar char="•"/>
            </a:pPr>
            <a:r>
              <a:rPr lang="en-GB" sz="2400" dirty="0"/>
              <a:t>Identify and explain the importance of effective communication at work.</a:t>
            </a:r>
          </a:p>
          <a:p>
            <a:pPr marL="457200" lvl="0" indent="-457200">
              <a:buFont typeface="Arial" panose="020B0604020202020204" pitchFamily="34" charset="0"/>
              <a:buChar char="•"/>
            </a:pPr>
            <a:r>
              <a:rPr lang="en-GB" sz="2400" dirty="0"/>
              <a:t>Explore how to meet the communication and language needs, wishes and preferences of individuals.</a:t>
            </a:r>
          </a:p>
          <a:p>
            <a:pPr marL="457200" lvl="0" indent="-457200">
              <a:buFont typeface="Arial" panose="020B0604020202020204" pitchFamily="34" charset="0"/>
              <a:buChar char="•"/>
            </a:pPr>
            <a:r>
              <a:rPr lang="en-GB" sz="2400" dirty="0"/>
              <a:t>Promote effective communication.</a:t>
            </a:r>
          </a:p>
          <a:p>
            <a:pPr marL="457200" lvl="0" indent="-457200">
              <a:buFont typeface="Arial" panose="020B0604020202020204" pitchFamily="34" charset="0"/>
              <a:buChar char="•"/>
            </a:pPr>
            <a:r>
              <a:rPr lang="en-GB" sz="2400" dirty="0"/>
              <a:t>Identify and explain the principles and practices relating to confidentiality.</a:t>
            </a:r>
          </a:p>
          <a:p>
            <a:pPr marL="457200" lvl="0" indent="-457200">
              <a:buFont typeface="Arial" panose="020B0604020202020204" pitchFamily="34" charset="0"/>
              <a:buChar char="•"/>
            </a:pPr>
            <a:r>
              <a:rPr lang="en-GB" sz="2400" dirty="0"/>
              <a:t>Use appropriate verbal and non-verbal communication.</a:t>
            </a:r>
          </a:p>
          <a:p>
            <a:pPr marL="457200" lvl="0" indent="-457200">
              <a:buFont typeface="Arial" panose="020B0604020202020204" pitchFamily="34" charset="0"/>
              <a:buChar char="•"/>
            </a:pPr>
            <a:r>
              <a:rPr lang="en-GB" sz="2400" dirty="0"/>
              <a:t>Support the use of appropriate communication aids and technologies incorporating SBAR and the role of structured feedback approaches</a:t>
            </a:r>
            <a:r>
              <a:rPr lang="en-GB" sz="2400" dirty="0" smtClean="0"/>
              <a:t>.</a:t>
            </a:r>
            <a:endParaRPr lang="en-GB" sz="2400" dirty="0"/>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29620"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58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Any questions?</a:t>
            </a:r>
            <a:endParaRPr lang="en-GB"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512168" cy="178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5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386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GB" dirty="0"/>
          </a:p>
        </p:txBody>
      </p:sp>
      <p:sp>
        <p:nvSpPr>
          <p:cNvPr id="3" name="Content Placeholder 2"/>
          <p:cNvSpPr>
            <a:spLocks noGrp="1"/>
          </p:cNvSpPr>
          <p:nvPr>
            <p:ph idx="1"/>
          </p:nvPr>
        </p:nvSpPr>
        <p:spPr/>
        <p:txBody>
          <a:bodyPr/>
          <a:lstStyle/>
          <a:p>
            <a:r>
              <a:rPr lang="en-GB" dirty="0" smtClean="0"/>
              <a:t>Toilets</a:t>
            </a:r>
          </a:p>
          <a:p>
            <a:r>
              <a:rPr lang="en-GB" dirty="0" smtClean="0"/>
              <a:t>Fire alarms</a:t>
            </a:r>
          </a:p>
          <a:p>
            <a:r>
              <a:rPr lang="en-GB" dirty="0" smtClean="0"/>
              <a:t>Mobile phones/ bleeps</a:t>
            </a:r>
            <a:endParaRPr lang="en-GB" dirty="0"/>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8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lstStyle/>
          <a:p>
            <a:pPr algn="l"/>
            <a:r>
              <a:rPr lang="en-GB" dirty="0" smtClean="0"/>
              <a:t>Learning to be Safer</a:t>
            </a:r>
            <a:endParaRPr lang="en-GB" dirty="0"/>
          </a:p>
        </p:txBody>
      </p:sp>
      <p:sp>
        <p:nvSpPr>
          <p:cNvPr id="3" name="Content Placeholder 2"/>
          <p:cNvSpPr>
            <a:spLocks noGrp="1"/>
          </p:cNvSpPr>
          <p:nvPr>
            <p:ph idx="1"/>
          </p:nvPr>
        </p:nvSpPr>
        <p:spPr/>
        <p:txBody>
          <a:bodyPr/>
          <a:lstStyle/>
          <a:p>
            <a:endParaRPr lang="en-GB" dirty="0" smtClean="0"/>
          </a:p>
          <a:p>
            <a:r>
              <a:rPr lang="en-GB" b="1" dirty="0" smtClean="0">
                <a:solidFill>
                  <a:schemeClr val="accent1"/>
                </a:solidFill>
              </a:rPr>
              <a:t>http://www.heelearningtobesafer.org </a:t>
            </a:r>
          </a:p>
        </p:txBody>
      </p:sp>
      <p:pic>
        <p:nvPicPr>
          <p:cNvPr id="4" name="Picture 2" descr="http://static.wixstatic.com/media/a94bcc_f8ed0ee50b3141ab9f89a919c9b62ba0.jpg_srz_282_61_75_22_0.50_1.20_0.00_jpg_sr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24220" y="563562"/>
            <a:ext cx="2686050"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
            <a:ext cx="8229600" cy="5608003"/>
          </a:xfrm>
        </p:spPr>
        <p:txBody>
          <a:bodyPr>
            <a:normAutofit/>
          </a:bodyPr>
          <a:lstStyle/>
          <a:p>
            <a:pPr marL="0" indent="0">
              <a:buNone/>
            </a:pPr>
            <a:endParaRPr lang="en-GB" dirty="0" smtClean="0"/>
          </a:p>
          <a:p>
            <a:pPr marL="0" indent="0">
              <a:buNone/>
            </a:pPr>
            <a:r>
              <a:rPr lang="en-GB" dirty="0" smtClean="0"/>
              <a:t>“Enhancing clinical performance through an understanding of the effects of </a:t>
            </a:r>
            <a:r>
              <a:rPr lang="en-GB" sz="3600" b="1" dirty="0" smtClean="0"/>
              <a:t>teamwork</a:t>
            </a:r>
            <a:r>
              <a:rPr lang="en-GB" dirty="0" smtClean="0"/>
              <a:t>, </a:t>
            </a:r>
            <a:r>
              <a:rPr lang="en-GB" sz="3600" b="1" dirty="0" smtClean="0"/>
              <a:t>tasks</a:t>
            </a:r>
            <a:r>
              <a:rPr lang="en-GB" dirty="0" smtClean="0"/>
              <a:t>, </a:t>
            </a:r>
            <a:r>
              <a:rPr lang="en-GB" sz="3600" b="1" dirty="0" smtClean="0"/>
              <a:t>equipment</a:t>
            </a:r>
            <a:r>
              <a:rPr lang="en-GB" dirty="0" smtClean="0"/>
              <a:t>, </a:t>
            </a:r>
            <a:r>
              <a:rPr lang="en-GB" sz="3600" b="1" dirty="0" smtClean="0"/>
              <a:t>workspace</a:t>
            </a:r>
            <a:r>
              <a:rPr lang="en-GB" dirty="0" smtClean="0"/>
              <a:t>, </a:t>
            </a:r>
            <a:r>
              <a:rPr lang="en-GB" sz="3600" b="1" dirty="0" smtClean="0"/>
              <a:t>culture</a:t>
            </a:r>
            <a:r>
              <a:rPr lang="en-GB" sz="3600" dirty="0" smtClean="0"/>
              <a:t> </a:t>
            </a:r>
            <a:r>
              <a:rPr lang="en-GB" dirty="0" smtClean="0"/>
              <a:t>and </a:t>
            </a:r>
            <a:r>
              <a:rPr lang="en-GB" sz="3600" b="1" dirty="0" smtClean="0"/>
              <a:t>organisation</a:t>
            </a:r>
            <a:r>
              <a:rPr lang="en-GB" sz="3600" dirty="0" smtClean="0"/>
              <a:t> </a:t>
            </a:r>
            <a:r>
              <a:rPr lang="en-GB" dirty="0" smtClean="0"/>
              <a:t>on human behaviour and abilities, and application of that knowledge in clinical settings.”</a:t>
            </a:r>
          </a:p>
          <a:p>
            <a:pPr marL="0" indent="0">
              <a:buNone/>
            </a:pPr>
            <a:endParaRPr lang="en-GB" dirty="0" smtClean="0"/>
          </a:p>
          <a:p>
            <a:pPr marL="0" indent="0" algn="r">
              <a:buNone/>
            </a:pPr>
            <a:r>
              <a:rPr lang="en-GB" sz="2400" dirty="0"/>
              <a:t>–</a:t>
            </a:r>
            <a:r>
              <a:rPr lang="en-GB" sz="2400" dirty="0" smtClean="0"/>
              <a:t> Catchpole 2010 </a:t>
            </a:r>
            <a:endParaRPr lang="en-GB" sz="2400" dirty="0"/>
          </a:p>
        </p:txBody>
      </p:sp>
    </p:spTree>
    <p:extLst>
      <p:ext uri="{BB962C8B-B14F-4D97-AF65-F5344CB8AC3E}">
        <p14:creationId xmlns:p14="http://schemas.microsoft.com/office/powerpoint/2010/main" val="20232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78794" y="261937"/>
            <a:ext cx="6191727" cy="6295673"/>
            <a:chOff x="1778794" y="81315"/>
            <a:chExt cx="6191727" cy="6295673"/>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13561" y="81315"/>
              <a:ext cx="6156960" cy="629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78794" y="5841206"/>
              <a:ext cx="785812" cy="326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62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7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a:t>
            </a:r>
            <a:endParaRPr lang="en-GB" dirty="0"/>
          </a:p>
        </p:txBody>
      </p:sp>
      <p:sp>
        <p:nvSpPr>
          <p:cNvPr id="3" name="Content Placeholder 2"/>
          <p:cNvSpPr>
            <a:spLocks noGrp="1"/>
          </p:cNvSpPr>
          <p:nvPr>
            <p:ph idx="1"/>
          </p:nvPr>
        </p:nvSpPr>
        <p:spPr/>
        <p:txBody>
          <a:bodyPr/>
          <a:lstStyle/>
          <a:p>
            <a:r>
              <a:rPr lang="en-GB" dirty="0"/>
              <a:t>The aim of this one day workshop is to provide Sirona Employed support workers with the knowledge, skills and attitude to support service users by communicating effectively within all aspects of interaction and operating as part of the dedicated team</a:t>
            </a:r>
            <a:r>
              <a:rPr lang="en-GB" dirty="0" smtClean="0"/>
              <a:t>.</a:t>
            </a:r>
            <a:endParaRPr lang="en-GB" dirty="0"/>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8927" y="404664"/>
            <a:ext cx="929620"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20700000">
            <a:off x="-1207735" y="-1786855"/>
            <a:ext cx="11445023" cy="10064294"/>
          </a:xfrm>
          <a:prstGeom prst="rect">
            <a:avLst/>
          </a:prstGeom>
          <a:solidFill>
            <a:srgbClr val="EAEAEA">
              <a:alpha val="50196"/>
            </a:srgbClr>
          </a:solidFill>
        </p:spPr>
        <p:txBody>
          <a:bodyPr wrap="square" rtlCol="0">
            <a:spAutoFit/>
          </a:bodyPr>
          <a:lstStyle/>
          <a:p>
            <a:pPr algn="ctr"/>
            <a:endParaRPr lang="en-GB" sz="7200" b="1" dirty="0" smtClean="0">
              <a:solidFill>
                <a:schemeClr val="accent6"/>
              </a:solidFill>
            </a:endParaRP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smtClean="0">
              <a:solidFill>
                <a:schemeClr val="accent6"/>
              </a:solidFill>
            </a:endParaRPr>
          </a:p>
          <a:p>
            <a:pPr algn="ctr"/>
            <a:r>
              <a:rPr lang="en-GB" sz="7200" b="1" dirty="0" smtClean="0">
                <a:solidFill>
                  <a:schemeClr val="accent6"/>
                </a:solidFill>
              </a:rPr>
              <a:t>Slide for local </a:t>
            </a:r>
          </a:p>
          <a:p>
            <a:pPr algn="ctr"/>
            <a:r>
              <a:rPr lang="en-GB" sz="7200" b="1" dirty="0" smtClean="0">
                <a:solidFill>
                  <a:schemeClr val="accent6"/>
                </a:solidFill>
              </a:rPr>
              <a:t>modification</a:t>
            </a: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a:solidFill>
                <a:schemeClr val="accent6"/>
              </a:solidFill>
            </a:endParaRPr>
          </a:p>
        </p:txBody>
      </p:sp>
    </p:spTree>
    <p:extLst>
      <p:ext uri="{BB962C8B-B14F-4D97-AF65-F5344CB8AC3E}">
        <p14:creationId xmlns:p14="http://schemas.microsoft.com/office/powerpoint/2010/main" val="12086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SBAR</a:t>
            </a:r>
            <a:endParaRPr lang="en-GB" dirty="0"/>
          </a:p>
        </p:txBody>
      </p:sp>
      <p:sp>
        <p:nvSpPr>
          <p:cNvPr id="3" name="Content Placeholder 2"/>
          <p:cNvSpPr>
            <a:spLocks noGrp="1"/>
          </p:cNvSpPr>
          <p:nvPr>
            <p:ph idx="1"/>
          </p:nvPr>
        </p:nvSpPr>
        <p:spPr/>
        <p:txBody>
          <a:bodyPr>
            <a:normAutofit/>
          </a:bodyPr>
          <a:lstStyle/>
          <a:p>
            <a:r>
              <a:rPr lang="en-GB" sz="2800" dirty="0" smtClean="0"/>
              <a:t>SBAR is a structured method for communicating critical information that requires immediate attention and action contributing to effective escalation and increased patient safety (the priority). </a:t>
            </a:r>
          </a:p>
          <a:p>
            <a:r>
              <a:rPr lang="en-GB" sz="2800" dirty="0" smtClean="0"/>
              <a:t>SBAR can also be used to effectively enhance handovers between shifts or between staff in the same or different clinical or care areas.</a:t>
            </a:r>
          </a:p>
          <a:p>
            <a:pPr lvl="2"/>
            <a:r>
              <a:rPr lang="en-GB" dirty="0" smtClean="0"/>
              <a:t>We will use this tool later and apply it to some scenarios. So… </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09"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1614" y="4869160"/>
            <a:ext cx="688633" cy="6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SBAR</a:t>
            </a:r>
            <a:endParaRPr lang="en-GB" dirty="0"/>
          </a:p>
        </p:txBody>
      </p:sp>
      <p:sp>
        <p:nvSpPr>
          <p:cNvPr id="3" name="Content Placeholder 2"/>
          <p:cNvSpPr>
            <a:spLocks noGrp="1"/>
          </p:cNvSpPr>
          <p:nvPr>
            <p:ph idx="1"/>
          </p:nvPr>
        </p:nvSpPr>
        <p:spPr/>
        <p:txBody>
          <a:bodyPr>
            <a:noAutofit/>
          </a:bodyPr>
          <a:lstStyle/>
          <a:p>
            <a:pPr lvl="0"/>
            <a:r>
              <a:rPr lang="en-GB" sz="2400" b="1" dirty="0" smtClean="0"/>
              <a:t>S	Situation</a:t>
            </a:r>
            <a:r>
              <a:rPr lang="en-GB" sz="2400" dirty="0" smtClean="0"/>
              <a:t> Patient</a:t>
            </a:r>
            <a:r>
              <a:rPr lang="en-GB" sz="2400" dirty="0"/>
              <a:t>/ client’s details, identify reason for this communication, describe your concern.</a:t>
            </a:r>
          </a:p>
          <a:p>
            <a:pPr lvl="0"/>
            <a:r>
              <a:rPr lang="en-GB" sz="2400" b="1" dirty="0" smtClean="0"/>
              <a:t>B	Background</a:t>
            </a:r>
            <a:r>
              <a:rPr lang="en-GB" sz="2400" dirty="0"/>
              <a:t>. Relating to the patient/ client/ service user/ resident significant history; this may include medications, investigations, treatments.</a:t>
            </a:r>
          </a:p>
          <a:p>
            <a:pPr lvl="0"/>
            <a:r>
              <a:rPr lang="en-GB" sz="2400" b="1" dirty="0" smtClean="0"/>
              <a:t>A	Assessment</a:t>
            </a:r>
            <a:r>
              <a:rPr lang="en-GB" sz="2400" dirty="0"/>
              <a:t>. What is your assessment of the patient/ client or situation. This can include clinical impressions/ concerns, vital signs if relevant.</a:t>
            </a:r>
          </a:p>
          <a:p>
            <a:pPr lvl="0"/>
            <a:r>
              <a:rPr lang="en-GB" sz="2400" b="1" dirty="0" smtClean="0"/>
              <a:t>R	Recommendation</a:t>
            </a:r>
            <a:r>
              <a:rPr lang="en-GB" sz="2400" dirty="0"/>
              <a:t>. Be specific, explain what you need, make recommendations, clarify expectations and confirm actions to be taken</a:t>
            </a:r>
            <a:r>
              <a:rPr lang="en-GB" sz="2400" dirty="0" smtClean="0"/>
              <a:t>.</a:t>
            </a:r>
            <a:endParaRPr lang="en-GB" sz="2400"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0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what is it?</a:t>
            </a:r>
            <a:endParaRPr lang="en-GB" dirty="0"/>
          </a:p>
        </p:txBody>
      </p:sp>
      <p:sp>
        <p:nvSpPr>
          <p:cNvPr id="3" name="Content Placeholder 2"/>
          <p:cNvSpPr>
            <a:spLocks noGrp="1"/>
          </p:cNvSpPr>
          <p:nvPr>
            <p:ph idx="1"/>
          </p:nvPr>
        </p:nvSpPr>
        <p:spPr/>
        <p:txBody>
          <a:bodyPr/>
          <a:lstStyle/>
          <a:p>
            <a:r>
              <a:rPr lang="en-GB" dirty="0" smtClean="0"/>
              <a:t>Material facts: what are they?</a:t>
            </a:r>
          </a:p>
          <a:p>
            <a:pPr lvl="3"/>
            <a:r>
              <a:rPr lang="en-GB" i="1" dirty="0" smtClean="0"/>
              <a:t>Links with Confidentiality and Record Keeping later in the day</a:t>
            </a:r>
            <a:endParaRPr lang="en-GB" i="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7056" y="2204864"/>
            <a:ext cx="688633" cy="6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2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3912" y="2305050"/>
            <a:ext cx="7496175" cy="2247900"/>
          </a:xfrm>
          <a:prstGeom prst="rect">
            <a:avLst/>
          </a:prstGeom>
        </p:spPr>
      </p:pic>
    </p:spTree>
    <p:extLst>
      <p:ext uri="{BB962C8B-B14F-4D97-AF65-F5344CB8AC3E}">
        <p14:creationId xmlns:p14="http://schemas.microsoft.com/office/powerpoint/2010/main" val="28332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what is it?</a:t>
            </a:r>
            <a:endParaRPr lang="en-GB"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GB" dirty="0" smtClean="0"/>
              <a:t>Basic human right (what happens in a prison?)</a:t>
            </a:r>
          </a:p>
          <a:p>
            <a:r>
              <a:rPr lang="en-GB" dirty="0" smtClean="0"/>
              <a:t>Means of controlling the environment (TV, newspapers, internet?)</a:t>
            </a:r>
          </a:p>
          <a:p>
            <a:r>
              <a:rPr lang="en-GB" dirty="0" smtClean="0"/>
              <a:t>Making friends and building relationships</a:t>
            </a:r>
          </a:p>
          <a:p>
            <a:r>
              <a:rPr lang="en-GB" dirty="0" smtClean="0"/>
              <a:t>Gaining independence and choice making (growing up?)</a:t>
            </a:r>
          </a:p>
          <a:p>
            <a:r>
              <a:rPr lang="en-GB" dirty="0" smtClean="0"/>
              <a:t>Learning</a:t>
            </a:r>
          </a:p>
          <a:p>
            <a:r>
              <a:rPr lang="en-GB" dirty="0" smtClean="0"/>
              <a:t>Expressing feelings, thoughts and emotions (the language we use with family and friends is different than at work?)</a:t>
            </a:r>
          </a:p>
          <a:p>
            <a:r>
              <a:rPr lang="en-GB" dirty="0" smtClean="0"/>
              <a:t>Making sense of the world (avoid isolation)</a:t>
            </a:r>
          </a:p>
          <a:p>
            <a:r>
              <a:rPr lang="en-GB" dirty="0" smtClean="0"/>
              <a:t>2-way (and more) process between individuals and groups</a:t>
            </a:r>
          </a:p>
          <a:p>
            <a:r>
              <a:rPr lang="en-GB" dirty="0" smtClean="0"/>
              <a:t>Information exchange</a:t>
            </a:r>
            <a:endParaRPr lang="en-GB" dirty="0"/>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7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Material facts are:</a:t>
            </a:r>
            <a:endParaRPr lang="en-GB" dirty="0"/>
          </a:p>
        </p:txBody>
      </p:sp>
      <p:sp>
        <p:nvSpPr>
          <p:cNvPr id="3" name="Content Placeholder 2"/>
          <p:cNvSpPr>
            <a:spLocks noGrp="1"/>
          </p:cNvSpPr>
          <p:nvPr>
            <p:ph idx="1"/>
          </p:nvPr>
        </p:nvSpPr>
        <p:spPr/>
        <p:txBody>
          <a:bodyPr/>
          <a:lstStyle/>
          <a:p>
            <a:pPr algn="ctr"/>
            <a:r>
              <a:rPr lang="en-GB" sz="3600" dirty="0" smtClean="0"/>
              <a:t>“Ones that, if they were withdrawn, would make a difference”</a:t>
            </a:r>
          </a:p>
          <a:p>
            <a:endParaRPr lang="en-GB" dirty="0"/>
          </a:p>
          <a:p>
            <a:r>
              <a:rPr lang="en-GB" dirty="0" smtClean="0"/>
              <a:t>So, when communicating, part of your job is to give sufficient information for others to make decisions with.</a:t>
            </a:r>
          </a:p>
          <a:p>
            <a:r>
              <a:rPr lang="en-GB" dirty="0" smtClean="0"/>
              <a:t>You will also need Material Facts to do your job well. </a:t>
            </a:r>
            <a:endParaRPr lang="en-GB" dirty="0"/>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97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communicate? </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Verbal</a:t>
            </a:r>
          </a:p>
          <a:p>
            <a:pPr marL="457200" indent="-457200">
              <a:buFont typeface="Arial" panose="020B0604020202020204" pitchFamily="34" charset="0"/>
              <a:buChar char="•"/>
            </a:pPr>
            <a:r>
              <a:rPr lang="en-GB" dirty="0" smtClean="0"/>
              <a:t>Non-verbal</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2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communicate?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77517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1835696" y="2276872"/>
            <a:ext cx="3168352" cy="3168352"/>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43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communicate? </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weahsn.xswhealth.nhs.uk\data\Users\nathalie.delaney\My Documents\My Pictures\SOCA993-739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87752" y="1700808"/>
            <a:ext cx="6329070" cy="468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2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communicate?</a:t>
            </a:r>
            <a:endParaRPr lang="en-GB" dirty="0"/>
          </a:p>
        </p:txBody>
      </p:sp>
      <p:sp>
        <p:nvSpPr>
          <p:cNvPr id="3" name="Content Placeholder 2"/>
          <p:cNvSpPr>
            <a:spLocks noGrp="1"/>
          </p:cNvSpPr>
          <p:nvPr>
            <p:ph idx="1"/>
          </p:nvPr>
        </p:nvSpPr>
        <p:spPr/>
        <p:txBody>
          <a:bodyPr>
            <a:normAutofit lnSpcReduction="10000"/>
          </a:bodyPr>
          <a:lstStyle/>
          <a:p>
            <a:r>
              <a:rPr lang="en-GB" b="1" dirty="0" smtClean="0"/>
              <a:t>Verbal</a:t>
            </a:r>
            <a:endParaRPr lang="en-GB" dirty="0" smtClean="0"/>
          </a:p>
          <a:p>
            <a:r>
              <a:rPr lang="en-GB" dirty="0" smtClean="0"/>
              <a:t>Speech</a:t>
            </a:r>
          </a:p>
          <a:p>
            <a:r>
              <a:rPr lang="en-GB" dirty="0" smtClean="0"/>
              <a:t>Content of speech</a:t>
            </a:r>
          </a:p>
          <a:p>
            <a:r>
              <a:rPr lang="en-GB" dirty="0" smtClean="0"/>
              <a:t>Noises</a:t>
            </a:r>
          </a:p>
          <a:p>
            <a:r>
              <a:rPr lang="en-GB" dirty="0" smtClean="0"/>
              <a:t>Vocalisation</a:t>
            </a:r>
          </a:p>
          <a:p>
            <a:r>
              <a:rPr lang="en-GB" dirty="0" smtClean="0"/>
              <a:t>Listening</a:t>
            </a:r>
          </a:p>
          <a:p>
            <a:r>
              <a:rPr lang="en-GB" dirty="0" smtClean="0"/>
              <a:t>Prosody – tone of voice, speech rate, intonation, volume, pitch</a:t>
            </a:r>
          </a:p>
          <a:p>
            <a:r>
              <a:rPr lang="en-GB" dirty="0" smtClean="0"/>
              <a:t>Clarity and fluency</a:t>
            </a: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60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communicate?</a:t>
            </a:r>
            <a:endParaRPr lang="en-GB" dirty="0"/>
          </a:p>
        </p:txBody>
      </p:sp>
      <p:sp>
        <p:nvSpPr>
          <p:cNvPr id="3" name="Content Placeholder 2"/>
          <p:cNvSpPr>
            <a:spLocks noGrp="1"/>
          </p:cNvSpPr>
          <p:nvPr>
            <p:ph idx="1"/>
          </p:nvPr>
        </p:nvSpPr>
        <p:spPr/>
        <p:txBody>
          <a:bodyPr>
            <a:normAutofit/>
          </a:bodyPr>
          <a:lstStyle/>
          <a:p>
            <a:r>
              <a:rPr lang="en-GB" b="1" dirty="0" smtClean="0"/>
              <a:t>Non-verbal</a:t>
            </a:r>
          </a:p>
          <a:p>
            <a:endParaRPr lang="en-GB" dirty="0" smtClean="0"/>
          </a:p>
          <a:p>
            <a:r>
              <a:rPr lang="en-GB" dirty="0" smtClean="0"/>
              <a:t>Body language/ movement	Facial expression</a:t>
            </a:r>
          </a:p>
          <a:p>
            <a:r>
              <a:rPr lang="en-GB" dirty="0" smtClean="0"/>
              <a:t>Eye contact				Posture/ gait</a:t>
            </a:r>
          </a:p>
          <a:p>
            <a:r>
              <a:rPr lang="en-GB" dirty="0" smtClean="0"/>
              <a:t>Gesture				Sign language</a:t>
            </a:r>
          </a:p>
          <a:p>
            <a:r>
              <a:rPr lang="en-GB" dirty="0" smtClean="0"/>
              <a:t>Body proximity			Touch</a:t>
            </a:r>
          </a:p>
          <a:p>
            <a:r>
              <a:rPr lang="en-GB" dirty="0" smtClean="0"/>
              <a:t>Appearance				Smell</a:t>
            </a:r>
          </a:p>
          <a:p>
            <a:r>
              <a:rPr lang="en-GB" dirty="0" smtClean="0"/>
              <a:t>Pictures/ symbols			Behaviour	</a:t>
            </a:r>
            <a:endParaRPr lang="en-GB" b="1" dirty="0"/>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01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1</a:t>
            </a:r>
            <a:endParaRPr lang="en-GB" dirty="0">
              <a:solidFill>
                <a:schemeClr val="bg1"/>
              </a:solidFill>
            </a:endParaRPr>
          </a:p>
        </p:txBody>
      </p:sp>
    </p:spTree>
    <p:extLst>
      <p:ext uri="{BB962C8B-B14F-4D97-AF65-F5344CB8AC3E}">
        <p14:creationId xmlns:p14="http://schemas.microsoft.com/office/powerpoint/2010/main" val="356210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a:t>
            </a:r>
            <a:endParaRPr lang="en-GB" dirty="0"/>
          </a:p>
        </p:txBody>
      </p:sp>
      <p:sp>
        <p:nvSpPr>
          <p:cNvPr id="3" name="Content Placeholder 2"/>
          <p:cNvSpPr>
            <a:spLocks noGrp="1"/>
          </p:cNvSpPr>
          <p:nvPr>
            <p:ph idx="1"/>
          </p:nvPr>
        </p:nvSpPr>
        <p:spPr/>
        <p:txBody>
          <a:bodyPr/>
          <a:lstStyle/>
          <a:p>
            <a:r>
              <a:rPr lang="en-GB" b="1" dirty="0" smtClean="0"/>
              <a:t>How does communication affect relationships at work?</a:t>
            </a:r>
          </a:p>
          <a:p>
            <a:endParaRPr lang="en-GB" b="1" dirty="0"/>
          </a:p>
          <a:p>
            <a:pPr marL="514350" indent="-514350">
              <a:buAutoNum type="arabicPeriod"/>
            </a:pPr>
            <a:r>
              <a:rPr lang="en-GB" dirty="0" smtClean="0"/>
              <a:t>Who do you have work relationships with?</a:t>
            </a:r>
          </a:p>
          <a:p>
            <a:pPr marL="514350" indent="-514350">
              <a:buAutoNum type="arabicPeriod"/>
            </a:pPr>
            <a:r>
              <a:rPr lang="en-GB" dirty="0" smtClean="0"/>
              <a:t>Reflect upon what you think </a:t>
            </a:r>
            <a:r>
              <a:rPr lang="en-GB" b="1" dirty="0" smtClean="0"/>
              <a:t>good</a:t>
            </a:r>
            <a:r>
              <a:rPr lang="en-GB" dirty="0" smtClean="0"/>
              <a:t> and </a:t>
            </a:r>
            <a:r>
              <a:rPr lang="en-GB" b="1" dirty="0" smtClean="0"/>
              <a:t>bad</a:t>
            </a:r>
            <a:r>
              <a:rPr lang="en-GB" dirty="0" smtClean="0"/>
              <a:t> communication skills do to your relationships at work.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85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a:t>
            </a:r>
            <a:endParaRPr lang="en-GB" dirty="0"/>
          </a:p>
        </p:txBody>
      </p:sp>
      <p:sp>
        <p:nvSpPr>
          <p:cNvPr id="3" name="Content Placeholder 2"/>
          <p:cNvSpPr>
            <a:spLocks noGrp="1"/>
          </p:cNvSpPr>
          <p:nvPr>
            <p:ph idx="1"/>
          </p:nvPr>
        </p:nvSpPr>
        <p:spPr/>
        <p:txBody>
          <a:bodyPr/>
          <a:lstStyle/>
          <a:p>
            <a:r>
              <a:rPr lang="en-GB" b="1" dirty="0" smtClean="0"/>
              <a:t>How does communication affect relationships at work? </a:t>
            </a:r>
            <a:r>
              <a:rPr lang="en-GB" dirty="0" smtClean="0"/>
              <a:t>Who do you have work relationships with?</a:t>
            </a:r>
          </a:p>
          <a:p>
            <a:r>
              <a:rPr lang="en-GB" i="1" dirty="0" smtClean="0"/>
              <a:t>Suggested answers:</a:t>
            </a:r>
          </a:p>
          <a:p>
            <a:r>
              <a:rPr lang="en-GB" dirty="0" smtClean="0"/>
              <a:t>Clients, service users, residents, tenants, friends and relatives…</a:t>
            </a:r>
          </a:p>
          <a:p>
            <a:r>
              <a:rPr lang="en-GB" dirty="0" smtClean="0"/>
              <a:t>Colleagues (your own, and others outside)</a:t>
            </a:r>
          </a:p>
          <a:p>
            <a:r>
              <a:rPr lang="en-GB" dirty="0" smtClean="0"/>
              <a:t>Managers</a:t>
            </a:r>
          </a:p>
          <a:p>
            <a:r>
              <a:rPr lang="en-GB" dirty="0" smtClean="0"/>
              <a:t>Yourself</a:t>
            </a:r>
          </a:p>
          <a:p>
            <a:r>
              <a:rPr lang="en-GB" dirty="0" smtClean="0"/>
              <a:t>Any others?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89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session</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t>9.30		</a:t>
            </a:r>
            <a:r>
              <a:rPr lang="en-GB" b="1" dirty="0" smtClean="0"/>
              <a:t>Welcome and Introductions</a:t>
            </a:r>
          </a:p>
          <a:p>
            <a:r>
              <a:rPr lang="en-GB" b="1" dirty="0"/>
              <a:t>	</a:t>
            </a:r>
            <a:r>
              <a:rPr lang="en-GB" b="1" dirty="0" smtClean="0"/>
              <a:t>	Communication: What is it?</a:t>
            </a:r>
          </a:p>
          <a:p>
            <a:r>
              <a:rPr lang="en-GB" dirty="0" smtClean="0"/>
              <a:t>10.45		</a:t>
            </a:r>
            <a:r>
              <a:rPr lang="en-GB" i="1" dirty="0" smtClean="0"/>
              <a:t>Break</a:t>
            </a:r>
          </a:p>
          <a:p>
            <a:r>
              <a:rPr lang="en-GB" dirty="0" smtClean="0"/>
              <a:t>11.00		</a:t>
            </a:r>
            <a:r>
              <a:rPr lang="en-GB" b="1" dirty="0" smtClean="0"/>
              <a:t>Skills of communication</a:t>
            </a:r>
          </a:p>
          <a:p>
            <a:r>
              <a:rPr lang="en-GB" b="1" dirty="0"/>
              <a:t>	</a:t>
            </a:r>
            <a:r>
              <a:rPr lang="en-GB" b="1" dirty="0" smtClean="0"/>
              <a:t>	Structured communication approach</a:t>
            </a:r>
          </a:p>
          <a:p>
            <a:r>
              <a:rPr lang="en-GB" dirty="0" smtClean="0"/>
              <a:t>12.30		</a:t>
            </a:r>
            <a:r>
              <a:rPr lang="en-GB" i="1" dirty="0" smtClean="0"/>
              <a:t>Lunch</a:t>
            </a:r>
          </a:p>
          <a:p>
            <a:r>
              <a:rPr lang="en-GB" dirty="0" smtClean="0"/>
              <a:t>13.15		</a:t>
            </a:r>
            <a:r>
              <a:rPr lang="en-GB" b="1" dirty="0" smtClean="0"/>
              <a:t>Case studies using SBAR</a:t>
            </a:r>
          </a:p>
          <a:p>
            <a:r>
              <a:rPr lang="en-GB" dirty="0" smtClean="0"/>
              <a:t>14.45		</a:t>
            </a:r>
            <a:r>
              <a:rPr lang="en-GB" b="1" dirty="0" smtClean="0"/>
              <a:t>Human factors and communication</a:t>
            </a:r>
          </a:p>
          <a:p>
            <a:r>
              <a:rPr lang="en-GB" dirty="0" smtClean="0"/>
              <a:t>15.30		</a:t>
            </a:r>
            <a:r>
              <a:rPr lang="en-GB" b="1" dirty="0" smtClean="0"/>
              <a:t>Evaluation and Close</a:t>
            </a:r>
          </a:p>
          <a:p>
            <a:endParaRPr lang="en-GB"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9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a:t>
            </a:r>
            <a:endParaRPr lang="en-GB"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GB" b="1" dirty="0" smtClean="0"/>
              <a:t>How does communication affect relationships at work?</a:t>
            </a:r>
            <a:r>
              <a:rPr lang="en-GB" dirty="0" smtClean="0"/>
              <a:t> Reflect upon what you think </a:t>
            </a:r>
            <a:r>
              <a:rPr lang="en-GB" b="1" dirty="0" smtClean="0"/>
              <a:t>good</a:t>
            </a:r>
            <a:r>
              <a:rPr lang="en-GB" dirty="0" smtClean="0"/>
              <a:t> and </a:t>
            </a:r>
            <a:r>
              <a:rPr lang="en-GB" b="1" dirty="0" smtClean="0"/>
              <a:t>bad</a:t>
            </a:r>
            <a:r>
              <a:rPr lang="en-GB" dirty="0" smtClean="0"/>
              <a:t> communication skills do to your relationships at work. </a:t>
            </a:r>
          </a:p>
          <a:p>
            <a:r>
              <a:rPr lang="en-GB" i="1" dirty="0" smtClean="0"/>
              <a:t>Suggested answers:</a:t>
            </a:r>
          </a:p>
          <a:p>
            <a:r>
              <a:rPr lang="en-GB" b="1" dirty="0" smtClean="0"/>
              <a:t>Good:</a:t>
            </a:r>
          </a:p>
          <a:p>
            <a:pPr marL="457200" indent="-457200">
              <a:buFont typeface="Arial" panose="020B0604020202020204" pitchFamily="34" charset="0"/>
              <a:buChar char="•"/>
            </a:pPr>
            <a:r>
              <a:rPr lang="en-GB" dirty="0" smtClean="0"/>
              <a:t>Clear messages, good service provisions, safe, caring, getting help for people who need it</a:t>
            </a:r>
          </a:p>
          <a:p>
            <a:pPr marL="457200" indent="-457200">
              <a:buFont typeface="Arial" panose="020B0604020202020204" pitchFamily="34" charset="0"/>
              <a:buChar char="•"/>
            </a:pPr>
            <a:r>
              <a:rPr lang="en-GB" dirty="0" smtClean="0"/>
              <a:t>Any more?</a:t>
            </a:r>
          </a:p>
          <a:p>
            <a:r>
              <a:rPr lang="en-GB" b="1" dirty="0" smtClean="0"/>
              <a:t>Bad</a:t>
            </a:r>
            <a:endParaRPr lang="en-GB" dirty="0" smtClean="0"/>
          </a:p>
          <a:p>
            <a:pPr marL="457200" indent="-457200">
              <a:buFont typeface="Arial" panose="020B0604020202020204" pitchFamily="34" charset="0"/>
              <a:buChar char="•"/>
            </a:pPr>
            <a:r>
              <a:rPr lang="en-GB" dirty="0" smtClean="0"/>
              <a:t>Frustration, anger</a:t>
            </a:r>
          </a:p>
          <a:p>
            <a:pPr marL="457200" indent="-457200">
              <a:buFont typeface="Arial" panose="020B0604020202020204" pitchFamily="34" charset="0"/>
              <a:buChar char="•"/>
            </a:pPr>
            <a:r>
              <a:rPr lang="en-GB" dirty="0" smtClean="0"/>
              <a:t>Any more?</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2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Effective working relationships…</a:t>
            </a:r>
            <a:endParaRPr lang="en-GB" dirty="0"/>
          </a:p>
        </p:txBody>
      </p:sp>
      <p:sp>
        <p:nvSpPr>
          <p:cNvPr id="3" name="Content Placeholder 2"/>
          <p:cNvSpPr>
            <a:spLocks noGrp="1"/>
          </p:cNvSpPr>
          <p:nvPr>
            <p:ph idx="1"/>
          </p:nvPr>
        </p:nvSpPr>
        <p:spPr/>
        <p:txBody>
          <a:bodyPr>
            <a:normAutofit lnSpcReduction="10000"/>
          </a:bodyPr>
          <a:lstStyle/>
          <a:p>
            <a:r>
              <a:rPr lang="en-GB" dirty="0" smtClean="0"/>
              <a:t>Respect and value everyone’s contributions</a:t>
            </a:r>
          </a:p>
          <a:p>
            <a:r>
              <a:rPr lang="en-GB" dirty="0" smtClean="0"/>
              <a:t>Keep to any agreements made with colleagues</a:t>
            </a:r>
          </a:p>
          <a:p>
            <a:r>
              <a:rPr lang="en-GB" dirty="0" smtClean="0"/>
              <a:t>Be on time for any meetings</a:t>
            </a:r>
          </a:p>
          <a:p>
            <a:r>
              <a:rPr lang="en-GB" dirty="0" smtClean="0"/>
              <a:t>Take your fair share of the workload!</a:t>
            </a:r>
          </a:p>
          <a:p>
            <a:r>
              <a:rPr lang="en-GB" dirty="0" smtClean="0"/>
              <a:t>Ask and answer questions</a:t>
            </a:r>
          </a:p>
          <a:p>
            <a:r>
              <a:rPr lang="en-GB" dirty="0" smtClean="0"/>
              <a:t>Share your knowledge with others</a:t>
            </a:r>
          </a:p>
          <a:p>
            <a:r>
              <a:rPr lang="en-GB" dirty="0" smtClean="0"/>
              <a:t>Follow procedure to resolve disputes</a:t>
            </a:r>
          </a:p>
          <a:p>
            <a:r>
              <a:rPr lang="en-GB" dirty="0" smtClean="0"/>
              <a:t>Learn from the knowledge and skills of colleagues</a:t>
            </a:r>
          </a:p>
          <a:p>
            <a:r>
              <a:rPr lang="en-GB" dirty="0" smtClean="0"/>
              <a:t>Follow procedure for making decisions</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0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2</a:t>
            </a:r>
            <a:endParaRPr lang="en-GB" dirty="0">
              <a:solidFill>
                <a:schemeClr val="bg1"/>
              </a:solidFill>
            </a:endParaRPr>
          </a:p>
        </p:txBody>
      </p:sp>
    </p:spTree>
    <p:extLst>
      <p:ext uri="{BB962C8B-B14F-4D97-AF65-F5344CB8AC3E}">
        <p14:creationId xmlns:p14="http://schemas.microsoft.com/office/powerpoint/2010/main" val="25745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a:t>
            </a:r>
            <a:endParaRPr lang="en-GB" dirty="0"/>
          </a:p>
        </p:txBody>
      </p:sp>
      <p:sp>
        <p:nvSpPr>
          <p:cNvPr id="3" name="Content Placeholder 2"/>
          <p:cNvSpPr>
            <a:spLocks noGrp="1"/>
          </p:cNvSpPr>
          <p:nvPr>
            <p:ph idx="1"/>
          </p:nvPr>
        </p:nvSpPr>
        <p:spPr/>
        <p:txBody>
          <a:bodyPr/>
          <a:lstStyle/>
          <a:p>
            <a:r>
              <a:rPr lang="en-GB" b="1" dirty="0" smtClean="0"/>
              <a:t>Why do we need to know a person’s level of understanding? </a:t>
            </a:r>
            <a:endParaRPr lang="en-GB"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3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a:t>
            </a:r>
            <a:endParaRPr lang="en-GB" dirty="0"/>
          </a:p>
        </p:txBody>
      </p:sp>
      <p:sp>
        <p:nvSpPr>
          <p:cNvPr id="3" name="Content Placeholder 2"/>
          <p:cNvSpPr>
            <a:spLocks noGrp="1"/>
          </p:cNvSpPr>
          <p:nvPr>
            <p:ph idx="1"/>
          </p:nvPr>
        </p:nvSpPr>
        <p:spPr>
          <a:xfrm>
            <a:off x="457200" y="1600200"/>
            <a:ext cx="8229600" cy="4997152"/>
          </a:xfrm>
        </p:spPr>
        <p:txBody>
          <a:bodyPr/>
          <a:lstStyle/>
          <a:p>
            <a:r>
              <a:rPr lang="en-GB" b="1" dirty="0" smtClean="0"/>
              <a:t>Why do we need to know a person’s level of understanding? </a:t>
            </a:r>
          </a:p>
          <a:p>
            <a:r>
              <a:rPr lang="en-GB" i="1" dirty="0" smtClean="0"/>
              <a:t>Suggested answers:</a:t>
            </a:r>
            <a:endParaRPr lang="en-GB" b="1" i="1" dirty="0" smtClean="0"/>
          </a:p>
          <a:p>
            <a:pPr marL="457200" indent="-457200">
              <a:buFont typeface="Arial" pitchFamily="34" charset="0"/>
              <a:buChar char="•"/>
            </a:pPr>
            <a:r>
              <a:rPr lang="en-GB" sz="2400" dirty="0" smtClean="0"/>
              <a:t>Unrealistic expectations</a:t>
            </a:r>
          </a:p>
          <a:p>
            <a:pPr marL="457200" indent="-457200">
              <a:buFont typeface="Arial" pitchFamily="34" charset="0"/>
              <a:buChar char="•"/>
            </a:pPr>
            <a:r>
              <a:rPr lang="en-GB" sz="2400" dirty="0" smtClean="0"/>
              <a:t>Misinterpreted messages or partially understood may result in inappropriate behaviour</a:t>
            </a:r>
          </a:p>
          <a:p>
            <a:pPr marL="457200" indent="-457200">
              <a:buFont typeface="Arial" pitchFamily="34" charset="0"/>
              <a:buChar char="•"/>
            </a:pPr>
            <a:r>
              <a:rPr lang="en-GB" sz="2400" dirty="0" smtClean="0"/>
              <a:t>When someone does not respond appropriately they may be described as “uncooperative”</a:t>
            </a:r>
          </a:p>
          <a:p>
            <a:pPr marL="457200" indent="-457200">
              <a:buFont typeface="Arial" pitchFamily="34" charset="0"/>
              <a:buChar char="•"/>
            </a:pPr>
            <a:r>
              <a:rPr lang="en-GB" sz="2400" dirty="0" smtClean="0"/>
              <a:t>Confusion</a:t>
            </a:r>
          </a:p>
          <a:p>
            <a:pPr marL="457200" indent="-457200">
              <a:buFont typeface="Arial" pitchFamily="34" charset="0"/>
              <a:buChar char="•"/>
            </a:pPr>
            <a:r>
              <a:rPr lang="en-GB" sz="2400" dirty="0" smtClean="0"/>
              <a:t>Frustration at inconsistencies</a:t>
            </a:r>
          </a:p>
          <a:p>
            <a:pPr marL="457200" indent="-457200">
              <a:buFont typeface="Arial" pitchFamily="34" charset="0"/>
              <a:buChar char="•"/>
            </a:pPr>
            <a:r>
              <a:rPr lang="en-GB" sz="2400" dirty="0" smtClean="0"/>
              <a:t>Feel safer to withdraw</a:t>
            </a:r>
          </a:p>
          <a:p>
            <a:pPr marL="457200" indent="-457200">
              <a:buFont typeface="Arial" pitchFamily="34" charset="0"/>
              <a:buChar char="•"/>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0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i="1" dirty="0" smtClean="0">
                <a:solidFill>
                  <a:schemeClr val="bg1"/>
                </a:solidFill>
              </a:rPr>
              <a:t>Break</a:t>
            </a:r>
            <a:endParaRPr lang="en-GB" i="1" dirty="0">
              <a:solidFill>
                <a:schemeClr val="bg1"/>
              </a:solidFill>
            </a:endParaRPr>
          </a:p>
        </p:txBody>
      </p:sp>
    </p:spTree>
    <p:extLst>
      <p:ext uri="{BB962C8B-B14F-4D97-AF65-F5344CB8AC3E}">
        <p14:creationId xmlns:p14="http://schemas.microsoft.com/office/powerpoint/2010/main" val="35670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3</a:t>
            </a:r>
            <a:endParaRPr lang="en-GB"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solidFill>
              </a:rPr>
              <a:t>In groups of 3</a:t>
            </a:r>
            <a:endParaRPr lang="en-GB" dirty="0">
              <a:solidFill>
                <a:schemeClr val="bg1"/>
              </a:solidFill>
            </a:endParaRPr>
          </a:p>
        </p:txBody>
      </p:sp>
    </p:spTree>
    <p:extLst>
      <p:ext uri="{BB962C8B-B14F-4D97-AF65-F5344CB8AC3E}">
        <p14:creationId xmlns:p14="http://schemas.microsoft.com/office/powerpoint/2010/main" val="25634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8520" y="3933056"/>
            <a:ext cx="9355899" cy="2990768"/>
          </a:xfrm>
        </p:spPr>
      </p:pic>
      <p:sp>
        <p:nvSpPr>
          <p:cNvPr id="5" name="Content Placeholder 2"/>
          <p:cNvSpPr txBox="1">
            <a:spLocks/>
          </p:cNvSpPr>
          <p:nvPr/>
        </p:nvSpPr>
        <p:spPr>
          <a:xfrm>
            <a:off x="457200" y="1484784"/>
            <a:ext cx="8229600" cy="511256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smtClean="0"/>
              <a:t>1. All of you, write the names of several emotions on pieces of paper. </a:t>
            </a:r>
            <a:endParaRPr lang="en-GB" dirty="0" smtClean="0"/>
          </a:p>
          <a:p>
            <a:r>
              <a:rPr lang="en-GB" dirty="0" smtClean="0"/>
              <a:t>Put the pieces of paper in the middle to pick out. </a:t>
            </a:r>
            <a:endParaRPr lang="en-GB" dirty="0"/>
          </a:p>
        </p:txBody>
      </p:sp>
      <p:sp>
        <p:nvSpPr>
          <p:cNvPr id="6" name="Title 1"/>
          <p:cNvSpPr>
            <a:spLocks noGrp="1"/>
          </p:cNvSpPr>
          <p:nvPr>
            <p:ph type="title"/>
          </p:nvPr>
        </p:nvSpPr>
        <p:spPr>
          <a:xfrm>
            <a:off x="1547664" y="274638"/>
            <a:ext cx="7139136" cy="1143000"/>
          </a:xfrm>
        </p:spPr>
        <p:txBody>
          <a:bodyPr/>
          <a:lstStyle/>
          <a:p>
            <a:r>
              <a:rPr lang="en-GB" dirty="0" smtClean="0"/>
              <a:t>Activity 3</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67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8520" y="3933056"/>
            <a:ext cx="9355899" cy="2990768"/>
          </a:xfrm>
        </p:spPr>
      </p:pic>
      <p:sp>
        <p:nvSpPr>
          <p:cNvPr id="5" name="Content Placeholder 2"/>
          <p:cNvSpPr txBox="1">
            <a:spLocks/>
          </p:cNvSpPr>
          <p:nvPr/>
        </p:nvSpPr>
        <p:spPr>
          <a:xfrm>
            <a:off x="457200" y="1484784"/>
            <a:ext cx="8229600" cy="511256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smtClean="0"/>
              <a:t>2. One of you pick out a piece of paper</a:t>
            </a:r>
            <a:r>
              <a:rPr lang="en-GB" dirty="0" smtClean="0"/>
              <a:t>. Do not show it to your group! Communicate this emotion to the other two without speaking. </a:t>
            </a:r>
          </a:p>
          <a:p>
            <a:r>
              <a:rPr lang="en-GB" dirty="0" smtClean="0"/>
              <a:t>Non-verbal communication only. </a:t>
            </a:r>
            <a:endParaRPr lang="en-GB" dirty="0"/>
          </a:p>
        </p:txBody>
      </p:sp>
      <p:sp>
        <p:nvSpPr>
          <p:cNvPr id="6" name="Title 1"/>
          <p:cNvSpPr>
            <a:spLocks noGrp="1"/>
          </p:cNvSpPr>
          <p:nvPr>
            <p:ph type="title"/>
          </p:nvPr>
        </p:nvSpPr>
        <p:spPr>
          <a:xfrm>
            <a:off x="1547664" y="274638"/>
            <a:ext cx="7139136" cy="1143000"/>
          </a:xfrm>
        </p:spPr>
        <p:txBody>
          <a:bodyPr/>
          <a:lstStyle/>
          <a:p>
            <a:r>
              <a:rPr lang="en-GB" dirty="0" smtClean="0"/>
              <a:t>Activity 3</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8520" y="3933056"/>
            <a:ext cx="9355899" cy="2990768"/>
          </a:xfrm>
        </p:spPr>
      </p:pic>
      <p:sp>
        <p:nvSpPr>
          <p:cNvPr id="5" name="Content Placeholder 2"/>
          <p:cNvSpPr txBox="1">
            <a:spLocks/>
          </p:cNvSpPr>
          <p:nvPr/>
        </p:nvSpPr>
        <p:spPr>
          <a:xfrm>
            <a:off x="457200" y="1484784"/>
            <a:ext cx="8229600" cy="511256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smtClean="0"/>
              <a:t>3. The other two participants have to decide what and how you are communicating</a:t>
            </a:r>
            <a:r>
              <a:rPr lang="en-GB" dirty="0" smtClean="0"/>
              <a:t> and decide what the emotion you are wanting to communicate to them. What makes up the emotion? </a:t>
            </a:r>
            <a:endParaRPr lang="en-GB" dirty="0"/>
          </a:p>
        </p:txBody>
      </p:sp>
      <p:sp>
        <p:nvSpPr>
          <p:cNvPr id="6" name="Title 1"/>
          <p:cNvSpPr>
            <a:spLocks noGrp="1"/>
          </p:cNvSpPr>
          <p:nvPr>
            <p:ph type="title"/>
          </p:nvPr>
        </p:nvSpPr>
        <p:spPr>
          <a:xfrm>
            <a:off x="1547664" y="274638"/>
            <a:ext cx="7139136" cy="1143000"/>
          </a:xfrm>
        </p:spPr>
        <p:txBody>
          <a:bodyPr/>
          <a:lstStyle/>
          <a:p>
            <a:r>
              <a:rPr lang="en-GB" dirty="0" smtClean="0"/>
              <a:t>Activity 3</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6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787" y="1484784"/>
            <a:ext cx="3744416" cy="4641379"/>
          </a:xfrm>
        </p:spPr>
        <p:txBody>
          <a:bodyPr/>
          <a:lstStyle/>
          <a:p>
            <a:endParaRPr lang="en-GB" b="1" dirty="0" smtClean="0"/>
          </a:p>
          <a:p>
            <a:r>
              <a:rPr lang="en-GB" b="1" dirty="0" smtClean="0"/>
              <a:t>Good to know</a:t>
            </a:r>
          </a:p>
          <a:p>
            <a:endParaRPr lang="en-GB" b="1" dirty="0"/>
          </a:p>
          <a:p>
            <a:endParaRPr lang="en-GB" b="1" dirty="0" smtClean="0"/>
          </a:p>
          <a:p>
            <a:r>
              <a:rPr lang="en-GB" b="1" dirty="0" smtClean="0"/>
              <a:t>Point for reflection</a:t>
            </a:r>
          </a:p>
          <a:p>
            <a:endParaRPr lang="en-GB" b="1" dirty="0"/>
          </a:p>
          <a:p>
            <a:endParaRPr lang="en-GB" b="1" dirty="0" smtClean="0"/>
          </a:p>
          <a:p>
            <a:r>
              <a:rPr lang="en-GB" b="1" dirty="0" smtClean="0"/>
              <a:t>Group discussion</a:t>
            </a:r>
            <a:endParaRPr lang="en-GB"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48741" y="4941168"/>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3108" y="3356992"/>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94033" y="1484784"/>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3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8520" y="3933056"/>
            <a:ext cx="9355899" cy="2990768"/>
          </a:xfrm>
        </p:spPr>
      </p:pic>
      <p:sp>
        <p:nvSpPr>
          <p:cNvPr id="5" name="Content Placeholder 2"/>
          <p:cNvSpPr txBox="1">
            <a:spLocks/>
          </p:cNvSpPr>
          <p:nvPr/>
        </p:nvSpPr>
        <p:spPr>
          <a:xfrm>
            <a:off x="457200" y="1484784"/>
            <a:ext cx="8229600" cy="511256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smtClean="0"/>
              <a:t>4. Try to list or note all the things that made you aware of the emotion being conveyed. </a:t>
            </a:r>
            <a:endParaRPr lang="en-GB" dirty="0" smtClean="0"/>
          </a:p>
          <a:p>
            <a:r>
              <a:rPr lang="en-GB" b="1" dirty="0" smtClean="0"/>
              <a:t>5. How easy was it to do this and guess the emotion? </a:t>
            </a:r>
          </a:p>
          <a:p>
            <a:r>
              <a:rPr lang="en-GB" b="1" dirty="0" smtClean="0"/>
              <a:t>6. Why is this aspect of communicating important to support workers?</a:t>
            </a:r>
            <a:endParaRPr lang="en-GB" b="1" dirty="0"/>
          </a:p>
        </p:txBody>
      </p:sp>
      <p:sp>
        <p:nvSpPr>
          <p:cNvPr id="6" name="Title 1"/>
          <p:cNvSpPr>
            <a:spLocks noGrp="1"/>
          </p:cNvSpPr>
          <p:nvPr>
            <p:ph type="title"/>
          </p:nvPr>
        </p:nvSpPr>
        <p:spPr>
          <a:xfrm>
            <a:off x="1547664" y="274638"/>
            <a:ext cx="7139136" cy="1143000"/>
          </a:xfrm>
        </p:spPr>
        <p:txBody>
          <a:bodyPr/>
          <a:lstStyle/>
          <a:p>
            <a:r>
              <a:rPr lang="en-GB" dirty="0" smtClean="0"/>
              <a:t>Activity 3</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3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Interpreting cues and messages</a:t>
            </a:r>
            <a:endParaRPr lang="en-GB" dirty="0"/>
          </a:p>
        </p:txBody>
      </p:sp>
      <p:sp>
        <p:nvSpPr>
          <p:cNvPr id="3" name="Content Placeholder 2"/>
          <p:cNvSpPr>
            <a:spLocks noGrp="1"/>
          </p:cNvSpPr>
          <p:nvPr>
            <p:ph idx="1"/>
          </p:nvPr>
        </p:nvSpPr>
        <p:spPr/>
        <p:txBody>
          <a:bodyPr/>
          <a:lstStyle/>
          <a:p>
            <a:r>
              <a:rPr lang="en-GB" b="1" dirty="0" smtClean="0"/>
              <a:t>Why is it important to observe and be receptive to an individual’s reactions when communicating with them? </a:t>
            </a:r>
            <a:endParaRPr lang="en-GB"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9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Interpreting cues and messages</a:t>
            </a:r>
            <a:endParaRPr lang="en-GB" dirty="0"/>
          </a:p>
        </p:txBody>
      </p:sp>
      <p:sp>
        <p:nvSpPr>
          <p:cNvPr id="3" name="Content Placeholder 2"/>
          <p:cNvSpPr>
            <a:spLocks noGrp="1"/>
          </p:cNvSpPr>
          <p:nvPr>
            <p:ph idx="1"/>
          </p:nvPr>
        </p:nvSpPr>
        <p:spPr/>
        <p:txBody>
          <a:bodyPr/>
          <a:lstStyle/>
          <a:p>
            <a:r>
              <a:rPr lang="en-GB" dirty="0" smtClean="0"/>
              <a:t>Research shows that people pay far more attention to facial expressions and tone of voice than the spoken word. </a:t>
            </a:r>
            <a:endParaRPr lang="en-GB" dirty="0"/>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21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4</a:t>
            </a:r>
            <a:endParaRPr lang="en-GB" dirty="0">
              <a:solidFill>
                <a:schemeClr val="bg1"/>
              </a:solidFill>
            </a:endParaRPr>
          </a:p>
        </p:txBody>
      </p:sp>
    </p:spTree>
    <p:extLst>
      <p:ext uri="{BB962C8B-B14F-4D97-AF65-F5344CB8AC3E}">
        <p14:creationId xmlns:p14="http://schemas.microsoft.com/office/powerpoint/2010/main" val="31230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4</a:t>
            </a:r>
            <a:endParaRPr lang="en-GB" dirty="0"/>
          </a:p>
        </p:txBody>
      </p:sp>
      <p:sp>
        <p:nvSpPr>
          <p:cNvPr id="3" name="Content Placeholder 2"/>
          <p:cNvSpPr>
            <a:spLocks noGrp="1"/>
          </p:cNvSpPr>
          <p:nvPr>
            <p:ph idx="1"/>
          </p:nvPr>
        </p:nvSpPr>
        <p:spPr/>
        <p:txBody>
          <a:bodyPr/>
          <a:lstStyle/>
          <a:p>
            <a:r>
              <a:rPr lang="en-GB" dirty="0" smtClean="0"/>
              <a:t>See </a:t>
            </a:r>
            <a:r>
              <a:rPr lang="en-GB" dirty="0" err="1" smtClean="0"/>
              <a:t>handout</a:t>
            </a:r>
            <a:r>
              <a:rPr lang="en-GB" dirty="0" smtClean="0"/>
              <a:t> </a:t>
            </a:r>
            <a:r>
              <a:rPr lang="en-GB" b="1" dirty="0" smtClean="0"/>
              <a:t>Proxemics Activity</a:t>
            </a:r>
            <a:r>
              <a:rPr lang="en-GB" dirty="0" smtClean="0"/>
              <a:t>.</a:t>
            </a:r>
          </a:p>
          <a:p>
            <a:endParaRPr lang="en-GB" dirty="0"/>
          </a:p>
          <a:p>
            <a:r>
              <a:rPr lang="en-GB" dirty="0" smtClean="0"/>
              <a:t>How did you feel?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6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space</a:t>
            </a:r>
            <a:endParaRPr lang="en-GB" dirty="0"/>
          </a:p>
        </p:txBody>
      </p:sp>
      <p:sp>
        <p:nvSpPr>
          <p:cNvPr id="3" name="Content Placeholder 2"/>
          <p:cNvSpPr>
            <a:spLocks noGrp="1"/>
          </p:cNvSpPr>
          <p:nvPr>
            <p:ph idx="1"/>
          </p:nvPr>
        </p:nvSpPr>
        <p:spPr/>
        <p:txBody>
          <a:bodyPr/>
          <a:lstStyle/>
          <a:p>
            <a:r>
              <a:rPr lang="en-GB" dirty="0" smtClean="0"/>
              <a:t>Research has shown that there are </a:t>
            </a:r>
            <a:r>
              <a:rPr lang="en-GB" b="1" dirty="0" smtClean="0"/>
              <a:t>zones</a:t>
            </a:r>
            <a:r>
              <a:rPr lang="en-GB" dirty="0" smtClean="0"/>
              <a:t> within which we are comfortable to communicate. </a:t>
            </a:r>
            <a:r>
              <a:rPr lang="en-GB" b="1" dirty="0" smtClean="0"/>
              <a:t>Do you agree? </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901" y="3526155"/>
            <a:ext cx="9865096" cy="33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78530" y="2928780"/>
            <a:ext cx="1292147" cy="3933056"/>
          </a:xfrm>
          <a:prstGeom prst="rect">
            <a:avLst/>
          </a:prstGeom>
        </p:spPr>
      </p:pic>
      <p:sp>
        <p:nvSpPr>
          <p:cNvPr id="18" name="TextBox 17"/>
          <p:cNvSpPr txBox="1"/>
          <p:nvPr/>
        </p:nvSpPr>
        <p:spPr>
          <a:xfrm>
            <a:off x="904666" y="3156823"/>
            <a:ext cx="995144" cy="369332"/>
          </a:xfrm>
          <a:prstGeom prst="rect">
            <a:avLst/>
          </a:prstGeom>
          <a:noFill/>
        </p:spPr>
        <p:txBody>
          <a:bodyPr wrap="none" rtlCol="0">
            <a:spAutoFit/>
          </a:bodyPr>
          <a:lstStyle/>
          <a:p>
            <a:r>
              <a:rPr lang="en-GB" b="1" dirty="0" smtClean="0">
                <a:solidFill>
                  <a:schemeClr val="accent6"/>
                </a:solidFill>
              </a:rPr>
              <a:t>Intimate</a:t>
            </a:r>
            <a:endParaRPr lang="en-GB" b="1" dirty="0">
              <a:solidFill>
                <a:schemeClr val="accent6"/>
              </a:solidFill>
            </a:endParaRPr>
          </a:p>
        </p:txBody>
      </p:sp>
      <p:sp>
        <p:nvSpPr>
          <p:cNvPr id="25" name="TextBox 24"/>
          <p:cNvSpPr txBox="1"/>
          <p:nvPr/>
        </p:nvSpPr>
        <p:spPr>
          <a:xfrm>
            <a:off x="2267744" y="3156823"/>
            <a:ext cx="1006879" cy="369332"/>
          </a:xfrm>
          <a:prstGeom prst="rect">
            <a:avLst/>
          </a:prstGeom>
          <a:noFill/>
        </p:spPr>
        <p:txBody>
          <a:bodyPr wrap="none" rtlCol="0">
            <a:spAutoFit/>
          </a:bodyPr>
          <a:lstStyle/>
          <a:p>
            <a:r>
              <a:rPr lang="en-GB" b="1" dirty="0" smtClean="0">
                <a:solidFill>
                  <a:schemeClr val="accent5"/>
                </a:solidFill>
              </a:rPr>
              <a:t>Personal</a:t>
            </a:r>
            <a:endParaRPr lang="en-GB" b="1" dirty="0">
              <a:solidFill>
                <a:schemeClr val="accent5"/>
              </a:solidFill>
            </a:endParaRPr>
          </a:p>
        </p:txBody>
      </p:sp>
      <p:sp>
        <p:nvSpPr>
          <p:cNvPr id="26" name="TextBox 25"/>
          <p:cNvSpPr txBox="1"/>
          <p:nvPr/>
        </p:nvSpPr>
        <p:spPr>
          <a:xfrm>
            <a:off x="4499992" y="3158952"/>
            <a:ext cx="739305" cy="369332"/>
          </a:xfrm>
          <a:prstGeom prst="rect">
            <a:avLst/>
          </a:prstGeom>
          <a:noFill/>
        </p:spPr>
        <p:txBody>
          <a:bodyPr wrap="none" rtlCol="0">
            <a:spAutoFit/>
          </a:bodyPr>
          <a:lstStyle/>
          <a:p>
            <a:r>
              <a:rPr lang="en-GB" b="1" dirty="0" smtClean="0">
                <a:solidFill>
                  <a:schemeClr val="accent4"/>
                </a:solidFill>
              </a:rPr>
              <a:t>Social</a:t>
            </a:r>
            <a:endParaRPr lang="en-GB" b="1" dirty="0">
              <a:solidFill>
                <a:schemeClr val="accent4"/>
              </a:solidFill>
            </a:endParaRPr>
          </a:p>
        </p:txBody>
      </p:sp>
      <p:sp>
        <p:nvSpPr>
          <p:cNvPr id="27" name="TextBox 26"/>
          <p:cNvSpPr txBox="1"/>
          <p:nvPr/>
        </p:nvSpPr>
        <p:spPr>
          <a:xfrm>
            <a:off x="7308304" y="3158952"/>
            <a:ext cx="763351" cy="369332"/>
          </a:xfrm>
          <a:prstGeom prst="rect">
            <a:avLst/>
          </a:prstGeom>
          <a:noFill/>
        </p:spPr>
        <p:txBody>
          <a:bodyPr wrap="none" rtlCol="0">
            <a:spAutoFit/>
          </a:bodyPr>
          <a:lstStyle/>
          <a:p>
            <a:r>
              <a:rPr lang="en-GB" b="1" dirty="0" smtClean="0">
                <a:solidFill>
                  <a:schemeClr val="accent2"/>
                </a:solidFill>
              </a:rPr>
              <a:t>Public</a:t>
            </a:r>
            <a:endParaRPr lang="en-GB" b="1" dirty="0">
              <a:solidFill>
                <a:schemeClr val="accent2"/>
              </a:solidFill>
            </a:endParaRPr>
          </a:p>
        </p:txBody>
      </p:sp>
    </p:spTree>
    <p:extLst>
      <p:ext uri="{BB962C8B-B14F-4D97-AF65-F5344CB8AC3E}">
        <p14:creationId xmlns:p14="http://schemas.microsoft.com/office/powerpoint/2010/main" val="22805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communication</a:t>
            </a:r>
            <a:endParaRPr lang="en-GB" dirty="0"/>
          </a:p>
        </p:txBody>
      </p:sp>
      <p:sp>
        <p:nvSpPr>
          <p:cNvPr id="3" name="Content Placeholder 2"/>
          <p:cNvSpPr>
            <a:spLocks noGrp="1"/>
          </p:cNvSpPr>
          <p:nvPr>
            <p:ph idx="1"/>
          </p:nvPr>
        </p:nvSpPr>
        <p:spPr/>
        <p:txBody>
          <a:bodyPr/>
          <a:lstStyle/>
          <a:p>
            <a:r>
              <a:rPr lang="en-GB" dirty="0" smtClean="0"/>
              <a:t>What can they be?</a:t>
            </a:r>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communication</a:t>
            </a:r>
            <a:endParaRPr lang="en-GB" dirty="0"/>
          </a:p>
        </p:txBody>
      </p:sp>
      <p:sp>
        <p:nvSpPr>
          <p:cNvPr id="3" name="Content Placeholder 2"/>
          <p:cNvSpPr>
            <a:spLocks noGrp="1"/>
          </p:cNvSpPr>
          <p:nvPr>
            <p:ph idx="1"/>
          </p:nvPr>
        </p:nvSpPr>
        <p:spPr>
          <a:xfrm>
            <a:off x="457200" y="1600200"/>
            <a:ext cx="8229600" cy="4853136"/>
          </a:xfrm>
        </p:spPr>
        <p:txBody>
          <a:bodyPr numCol="2">
            <a:normAutofit fontScale="92500"/>
          </a:bodyPr>
          <a:lstStyle/>
          <a:p>
            <a:r>
              <a:rPr lang="en-GB" i="1" dirty="0" smtClean="0"/>
              <a:t>Suggested answers:</a:t>
            </a:r>
          </a:p>
          <a:p>
            <a:r>
              <a:rPr lang="en-GB" sz="2400" dirty="0" smtClean="0"/>
              <a:t>Hearing impairment</a:t>
            </a:r>
          </a:p>
          <a:p>
            <a:r>
              <a:rPr lang="en-GB" sz="2400" dirty="0" smtClean="0"/>
              <a:t>Voice/ articulation/ speech e.g. dyspraxia, dysarthria, phonological, stammer, structural problems</a:t>
            </a:r>
          </a:p>
          <a:p>
            <a:r>
              <a:rPr lang="en-GB" sz="2400" dirty="0" smtClean="0"/>
              <a:t>Specific language impairments</a:t>
            </a:r>
          </a:p>
          <a:p>
            <a:r>
              <a:rPr lang="en-GB" sz="2400" dirty="0" smtClean="0"/>
              <a:t>Comprehensive / understanding difficulties of verbal and non-verbal communication</a:t>
            </a:r>
          </a:p>
          <a:p>
            <a:r>
              <a:rPr lang="en-GB" sz="2400" dirty="0" smtClean="0"/>
              <a:t>Expressive difficulties e.g. </a:t>
            </a:r>
            <a:r>
              <a:rPr lang="en-GB" sz="2400" dirty="0" err="1" smtClean="0"/>
              <a:t>perserveration</a:t>
            </a:r>
            <a:r>
              <a:rPr lang="en-GB" sz="2400" dirty="0" smtClean="0"/>
              <a:t>, echolalia</a:t>
            </a:r>
          </a:p>
          <a:p>
            <a:r>
              <a:rPr lang="en-GB" sz="2400" dirty="0" smtClean="0"/>
              <a:t>Autistic spectrum disorder</a:t>
            </a:r>
          </a:p>
          <a:p>
            <a:r>
              <a:rPr lang="en-GB" sz="2400" dirty="0" smtClean="0"/>
              <a:t>Poor non verbal/ social skills e.g. gesture, eye contact, turn taking, using language appropriately</a:t>
            </a:r>
          </a:p>
          <a:p>
            <a:r>
              <a:rPr lang="en-GB" sz="2400" dirty="0" smtClean="0"/>
              <a:t>Physical/ sensory impairment</a:t>
            </a:r>
          </a:p>
          <a:p>
            <a:r>
              <a:rPr lang="en-GB" sz="2400" dirty="0" smtClean="0"/>
              <a:t>Memory</a:t>
            </a:r>
          </a:p>
          <a:p>
            <a:r>
              <a:rPr lang="en-GB" sz="2400" dirty="0" smtClean="0"/>
              <a:t>Listening – locating, identifying sound, discriminating between sounds, attaching meaning</a:t>
            </a:r>
          </a:p>
          <a:p>
            <a:r>
              <a:rPr lang="en-GB" sz="2400" dirty="0" smtClean="0"/>
              <a:t>Attention</a:t>
            </a:r>
          </a:p>
          <a:p>
            <a:r>
              <a:rPr lang="en-GB" sz="2400" dirty="0" smtClean="0"/>
              <a:t>Motivation – can decrease if needs are always pre-empted/ routine</a:t>
            </a:r>
          </a:p>
          <a:p>
            <a:r>
              <a:rPr lang="en-GB" sz="2400" dirty="0" smtClean="0"/>
              <a:t>Having something to say</a:t>
            </a:r>
            <a:endParaRPr lang="en-GB" sz="2000"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08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Important things to remember…</a:t>
            </a:r>
            <a:endParaRPr lang="en-GB" dirty="0"/>
          </a:p>
        </p:txBody>
      </p:sp>
      <p:sp>
        <p:nvSpPr>
          <p:cNvPr id="3" name="Content Placeholder 2"/>
          <p:cNvSpPr>
            <a:spLocks noGrp="1"/>
          </p:cNvSpPr>
          <p:nvPr>
            <p:ph idx="1"/>
          </p:nvPr>
        </p:nvSpPr>
        <p:spPr>
          <a:xfrm>
            <a:off x="457200" y="1600200"/>
            <a:ext cx="8229600" cy="5069160"/>
          </a:xfrm>
        </p:spPr>
        <p:txBody>
          <a:bodyPr wrap="square" numCol="1">
            <a:normAutofit/>
          </a:bodyPr>
          <a:lstStyle/>
          <a:p>
            <a:r>
              <a:rPr lang="en-GB" sz="2600" dirty="0" smtClean="0"/>
              <a:t>Families and carers can be a huge source of information about people with communication difficulties.</a:t>
            </a:r>
          </a:p>
          <a:p>
            <a:r>
              <a:rPr lang="en-GB" sz="2600" dirty="0" smtClean="0"/>
              <a:t>If you work with a new service user with new needs then consult with your manager and plan how their communication needs will be best met. </a:t>
            </a:r>
          </a:p>
          <a:p>
            <a:r>
              <a:rPr lang="en-GB" sz="2600" dirty="0" smtClean="0"/>
              <a:t>They will be able to offer specific advice </a:t>
            </a:r>
          </a:p>
          <a:p>
            <a:r>
              <a:rPr lang="en-GB" sz="2600" dirty="0" smtClean="0"/>
              <a:t>(e.g. communication tools, etc.)</a:t>
            </a:r>
          </a:p>
          <a:p>
            <a:r>
              <a:rPr lang="en-GB" sz="2600" dirty="0" smtClean="0"/>
              <a:t>Important to ask the service user first – </a:t>
            </a:r>
          </a:p>
          <a:p>
            <a:r>
              <a:rPr lang="en-GB" sz="2600" dirty="0" smtClean="0"/>
              <a:t>they may have thoughts and opinions </a:t>
            </a:r>
          </a:p>
          <a:p>
            <a:r>
              <a:rPr lang="en-GB" sz="2600" dirty="0" smtClean="0"/>
              <a:t>which differ to the person supporting them.</a:t>
            </a:r>
            <a:endParaRPr lang="en-GB" sz="2600"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rot="900000">
            <a:off x="6923284" y="3284059"/>
            <a:ext cx="2038350" cy="2857500"/>
          </a:xfrm>
          <a:prstGeom prst="rect">
            <a:avLst/>
          </a:prstGeom>
          <a:ln w="76200">
            <a:solidFill>
              <a:schemeClr val="bg1"/>
            </a:solidFill>
          </a:ln>
        </p:spPr>
      </p:pic>
    </p:spTree>
    <p:extLst>
      <p:ext uri="{BB962C8B-B14F-4D97-AF65-F5344CB8AC3E}">
        <p14:creationId xmlns:p14="http://schemas.microsoft.com/office/powerpoint/2010/main" val="275864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Revisit the learning outcomes</a:t>
            </a:r>
            <a:endParaRPr lang="en-GB" dirty="0"/>
          </a:p>
        </p:txBody>
      </p:sp>
      <p:sp>
        <p:nvSpPr>
          <p:cNvPr id="3" name="Content Placeholder 2"/>
          <p:cNvSpPr>
            <a:spLocks noGrp="1"/>
          </p:cNvSpPr>
          <p:nvPr>
            <p:ph idx="1"/>
          </p:nvPr>
        </p:nvSpPr>
        <p:spPr>
          <a:xfrm>
            <a:off x="457200" y="1600200"/>
            <a:ext cx="8229600" cy="4997152"/>
          </a:xfrm>
        </p:spPr>
        <p:txBody>
          <a:bodyPr>
            <a:noAutofit/>
          </a:bodyPr>
          <a:lstStyle/>
          <a:p>
            <a:pPr marL="457200" lvl="0" indent="-457200">
              <a:buFont typeface="Arial" panose="020B0604020202020204" pitchFamily="34" charset="0"/>
              <a:buChar char="•"/>
            </a:pPr>
            <a:r>
              <a:rPr lang="en-GB" sz="2400" dirty="0"/>
              <a:t>Identify and explain the importance of effective communication at work.</a:t>
            </a:r>
          </a:p>
          <a:p>
            <a:pPr marL="457200" lvl="0" indent="-457200">
              <a:buFont typeface="Arial" panose="020B0604020202020204" pitchFamily="34" charset="0"/>
              <a:buChar char="•"/>
            </a:pPr>
            <a:r>
              <a:rPr lang="en-GB" sz="2400" dirty="0"/>
              <a:t>Explore how to meet the communication and language needs, wishes and preferences of individuals.</a:t>
            </a:r>
          </a:p>
          <a:p>
            <a:pPr marL="457200" lvl="0" indent="-457200">
              <a:buFont typeface="Arial" panose="020B0604020202020204" pitchFamily="34" charset="0"/>
              <a:buChar char="•"/>
            </a:pPr>
            <a:r>
              <a:rPr lang="en-GB" sz="2400" dirty="0"/>
              <a:t>Promote effective communication.</a:t>
            </a:r>
          </a:p>
          <a:p>
            <a:pPr marL="457200" lvl="0" indent="-457200">
              <a:buFont typeface="Arial" panose="020B0604020202020204" pitchFamily="34" charset="0"/>
              <a:buChar char="•"/>
            </a:pPr>
            <a:r>
              <a:rPr lang="en-GB" sz="2400" dirty="0"/>
              <a:t>Identify and explain the principles and practices relating to confidentiality.</a:t>
            </a:r>
          </a:p>
          <a:p>
            <a:pPr marL="457200" lvl="0" indent="-457200">
              <a:buFont typeface="Arial" panose="020B0604020202020204" pitchFamily="34" charset="0"/>
              <a:buChar char="•"/>
            </a:pPr>
            <a:r>
              <a:rPr lang="en-GB" sz="2400" dirty="0"/>
              <a:t>Use appropriate verbal and non-verbal communication.</a:t>
            </a:r>
          </a:p>
          <a:p>
            <a:pPr marL="457200" lvl="0" indent="-457200">
              <a:buFont typeface="Arial" panose="020B0604020202020204" pitchFamily="34" charset="0"/>
              <a:buChar char="•"/>
            </a:pPr>
            <a:r>
              <a:rPr lang="en-GB" sz="2400" dirty="0"/>
              <a:t>Support the use of appropriate communication aids and technologies incorporating SBAR and the role of structured feedback approaches</a:t>
            </a:r>
            <a:r>
              <a:rPr lang="en-GB" sz="2400" dirty="0" smtClean="0"/>
              <a:t>.</a:t>
            </a:r>
            <a:endParaRPr lang="en-GB" sz="2400" dirty="0"/>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29620"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96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this session</a:t>
            </a:r>
            <a:endParaRPr lang="en-GB" dirty="0"/>
          </a:p>
        </p:txBody>
      </p:sp>
      <p:sp>
        <p:nvSpPr>
          <p:cNvPr id="3" name="Content Placeholder 2"/>
          <p:cNvSpPr>
            <a:spLocks noGrp="1"/>
          </p:cNvSpPr>
          <p:nvPr>
            <p:ph idx="1"/>
          </p:nvPr>
        </p:nvSpPr>
        <p:spPr/>
        <p:txBody>
          <a:bodyPr>
            <a:normAutofit/>
          </a:bodyPr>
          <a:lstStyle/>
          <a:p>
            <a:r>
              <a:rPr lang="en-GB" sz="2800" dirty="0" smtClean="0"/>
              <a:t>Commissioned by West of England Academic Health Science Network from Sirona Care and Health who developed and tested with public contributors. </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09"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2080" y="4014657"/>
            <a:ext cx="2857500" cy="11525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9632" y="3717032"/>
            <a:ext cx="2641476" cy="1747777"/>
          </a:xfrm>
          <a:prstGeom prst="rect">
            <a:avLst/>
          </a:prstGeom>
        </p:spPr>
      </p:pic>
    </p:spTree>
    <p:extLst>
      <p:ext uri="{BB962C8B-B14F-4D97-AF65-F5344CB8AC3E}">
        <p14:creationId xmlns:p14="http://schemas.microsoft.com/office/powerpoint/2010/main" val="25914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Lunch</a:t>
            </a:r>
            <a:endParaRPr lang="en-GB" dirty="0">
              <a:solidFill>
                <a:schemeClr val="bg1"/>
              </a:solidFill>
            </a:endParaRPr>
          </a:p>
        </p:txBody>
      </p:sp>
    </p:spTree>
    <p:extLst>
      <p:ext uri="{BB962C8B-B14F-4D97-AF65-F5344CB8AC3E}">
        <p14:creationId xmlns:p14="http://schemas.microsoft.com/office/powerpoint/2010/main" val="34480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Learning outcomes for this afternoon…</a:t>
            </a:r>
            <a:endParaRPr lang="en-GB" dirty="0"/>
          </a:p>
        </p:txBody>
      </p:sp>
      <p:sp>
        <p:nvSpPr>
          <p:cNvPr id="3" name="Content Placeholder 2"/>
          <p:cNvSpPr>
            <a:spLocks noGrp="1"/>
          </p:cNvSpPr>
          <p:nvPr>
            <p:ph idx="1"/>
          </p:nvPr>
        </p:nvSpPr>
        <p:spPr/>
        <p:txBody>
          <a:bodyPr>
            <a:normAutofit fontScale="92500"/>
          </a:bodyPr>
          <a:lstStyle/>
          <a:p>
            <a:pPr marL="457200" indent="-457200">
              <a:buFont typeface="Arial" charset="0"/>
              <a:buChar char="•"/>
            </a:pPr>
            <a:r>
              <a:rPr lang="en-GB" dirty="0" smtClean="0"/>
              <a:t>Identify how SBAR can enhance communication exchanges.</a:t>
            </a:r>
          </a:p>
          <a:p>
            <a:pPr marL="457200" indent="-457200">
              <a:buFont typeface="Arial" charset="0"/>
              <a:buChar char="•"/>
            </a:pPr>
            <a:r>
              <a:rPr lang="en-GB" dirty="0" smtClean="0"/>
              <a:t>Discuss examples of situations where communication can be improved, using a structured tool such as SBAR.</a:t>
            </a:r>
          </a:p>
          <a:p>
            <a:pPr marL="457200" indent="-457200">
              <a:buFont typeface="Arial" charset="0"/>
              <a:buChar char="•"/>
            </a:pPr>
            <a:r>
              <a:rPr lang="en-GB" dirty="0" smtClean="0"/>
              <a:t>Identify a range of communication scenarios where SBAR can be used successfully.</a:t>
            </a:r>
          </a:p>
          <a:p>
            <a:pPr marL="457200" indent="-457200">
              <a:buFont typeface="Arial" charset="0"/>
              <a:buChar char="•"/>
            </a:pPr>
            <a:r>
              <a:rPr lang="en-GB" dirty="0" smtClean="0"/>
              <a:t>Practice using the SBAR tool in a communications scenario.</a:t>
            </a:r>
          </a:p>
          <a:p>
            <a:pPr marL="457200" indent="-457200">
              <a:buFont typeface="Arial" charset="0"/>
              <a:buChar char="•"/>
            </a:pPr>
            <a:r>
              <a:rPr lang="en-GB" dirty="0" smtClean="0"/>
              <a:t>Identify how SBAR can be used effectively within learners’ own practice areas. </a:t>
            </a:r>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29620"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95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SBAR</a:t>
            </a:r>
            <a:endParaRPr lang="en-GB" dirty="0"/>
          </a:p>
        </p:txBody>
      </p:sp>
      <p:sp>
        <p:nvSpPr>
          <p:cNvPr id="3" name="Content Placeholder 2"/>
          <p:cNvSpPr>
            <a:spLocks noGrp="1"/>
          </p:cNvSpPr>
          <p:nvPr>
            <p:ph idx="1"/>
          </p:nvPr>
        </p:nvSpPr>
        <p:spPr/>
        <p:txBody>
          <a:bodyPr/>
          <a:lstStyle/>
          <a:p>
            <a:r>
              <a:rPr lang="en-GB" dirty="0" smtClean="0"/>
              <a:t>See hand outs for group work prompts and questions</a:t>
            </a:r>
            <a:endParaRPr lang="en-GB" dirty="0"/>
          </a:p>
        </p:txBody>
      </p:sp>
      <p:grpSp>
        <p:nvGrpSpPr>
          <p:cNvPr id="6" name="Group 5"/>
          <p:cNvGrpSpPr/>
          <p:nvPr/>
        </p:nvGrpSpPr>
        <p:grpSpPr>
          <a:xfrm>
            <a:off x="5724128" y="2348880"/>
            <a:ext cx="2905774" cy="4509120"/>
            <a:chOff x="154186" y="600076"/>
            <a:chExt cx="4032741" cy="6257924"/>
          </a:xfrm>
        </p:grpSpPr>
        <p:pic>
          <p:nvPicPr>
            <p:cNvPr id="4" name="Picture 2"/>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41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SBAR</a:t>
            </a:r>
            <a:endParaRPr lang="en-GB" dirty="0"/>
          </a:p>
        </p:txBody>
      </p:sp>
      <p:sp>
        <p:nvSpPr>
          <p:cNvPr id="3" name="Content Placeholder 2"/>
          <p:cNvSpPr>
            <a:spLocks noGrp="1"/>
          </p:cNvSpPr>
          <p:nvPr>
            <p:ph idx="1"/>
          </p:nvPr>
        </p:nvSpPr>
        <p:spPr>
          <a:xfrm>
            <a:off x="457200" y="1600200"/>
            <a:ext cx="5122912" cy="4525963"/>
          </a:xfrm>
        </p:spPr>
        <p:txBody>
          <a:bodyPr/>
          <a:lstStyle/>
          <a:p>
            <a:pPr algn="ctr"/>
            <a:r>
              <a:rPr lang="en-GB" dirty="0"/>
              <a:t>Handover – primary care</a:t>
            </a:r>
            <a:endParaRPr lang="en-GB" dirty="0" smtClean="0">
              <a:hlinkClick r:id="rId2"/>
            </a:endParaRPr>
          </a:p>
          <a:p>
            <a:pPr algn="ctr"/>
            <a:endParaRPr lang="en-GB" dirty="0">
              <a:hlinkClick r:id="rId2"/>
            </a:endParaRPr>
          </a:p>
          <a:p>
            <a:pPr algn="ctr"/>
            <a:r>
              <a:rPr lang="en-GB" dirty="0" smtClean="0">
                <a:hlinkClick r:id="rId2"/>
              </a:rPr>
              <a:t>https</a:t>
            </a:r>
            <a:r>
              <a:rPr lang="en-GB" dirty="0">
                <a:hlinkClick r:id="rId2"/>
              </a:rPr>
              <a:t>://</a:t>
            </a:r>
            <a:r>
              <a:rPr lang="en-GB" dirty="0" smtClean="0">
                <a:hlinkClick r:id="rId2"/>
              </a:rPr>
              <a:t>youtu.be/MVaOmoTuiVU</a:t>
            </a:r>
            <a:r>
              <a:rPr lang="en-GB" dirty="0" smtClean="0"/>
              <a:t> </a:t>
            </a:r>
          </a:p>
          <a:p>
            <a:pPr algn="ctr"/>
            <a:endParaRPr lang="en-GB" dirty="0"/>
          </a:p>
          <a:p>
            <a:pPr algn="ctr"/>
            <a:r>
              <a:rPr lang="en-GB" dirty="0" smtClean="0"/>
              <a:t>Handover – acute care</a:t>
            </a:r>
          </a:p>
          <a:p>
            <a:pPr algn="ctr"/>
            <a:endParaRPr lang="en-GB" dirty="0"/>
          </a:p>
          <a:p>
            <a:pPr algn="ctr"/>
            <a:r>
              <a:rPr lang="en-GB" u="sng" dirty="0">
                <a:hlinkClick r:id="rId3"/>
              </a:rPr>
              <a:t>https://youtu.be/26NadjAnnBc</a:t>
            </a:r>
            <a:r>
              <a:rPr lang="en-GB" dirty="0"/>
              <a:t> </a:t>
            </a:r>
          </a:p>
          <a:p>
            <a:pPr algn="ctr"/>
            <a:endParaRPr lang="en-GB" dirty="0"/>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56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SBAR</a:t>
            </a:r>
            <a:endParaRPr lang="en-GB" dirty="0"/>
          </a:p>
        </p:txBody>
      </p:sp>
      <p:sp>
        <p:nvSpPr>
          <p:cNvPr id="3" name="Content Placeholder 2"/>
          <p:cNvSpPr>
            <a:spLocks noGrp="1"/>
          </p:cNvSpPr>
          <p:nvPr>
            <p:ph idx="1"/>
          </p:nvPr>
        </p:nvSpPr>
        <p:spPr>
          <a:xfrm>
            <a:off x="457200" y="1600200"/>
            <a:ext cx="5050904" cy="4966221"/>
          </a:xfrm>
        </p:spPr>
        <p:txBody>
          <a:bodyPr>
            <a:normAutofit fontScale="92500" lnSpcReduction="10000"/>
          </a:bodyPr>
          <a:lstStyle/>
          <a:p>
            <a:r>
              <a:rPr lang="en-GB" sz="2000" dirty="0" smtClean="0"/>
              <a:t>Communication tools such as SBAR can greatly improve team communication by making conversations more succinct with greater clarity of information and expectations of action required. They have been found particularly helpful in communications where staff are expressing concerns about deterioration in patient condition but can be used to structure any conversations (clinical and non-clinical, verbal or written) to ensure adequate, useful communications are given and expectations of actions are clear. </a:t>
            </a:r>
          </a:p>
          <a:p>
            <a:endParaRPr lang="en-GB" sz="2000" dirty="0"/>
          </a:p>
          <a:p>
            <a:r>
              <a:rPr lang="en-GB" sz="2000" dirty="0" smtClean="0"/>
              <a:t>For </a:t>
            </a:r>
            <a:r>
              <a:rPr lang="en-GB" sz="2000" dirty="0"/>
              <a:t>more information </a:t>
            </a:r>
            <a:r>
              <a:rPr lang="en-GB" sz="2000" dirty="0" smtClean="0"/>
              <a:t>see: </a:t>
            </a:r>
            <a:r>
              <a:rPr lang="en-GB" sz="2000" dirty="0" smtClean="0">
                <a:hlinkClick r:id="rId2"/>
              </a:rPr>
              <a:t>http</a:t>
            </a:r>
            <a:r>
              <a:rPr lang="en-GB" sz="2000" dirty="0">
                <a:hlinkClick r:id="rId2"/>
              </a:rPr>
              <a:t>://www.patientsafetyfirst.nhs.uk/ashx/Asset.ashx?path=/</a:t>
            </a:r>
            <a:r>
              <a:rPr lang="en-GB" sz="2000" dirty="0" smtClean="0">
                <a:hlinkClick r:id="rId2"/>
              </a:rPr>
              <a:t>How-to-guides-2008-09-19/Deterioration%201.1_17Sept08.pdf</a:t>
            </a:r>
            <a:r>
              <a:rPr lang="en-GB" sz="2000" dirty="0" smtClean="0"/>
              <a:t> </a:t>
            </a:r>
            <a:endParaRPr lang="en-GB" sz="2000" dirty="0"/>
          </a:p>
        </p:txBody>
      </p:sp>
      <p:grpSp>
        <p:nvGrpSpPr>
          <p:cNvPr id="6" name="Group 5"/>
          <p:cNvGrpSpPr/>
          <p:nvPr/>
        </p:nvGrpSpPr>
        <p:grpSpPr>
          <a:xfrm>
            <a:off x="5724128" y="2348880"/>
            <a:ext cx="2905774" cy="4509120"/>
            <a:chOff x="154186" y="600076"/>
            <a:chExt cx="4032741" cy="6257924"/>
          </a:xfrm>
        </p:grpSpPr>
        <p:pic>
          <p:nvPicPr>
            <p:cNvPr id="4" name="Picture 2"/>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1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98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SBAR</a:t>
            </a:r>
            <a:endParaRPr lang="en-GB" dirty="0"/>
          </a:p>
        </p:txBody>
      </p:sp>
      <p:sp>
        <p:nvSpPr>
          <p:cNvPr id="3" name="Content Placeholder 2"/>
          <p:cNvSpPr>
            <a:spLocks noGrp="1"/>
          </p:cNvSpPr>
          <p:nvPr>
            <p:ph idx="1"/>
          </p:nvPr>
        </p:nvSpPr>
        <p:spPr/>
        <p:txBody>
          <a:bodyPr/>
          <a:lstStyle/>
          <a:p>
            <a:r>
              <a:rPr lang="en-GB" b="1" dirty="0" smtClean="0"/>
              <a:t>What can you do to improve teamwork?</a:t>
            </a:r>
            <a:endParaRPr lang="en-GB" b="1" dirty="0"/>
          </a:p>
        </p:txBody>
      </p:sp>
      <p:grpSp>
        <p:nvGrpSpPr>
          <p:cNvPr id="6" name="Group 5"/>
          <p:cNvGrpSpPr/>
          <p:nvPr/>
        </p:nvGrpSpPr>
        <p:grpSpPr>
          <a:xfrm>
            <a:off x="5724128" y="2348880"/>
            <a:ext cx="2905774" cy="4509120"/>
            <a:chOff x="154186" y="600076"/>
            <a:chExt cx="4032741" cy="6257924"/>
          </a:xfrm>
        </p:grpSpPr>
        <p:pic>
          <p:nvPicPr>
            <p:cNvPr id="4" name="Picture 2"/>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42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5</a:t>
            </a:r>
            <a:endParaRPr lang="en-GB" dirty="0">
              <a:solidFill>
                <a:schemeClr val="bg1"/>
              </a:solidFill>
            </a:endParaRPr>
          </a:p>
        </p:txBody>
      </p:sp>
    </p:spTree>
    <p:extLst>
      <p:ext uri="{BB962C8B-B14F-4D97-AF65-F5344CB8AC3E}">
        <p14:creationId xmlns:p14="http://schemas.microsoft.com/office/powerpoint/2010/main" val="369279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 – Mrs Khan</a:t>
            </a:r>
            <a:endParaRPr lang="en-GB" dirty="0"/>
          </a:p>
        </p:txBody>
      </p:sp>
      <p:pic>
        <p:nvPicPr>
          <p:cNvPr id="4" name="Picture 2"/>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weahsn.xswhealth.nhs.uk\data\Users\nathalie.delaney\My Documents\My Pictures\SOCA1515-961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5867" y="1916832"/>
            <a:ext cx="6758501" cy="450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 – Mrs Khan</a:t>
            </a:r>
            <a:endParaRPr lang="en-GB" dirty="0"/>
          </a:p>
        </p:txBody>
      </p:sp>
      <p:sp>
        <p:nvSpPr>
          <p:cNvPr id="3" name="Content Placeholder 2"/>
          <p:cNvSpPr>
            <a:spLocks noGrp="1"/>
          </p:cNvSpPr>
          <p:nvPr>
            <p:ph idx="1"/>
          </p:nvPr>
        </p:nvSpPr>
        <p:spPr>
          <a:xfrm>
            <a:off x="457200" y="1600200"/>
            <a:ext cx="8229600" cy="4781128"/>
          </a:xfrm>
        </p:spPr>
        <p:txBody>
          <a:bodyPr>
            <a:noAutofit/>
          </a:bodyPr>
          <a:lstStyle/>
          <a:p>
            <a:r>
              <a:rPr lang="en-GB" sz="2100" dirty="0" smtClean="0"/>
              <a:t>Mrs Khan came to live in Britain about eight years ago. She came with her son and daughter-in-law from a small village in Afghanistan. She has always lived with her family, and has not needed to adapt her way of life to fit in with different ways of doing things in her adopted country. Mrs Khan speaks little English and can understand more than she speaks. She lives independently in her own rented flat about 1 kilometre from her family.</a:t>
            </a:r>
          </a:p>
          <a:p>
            <a:r>
              <a:rPr lang="en-GB" sz="2100" dirty="0" smtClean="0"/>
              <a:t>Her son an daughter-in-law work full time and are away from their home during the day and cannot always call in to see her during the week. </a:t>
            </a:r>
          </a:p>
          <a:p>
            <a:r>
              <a:rPr lang="en-GB" sz="2100" dirty="0" smtClean="0"/>
              <a:t>Now 86, Mrs Khan has mobility problems and a domiciliary care worker has recently begun to visit to help with daily tasks.</a:t>
            </a:r>
          </a:p>
          <a:p>
            <a:r>
              <a:rPr lang="en-GB" sz="2100" dirty="0" smtClean="0"/>
              <a:t>Mrs. Khan has recently had a fall, which has left her with a leg wound that needs regular dressing. </a:t>
            </a:r>
            <a:endParaRPr lang="en-GB" sz="2100"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7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 – Mrs Khan</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Mrs Khan’s condition?</a:t>
            </a:r>
          </a:p>
          <a:p>
            <a:r>
              <a:rPr lang="en-GB" b="1" dirty="0" smtClean="0"/>
              <a:t>B.</a:t>
            </a:r>
            <a:r>
              <a:rPr lang="en-GB" dirty="0" smtClean="0"/>
              <a:t> What will you communicate about Mrs Khan’s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6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“Taking it Personally” Sirona 2015</a:t>
            </a:r>
            <a:endParaRPr lang="en-GB" b="1" dirty="0"/>
          </a:p>
        </p:txBody>
      </p:sp>
      <p:sp>
        <p:nvSpPr>
          <p:cNvPr id="3" name="Content Placeholder 2"/>
          <p:cNvSpPr>
            <a:spLocks noGrp="1"/>
          </p:cNvSpPr>
          <p:nvPr>
            <p:ph idx="1"/>
          </p:nvPr>
        </p:nvSpPr>
        <p:spPr/>
        <p:txBody>
          <a:bodyPr/>
          <a:lstStyle/>
          <a:p>
            <a:pPr marL="0" indent="0" algn="ctr">
              <a:buNone/>
            </a:pPr>
            <a:r>
              <a:rPr lang="en-GB" b="1" dirty="0" smtClean="0"/>
              <a:t>CREWS</a:t>
            </a:r>
          </a:p>
          <a:p>
            <a:pPr marL="0" indent="0" algn="ctr">
              <a:buNone/>
            </a:pPr>
            <a:endParaRPr lang="en-GB" b="1" dirty="0" smtClean="0"/>
          </a:p>
          <a:p>
            <a:pPr marL="0" indent="0">
              <a:buNone/>
            </a:pPr>
            <a:r>
              <a:rPr lang="en-GB" b="1" dirty="0" smtClean="0"/>
              <a:t>C</a:t>
            </a:r>
            <a:r>
              <a:rPr lang="en-GB" dirty="0" smtClean="0"/>
              <a:t>aring</a:t>
            </a:r>
          </a:p>
          <a:p>
            <a:pPr marL="0" indent="0">
              <a:buNone/>
            </a:pPr>
            <a:r>
              <a:rPr lang="en-GB" b="1" dirty="0" smtClean="0"/>
              <a:t>R</a:t>
            </a:r>
            <a:r>
              <a:rPr lang="en-GB" dirty="0" smtClean="0"/>
              <a:t>eliable</a:t>
            </a:r>
          </a:p>
          <a:p>
            <a:pPr marL="0" indent="0">
              <a:buNone/>
            </a:pPr>
            <a:r>
              <a:rPr lang="en-GB" b="1" dirty="0" smtClean="0"/>
              <a:t>E</a:t>
            </a:r>
            <a:r>
              <a:rPr lang="en-GB" dirty="0" smtClean="0"/>
              <a:t>ffective</a:t>
            </a:r>
          </a:p>
          <a:p>
            <a:pPr marL="0" indent="0">
              <a:buNone/>
            </a:pPr>
            <a:r>
              <a:rPr lang="en-GB" b="1" dirty="0" smtClean="0"/>
              <a:t>W</a:t>
            </a:r>
            <a:r>
              <a:rPr lang="en-GB" dirty="0" smtClean="0"/>
              <a:t>ell-led</a:t>
            </a:r>
          </a:p>
          <a:p>
            <a:pPr marL="0" indent="0">
              <a:buNone/>
            </a:pPr>
            <a:r>
              <a:rPr lang="en-GB" b="1" dirty="0" smtClean="0"/>
              <a:t>S</a:t>
            </a:r>
            <a:r>
              <a:rPr lang="en-GB" dirty="0" smtClean="0"/>
              <a:t>afe</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35896" y="3431657"/>
            <a:ext cx="4572000" cy="1444494"/>
          </a:xfrm>
          <a:prstGeom prst="rect">
            <a:avLst/>
          </a:prstGeom>
        </p:spPr>
      </p:pic>
      <p:sp>
        <p:nvSpPr>
          <p:cNvPr id="6" name="TextBox 5"/>
          <p:cNvSpPr txBox="1"/>
          <p:nvPr/>
        </p:nvSpPr>
        <p:spPr>
          <a:xfrm rot="20700000">
            <a:off x="-1207735" y="-1786855"/>
            <a:ext cx="11445023" cy="10064294"/>
          </a:xfrm>
          <a:prstGeom prst="rect">
            <a:avLst/>
          </a:prstGeom>
          <a:solidFill>
            <a:srgbClr val="EAEAEA">
              <a:alpha val="50196"/>
            </a:srgbClr>
          </a:solidFill>
        </p:spPr>
        <p:txBody>
          <a:bodyPr wrap="square" rtlCol="0">
            <a:spAutoFit/>
          </a:bodyPr>
          <a:lstStyle/>
          <a:p>
            <a:pPr algn="ctr"/>
            <a:endParaRPr lang="en-GB" sz="7200" b="1" dirty="0" smtClean="0">
              <a:solidFill>
                <a:schemeClr val="accent6"/>
              </a:solidFill>
            </a:endParaRP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smtClean="0">
              <a:solidFill>
                <a:schemeClr val="accent6"/>
              </a:solidFill>
            </a:endParaRPr>
          </a:p>
          <a:p>
            <a:pPr algn="ctr"/>
            <a:r>
              <a:rPr lang="en-GB" sz="7200" b="1" dirty="0" smtClean="0">
                <a:solidFill>
                  <a:schemeClr val="accent6"/>
                </a:solidFill>
              </a:rPr>
              <a:t>Slide for local </a:t>
            </a:r>
          </a:p>
          <a:p>
            <a:pPr algn="ctr"/>
            <a:r>
              <a:rPr lang="en-GB" sz="7200" b="1" dirty="0" smtClean="0">
                <a:solidFill>
                  <a:schemeClr val="accent6"/>
                </a:solidFill>
              </a:rPr>
              <a:t>modification</a:t>
            </a: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a:solidFill>
                <a:schemeClr val="accent6"/>
              </a:solidFill>
            </a:endParaRPr>
          </a:p>
        </p:txBody>
      </p:sp>
    </p:spTree>
    <p:extLst>
      <p:ext uri="{BB962C8B-B14F-4D97-AF65-F5344CB8AC3E}">
        <p14:creationId xmlns:p14="http://schemas.microsoft.com/office/powerpoint/2010/main" val="3349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2 – Bert Smith</a:t>
            </a:r>
            <a:endParaRPr lang="en-GB" dirty="0"/>
          </a:p>
        </p:txBody>
      </p:sp>
      <p:pic>
        <p:nvPicPr>
          <p:cNvPr id="5"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weahsn.xswhealth.nhs.uk\data\Users\nathalie.delaney\My Documents\My Pictures\ELD0064-193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5576" y="1637160"/>
            <a:ext cx="7440340" cy="495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7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2 – Bert Smith</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457200" y="1600200"/>
            <a:ext cx="8229600" cy="4781128"/>
          </a:xfrm>
        </p:spPr>
        <p:txBody>
          <a:bodyPr>
            <a:noAutofit/>
          </a:bodyPr>
          <a:lstStyle/>
          <a:p>
            <a:r>
              <a:rPr lang="en-GB" sz="1700" dirty="0" smtClean="0"/>
              <a:t>Bert Smith is a 86 year old gentleman who lives in a supported living complex. He lives alone and maintains his independence with the help of support workers who visit three times a day. </a:t>
            </a:r>
          </a:p>
          <a:p>
            <a:r>
              <a:rPr lang="en-GB" sz="1700" dirty="0" smtClean="0"/>
              <a:t>Bert is usually very chatty when the support worker visits, however during the last two visits she has noticed he is a little confused when she talks to him. </a:t>
            </a:r>
          </a:p>
          <a:p>
            <a:r>
              <a:rPr lang="en-GB" sz="1700" dirty="0" smtClean="0"/>
              <a:t>Bert walks with a wheeled Zimmer frame and when the support worker helps him to mobile from the bedroom to the sitting area his movement is not as good as usual and he is shuffling rather than walking. She also notes a cut on his leg which he says he knocked on the coffee table. The area around the cut is hot to touch. The blood has dried but the wound looks inflamed and painful. </a:t>
            </a:r>
          </a:p>
          <a:p>
            <a:r>
              <a:rPr lang="en-GB" sz="1700" dirty="0" smtClean="0"/>
              <a:t>Bert says he does not want any breakfast prepared for him as he is not hungry and the support worker notices that yesterday’s tea time sandwich and cup of tea are where she left them. When chatting to Bert the support worker suggests a cup of tea and Bert says he only wants a small cup as he has to keep going to the toilet and cannot always get there in time. </a:t>
            </a:r>
          </a:p>
          <a:p>
            <a:r>
              <a:rPr lang="en-GB" sz="1700" dirty="0" smtClean="0"/>
              <a:t>When the support worker looks at Bert more closely she does notice that his skin is very dry and he says he feels unwell. He then asks her again who she is. </a:t>
            </a:r>
            <a:endParaRPr lang="en-GB" sz="1700" dirty="0"/>
          </a:p>
        </p:txBody>
      </p:sp>
    </p:spTree>
    <p:extLst>
      <p:ext uri="{BB962C8B-B14F-4D97-AF65-F5344CB8AC3E}">
        <p14:creationId xmlns:p14="http://schemas.microsoft.com/office/powerpoint/2010/main" val="32357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2 – Bert Smith</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Bert’s condition?</a:t>
            </a:r>
          </a:p>
          <a:p>
            <a:r>
              <a:rPr lang="en-GB" b="1" dirty="0" smtClean="0"/>
              <a:t>B.</a:t>
            </a:r>
            <a:r>
              <a:rPr lang="en-GB" dirty="0" smtClean="0"/>
              <a:t> What will you communicate about Bert’s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12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3 – Cynthia Flint</a:t>
            </a:r>
            <a:endParaRPr lang="en-GB" dirty="0"/>
          </a:p>
        </p:txBody>
      </p:sp>
      <p:pic>
        <p:nvPicPr>
          <p:cNvPr id="4" name="Picture 2"/>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weahsn.xswhealth.nhs.uk\data\Users\nathalie.delaney\My Documents\My Pictures\HEALTHY LIVING CLUB 425-1046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555776" y="1916832"/>
            <a:ext cx="4135756" cy="402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5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3 – Cynthia Flint</a:t>
            </a:r>
            <a:endParaRPr lang="en-GB" dirty="0"/>
          </a:p>
        </p:txBody>
      </p:sp>
      <p:sp>
        <p:nvSpPr>
          <p:cNvPr id="3" name="Content Placeholder 2"/>
          <p:cNvSpPr>
            <a:spLocks noGrp="1"/>
          </p:cNvSpPr>
          <p:nvPr>
            <p:ph idx="1"/>
          </p:nvPr>
        </p:nvSpPr>
        <p:spPr>
          <a:xfrm>
            <a:off x="457200" y="1600200"/>
            <a:ext cx="8229600" cy="4781128"/>
          </a:xfrm>
        </p:spPr>
        <p:txBody>
          <a:bodyPr>
            <a:noAutofit/>
          </a:bodyPr>
          <a:lstStyle/>
          <a:p>
            <a:r>
              <a:rPr lang="en-GB" sz="2400" dirty="0" smtClean="0"/>
              <a:t>Cynthia Flint is a 75 year old lady who lives on her own. She has a past medical history of a stroke which has left her with right sided weakness. The support worker visits daily to assist Cynthia to get dressed. Cynthia's daughter visits in the evening to help her into bed.</a:t>
            </a:r>
          </a:p>
          <a:p>
            <a:r>
              <a:rPr lang="en-GB" sz="2400" dirty="0" smtClean="0"/>
              <a:t>When you visit this morning you find Cynthia lying on the floor where she has been all night. As her daughter is away Cynthia thought she could manage on her own and has not told care staff what the plan is for the evenings.</a:t>
            </a:r>
          </a:p>
          <a:p>
            <a:r>
              <a:rPr lang="en-GB" sz="2400" dirty="0" smtClean="0"/>
              <a:t>Cynthia seems confused and is in pain when you try to move her.</a:t>
            </a:r>
            <a:endParaRPr lang="en-GB" sz="2400"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8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3 – Cynthia Flint</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Cynthia’s condition?</a:t>
            </a:r>
          </a:p>
          <a:p>
            <a:r>
              <a:rPr lang="en-GB" b="1" dirty="0" smtClean="0"/>
              <a:t>B.</a:t>
            </a:r>
            <a:r>
              <a:rPr lang="en-GB" dirty="0" smtClean="0"/>
              <a:t> What will you communicate about Cynthia’s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775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4 – John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weahsn.xswhealth.nhs.uk\data\Users\nathalie.delaney\My Documents\My Pictures\SOCA1169-953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87624" y="1864997"/>
            <a:ext cx="6670104" cy="442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4 – John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457200" y="1600200"/>
            <a:ext cx="8229600" cy="4781128"/>
          </a:xfrm>
        </p:spPr>
        <p:txBody>
          <a:bodyPr>
            <a:noAutofit/>
          </a:bodyPr>
          <a:lstStyle/>
          <a:p>
            <a:r>
              <a:rPr lang="en-GB" sz="2200" dirty="0" smtClean="0"/>
              <a:t> John is a 42 year old man who uses a wheelchair to mobilise. When he was 8 years old he fell from a bridge and suffered a brain injury. As a result he has some communication difficulties and is unable to use his lower limbs. John is very outgoing and sociable and enjoys sports. John lives with his parents in an independent flat in the basement. John very much enjoys the outdoors and is currently doing a numeracy course at college. </a:t>
            </a:r>
          </a:p>
          <a:p>
            <a:r>
              <a:rPr lang="en-GB" sz="2200" dirty="0" smtClean="0"/>
              <a:t>John requires help and support with personal care and supervision with medicines and going out into town and shopping.</a:t>
            </a:r>
          </a:p>
          <a:p>
            <a:r>
              <a:rPr lang="en-GB" sz="2200" dirty="0" smtClean="0"/>
              <a:t>One morning you find John on the floor of his flat. He is angry and frustrated and doesn’t seem to know how he got out of his chair and onto the floor. </a:t>
            </a:r>
            <a:endParaRPr lang="en-GB" sz="2200" dirty="0"/>
          </a:p>
        </p:txBody>
      </p:sp>
    </p:spTree>
    <p:extLst>
      <p:ext uri="{BB962C8B-B14F-4D97-AF65-F5344CB8AC3E}">
        <p14:creationId xmlns:p14="http://schemas.microsoft.com/office/powerpoint/2010/main" val="226605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4 – John </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John’s condition?</a:t>
            </a:r>
          </a:p>
          <a:p>
            <a:r>
              <a:rPr lang="en-GB" b="1" dirty="0" smtClean="0"/>
              <a:t>B.</a:t>
            </a:r>
            <a:r>
              <a:rPr lang="en-GB" dirty="0" smtClean="0"/>
              <a:t> What will you communicate about John’s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4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5 – Alfie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weahsn.xswhealth.nhs.uk\data\Users\nathalie.delaney\My Documents\My Pictures\SOCA 290-73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1772816"/>
            <a:ext cx="7169846" cy="476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“Taking it Personally” Sirona 2015</a:t>
            </a:r>
            <a:endParaRPr lang="en-GB" b="1" dirty="0"/>
          </a:p>
        </p:txBody>
      </p:sp>
      <p:pic>
        <p:nvPicPr>
          <p:cNvPr id="6146" name="Picture 2" descr="\\weahsn.xswhealth.nhs.uk\data\Users\nathalie.delaney\My Documents\My Pictures\Taking-it-personall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5604" y="2132856"/>
            <a:ext cx="8366720" cy="38535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700000">
            <a:off x="-1207735" y="-1786855"/>
            <a:ext cx="11445023" cy="10064294"/>
          </a:xfrm>
          <a:prstGeom prst="rect">
            <a:avLst/>
          </a:prstGeom>
          <a:solidFill>
            <a:srgbClr val="EAEAEA">
              <a:alpha val="50196"/>
            </a:srgbClr>
          </a:solidFill>
        </p:spPr>
        <p:txBody>
          <a:bodyPr wrap="square" rtlCol="0">
            <a:spAutoFit/>
          </a:bodyPr>
          <a:lstStyle/>
          <a:p>
            <a:pPr algn="ctr"/>
            <a:endParaRPr lang="en-GB" sz="7200" b="1" dirty="0" smtClean="0">
              <a:solidFill>
                <a:schemeClr val="accent6"/>
              </a:solidFill>
            </a:endParaRP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smtClean="0">
              <a:solidFill>
                <a:schemeClr val="accent6"/>
              </a:solidFill>
            </a:endParaRPr>
          </a:p>
          <a:p>
            <a:pPr algn="ctr"/>
            <a:r>
              <a:rPr lang="en-GB" sz="7200" b="1" dirty="0" smtClean="0">
                <a:solidFill>
                  <a:schemeClr val="accent6"/>
                </a:solidFill>
              </a:rPr>
              <a:t>Slide for local </a:t>
            </a:r>
          </a:p>
          <a:p>
            <a:pPr algn="ctr"/>
            <a:r>
              <a:rPr lang="en-GB" sz="7200" b="1" dirty="0" smtClean="0">
                <a:solidFill>
                  <a:schemeClr val="accent6"/>
                </a:solidFill>
              </a:rPr>
              <a:t>modification</a:t>
            </a: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a:solidFill>
                <a:schemeClr val="accent6"/>
              </a:solidFill>
            </a:endParaRPr>
          </a:p>
        </p:txBody>
      </p:sp>
    </p:spTree>
    <p:extLst>
      <p:ext uri="{BB962C8B-B14F-4D97-AF65-F5344CB8AC3E}">
        <p14:creationId xmlns:p14="http://schemas.microsoft.com/office/powerpoint/2010/main" val="16788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5 – Alfie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457200" y="1600200"/>
            <a:ext cx="8229600" cy="4781128"/>
          </a:xfrm>
        </p:spPr>
        <p:txBody>
          <a:bodyPr>
            <a:noAutofit/>
          </a:bodyPr>
          <a:lstStyle/>
          <a:p>
            <a:r>
              <a:rPr lang="en-GB" sz="2600" dirty="0" smtClean="0"/>
              <a:t>Alfie is a 32 year old man and has PMLD (profound multiple learning difficulties). Alfie needs 24/7 support and has epilepsy, a PEG tube in situ as well as posture and positioning issues. Alfie enjoys more “passive” activities although he does enjoy the occasional “rough and tumble”.</a:t>
            </a:r>
          </a:p>
          <a:p>
            <a:r>
              <a:rPr lang="en-GB" sz="2600" dirty="0" smtClean="0"/>
              <a:t>Alfie is supported at home and has a purpose-built annexe that he lives in attached to the family home.</a:t>
            </a:r>
          </a:p>
          <a:p>
            <a:r>
              <a:rPr lang="en-GB" sz="2600" dirty="0" smtClean="0"/>
              <a:t>One day after you enter Alfie’s home you notice that he appears to be struggling to breathe. His eyes are opened wide and his lips are looking a little blue. There is a half-eaten burger on his plate. </a:t>
            </a:r>
            <a:endParaRPr lang="en-GB" sz="2600" dirty="0"/>
          </a:p>
        </p:txBody>
      </p:sp>
    </p:spTree>
    <p:extLst>
      <p:ext uri="{BB962C8B-B14F-4D97-AF65-F5344CB8AC3E}">
        <p14:creationId xmlns:p14="http://schemas.microsoft.com/office/powerpoint/2010/main" val="36832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5 – Alfie </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Alfie’s condition?</a:t>
            </a:r>
          </a:p>
          <a:p>
            <a:r>
              <a:rPr lang="en-GB" b="1" dirty="0" smtClean="0"/>
              <a:t>B.</a:t>
            </a:r>
            <a:r>
              <a:rPr lang="en-GB" dirty="0" smtClean="0"/>
              <a:t> What will you communicate about Alfie’s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62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6 – </a:t>
            </a:r>
            <a:r>
              <a:rPr lang="en-GB" dirty="0" err="1" smtClean="0"/>
              <a:t>Ranjeeta</a:t>
            </a:r>
            <a:r>
              <a:rPr lang="en-GB" dirty="0" smtClean="0"/>
              <a:t> </a:t>
            </a:r>
            <a:endParaRPr lang="en-GB"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09600" y="1752600"/>
            <a:ext cx="8229600" cy="478112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t> </a:t>
            </a:r>
            <a:endParaRPr lang="en-GB" sz="2600" dirty="0"/>
          </a:p>
        </p:txBody>
      </p:sp>
      <p:pic>
        <p:nvPicPr>
          <p:cNvPr id="2050" name="Picture 2" descr="\\weahsn.xswhealth.nhs.uk\data\Users\nathalie.delaney\My Documents\My Pictures\SOCA1518-9604.jpg"/>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t="-2"/>
          <a:stretch/>
        </p:blipFill>
        <p:spPr bwMode="auto">
          <a:xfrm>
            <a:off x="2456148" y="2060848"/>
            <a:ext cx="4536504" cy="326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6 – </a:t>
            </a:r>
            <a:r>
              <a:rPr lang="en-GB" dirty="0" err="1" smtClean="0"/>
              <a:t>Ranjeeta</a:t>
            </a:r>
            <a:r>
              <a:rPr lang="en-GB" dirty="0" smtClean="0"/>
              <a:t> </a:t>
            </a:r>
            <a:endParaRPr lang="en-GB" dirty="0"/>
          </a:p>
        </p:txBody>
      </p:sp>
      <p:sp>
        <p:nvSpPr>
          <p:cNvPr id="3" name="Content Placeholder 2"/>
          <p:cNvSpPr>
            <a:spLocks noGrp="1"/>
          </p:cNvSpPr>
          <p:nvPr>
            <p:ph idx="1"/>
          </p:nvPr>
        </p:nvSpPr>
        <p:spPr>
          <a:xfrm>
            <a:off x="457200" y="1600200"/>
            <a:ext cx="8229600" cy="4781128"/>
          </a:xfrm>
        </p:spPr>
        <p:txBody>
          <a:bodyPr>
            <a:normAutofit/>
          </a:bodyPr>
          <a:lstStyle/>
          <a:p>
            <a:r>
              <a:rPr lang="en-GB" sz="2600" dirty="0" err="1"/>
              <a:t>Ranjeeta</a:t>
            </a:r>
            <a:r>
              <a:rPr lang="en-GB" sz="2600" dirty="0"/>
              <a:t> is a 28 year old woman and she lives at home with her family. </a:t>
            </a:r>
            <a:r>
              <a:rPr lang="en-GB" sz="2600" dirty="0" err="1"/>
              <a:t>Ranjeeta</a:t>
            </a:r>
            <a:r>
              <a:rPr lang="en-GB" sz="2600" dirty="0"/>
              <a:t> has a personal budget and is looking for 2 days per week day care.</a:t>
            </a:r>
          </a:p>
          <a:p>
            <a:r>
              <a:rPr lang="en-GB" sz="2600" dirty="0" err="1"/>
              <a:t>Ranjeeta</a:t>
            </a:r>
            <a:r>
              <a:rPr lang="en-GB" sz="2600" dirty="0"/>
              <a:t> has epilepsy and hemiplegia. She tries really hard to be independent and would eventually like to live in her own flat with Supported Living Service.</a:t>
            </a:r>
          </a:p>
          <a:p>
            <a:r>
              <a:rPr lang="en-GB" sz="2600" dirty="0" err="1"/>
              <a:t>Rajeeta</a:t>
            </a:r>
            <a:r>
              <a:rPr lang="en-GB" sz="2600" dirty="0"/>
              <a:t> likes dancing, swimming and the company of other people of similar age.</a:t>
            </a:r>
          </a:p>
          <a:p>
            <a:r>
              <a:rPr lang="en-GB" sz="2600" dirty="0"/>
              <a:t>One day you attend </a:t>
            </a:r>
            <a:r>
              <a:rPr lang="en-GB" sz="2600" dirty="0" err="1"/>
              <a:t>Ranjeeta’s</a:t>
            </a:r>
            <a:r>
              <a:rPr lang="en-GB" sz="2600" dirty="0"/>
              <a:t> flat and find her lying on the floor. She is talking but is a little confused and doesn’t know how she got onto the floor</a:t>
            </a:r>
            <a:r>
              <a:rPr lang="en-GB" sz="2600" dirty="0" smtClean="0"/>
              <a:t>.</a:t>
            </a:r>
            <a:endParaRPr lang="en-GB" sz="2600"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09600" y="1752600"/>
            <a:ext cx="8229600" cy="478112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t> </a:t>
            </a:r>
            <a:endParaRPr lang="en-GB" sz="2600" dirty="0"/>
          </a:p>
        </p:txBody>
      </p:sp>
    </p:spTree>
    <p:extLst>
      <p:ext uri="{BB962C8B-B14F-4D97-AF65-F5344CB8AC3E}">
        <p14:creationId xmlns:p14="http://schemas.microsoft.com/office/powerpoint/2010/main" val="96715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6 – </a:t>
            </a:r>
            <a:r>
              <a:rPr lang="en-GB" dirty="0" err="1" smtClean="0"/>
              <a:t>Ranjeeta</a:t>
            </a:r>
            <a:r>
              <a:rPr lang="en-GB" dirty="0" smtClean="0"/>
              <a:t> </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a:t>
            </a:r>
            <a:r>
              <a:rPr lang="en-GB" dirty="0" err="1" smtClean="0"/>
              <a:t>Ranjeeta’s</a:t>
            </a:r>
            <a:r>
              <a:rPr lang="en-GB" dirty="0" smtClean="0"/>
              <a:t> condition?</a:t>
            </a:r>
          </a:p>
          <a:p>
            <a:r>
              <a:rPr lang="en-GB" b="1" dirty="0" smtClean="0"/>
              <a:t>B.</a:t>
            </a:r>
            <a:r>
              <a:rPr lang="en-GB" dirty="0" smtClean="0"/>
              <a:t> What will you communicate about </a:t>
            </a:r>
            <a:r>
              <a:rPr lang="en-GB" dirty="0" err="1" smtClean="0"/>
              <a:t>Ranjeeta’s</a:t>
            </a:r>
            <a:r>
              <a:rPr lang="en-GB" dirty="0" smtClean="0"/>
              <a:t>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904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7 – Jenny </a:t>
            </a:r>
            <a:endParaRPr lang="en-GB" dirty="0"/>
          </a:p>
        </p:txBody>
      </p:sp>
      <p:sp>
        <p:nvSpPr>
          <p:cNvPr id="3" name="Content Placeholder 2"/>
          <p:cNvSpPr>
            <a:spLocks noGrp="1"/>
          </p:cNvSpPr>
          <p:nvPr>
            <p:ph idx="1"/>
          </p:nvPr>
        </p:nvSpPr>
        <p:spPr>
          <a:xfrm>
            <a:off x="457200" y="1600200"/>
            <a:ext cx="8229600" cy="4781128"/>
          </a:xfrm>
        </p:spPr>
        <p:txBody>
          <a:bodyPr>
            <a:normAutofit/>
          </a:bodyPr>
          <a:lstStyle/>
          <a:p>
            <a:r>
              <a:rPr lang="en-GB" sz="2000" dirty="0" smtClean="0"/>
              <a:t> </a:t>
            </a:r>
            <a:endParaRPr lang="en-GB" sz="2000"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weahsn.xswhealth.nhs.uk\data\Users\nathalie.delaney\My Documents\My Pictures\SOCA1434-958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5576" y="1603095"/>
            <a:ext cx="7317160" cy="485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7 – Jenny </a:t>
            </a:r>
            <a:endParaRPr lang="en-GB" dirty="0"/>
          </a:p>
        </p:txBody>
      </p:sp>
      <p:sp>
        <p:nvSpPr>
          <p:cNvPr id="3" name="Content Placeholder 2"/>
          <p:cNvSpPr>
            <a:spLocks noGrp="1"/>
          </p:cNvSpPr>
          <p:nvPr>
            <p:ph idx="1"/>
          </p:nvPr>
        </p:nvSpPr>
        <p:spPr>
          <a:xfrm>
            <a:off x="457200" y="1600200"/>
            <a:ext cx="8229600" cy="5141168"/>
          </a:xfrm>
        </p:spPr>
        <p:txBody>
          <a:bodyPr>
            <a:noAutofit/>
          </a:bodyPr>
          <a:lstStyle/>
          <a:p>
            <a:r>
              <a:rPr lang="en-GB" sz="2400" dirty="0"/>
              <a:t>Jenny is 19 years old and has mild Learning Disabilities. Jenny still lives at home at the moment but is hoping to move to a flat to live with her boyfriend.</a:t>
            </a:r>
          </a:p>
          <a:p>
            <a:r>
              <a:rPr lang="en-GB" sz="2400" dirty="0"/>
              <a:t>Jenny likes meeting people of a similar age to her and also likes to play netball, going to discos, make up and going out with Jed, her boyfriend. </a:t>
            </a:r>
          </a:p>
          <a:p>
            <a:r>
              <a:rPr lang="en-GB" sz="2400" dirty="0"/>
              <a:t>Jenny needs support with money and medications at present and it could be that she will need more support once living independently.</a:t>
            </a:r>
          </a:p>
          <a:p>
            <a:r>
              <a:rPr lang="en-GB" sz="2400" dirty="0" smtClean="0"/>
              <a:t>You </a:t>
            </a:r>
            <a:r>
              <a:rPr lang="en-GB" sz="2400" dirty="0"/>
              <a:t>meet Jenny at her house one day and find her </a:t>
            </a:r>
            <a:r>
              <a:rPr lang="en-GB" sz="2400" dirty="0" err="1"/>
              <a:t>dossett</a:t>
            </a:r>
            <a:r>
              <a:rPr lang="en-GB" sz="2400" dirty="0"/>
              <a:t> box half empty and it is only Monday. Jenny looks flushed and as though she is perspiring. Her parents are not at home this week and her boyfriend is not about either.</a:t>
            </a:r>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06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7 – Jenny </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Jenny’s condition?</a:t>
            </a:r>
          </a:p>
          <a:p>
            <a:r>
              <a:rPr lang="en-GB" b="1" dirty="0" smtClean="0"/>
              <a:t>B.</a:t>
            </a:r>
            <a:r>
              <a:rPr lang="en-GB" dirty="0" smtClean="0"/>
              <a:t> What will you communicate about Jenny’s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pic>
        <p:nvPicPr>
          <p:cNvPr id="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11390" y="424508"/>
            <a:ext cx="892258" cy="89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992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8 – David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weahsn.xswhealth.nhs.uk\data\Users\nathalie.delaney\My Documents\My Pictures\9231-8006.jp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8 – David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457200" y="1600200"/>
            <a:ext cx="8229600" cy="4781128"/>
          </a:xfrm>
        </p:spPr>
        <p:txBody>
          <a:bodyPr>
            <a:noAutofit/>
          </a:bodyPr>
          <a:lstStyle/>
          <a:p>
            <a:r>
              <a:rPr lang="en-GB" sz="1800" dirty="0"/>
              <a:t>David is 34 years old and has ASD (autistic spectrum disorder). David has no known family. David enjoys routine and has some communication issues. When his routine is disturbed he can become challenging with those around him.</a:t>
            </a:r>
          </a:p>
          <a:p>
            <a:r>
              <a:rPr lang="en-GB" sz="1800" dirty="0"/>
              <a:t>David enjoys his own company and is reluctant to mix in with group activities and gatherings sometimes.</a:t>
            </a:r>
          </a:p>
          <a:p>
            <a:r>
              <a:rPr lang="en-GB" sz="1800" dirty="0"/>
              <a:t>David lives in a residential home with 3 other people. David enjoys TV and computer games and cleaning the house.</a:t>
            </a:r>
          </a:p>
          <a:p>
            <a:r>
              <a:rPr lang="en-GB" sz="1800" dirty="0"/>
              <a:t>Whilst in the house one day you suddenly hear a crash and lots of shouting. It is coming from the lounge.</a:t>
            </a:r>
          </a:p>
          <a:p>
            <a:r>
              <a:rPr lang="en-GB" sz="1800" dirty="0"/>
              <a:t>On entering the room the TV is on the floor and Eric, a fellow housemate, is also on the floor with a nose bleed.</a:t>
            </a:r>
          </a:p>
          <a:p>
            <a:r>
              <a:rPr lang="en-GB" sz="1800" dirty="0"/>
              <a:t>David is nowhere to be seen but you have just heard a door bang down the hallway.</a:t>
            </a:r>
          </a:p>
          <a:p>
            <a:r>
              <a:rPr lang="en-GB" sz="1800" dirty="0"/>
              <a:t>You leave someone to tend to Eric and follow after David.</a:t>
            </a:r>
          </a:p>
        </p:txBody>
      </p:sp>
    </p:spTree>
    <p:extLst>
      <p:ext uri="{BB962C8B-B14F-4D97-AF65-F5344CB8AC3E}">
        <p14:creationId xmlns:p14="http://schemas.microsoft.com/office/powerpoint/2010/main" val="14603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lstStyle/>
          <a:p>
            <a:pPr algn="ctr"/>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Linked with </a:t>
            </a:r>
            <a:r>
              <a:rPr lang="en-GB" b="1" dirty="0" smtClean="0"/>
              <a:t>Standard 6: Communication </a:t>
            </a:r>
            <a:r>
              <a:rPr lang="en-GB" dirty="0" smtClean="0"/>
              <a:t>within The Care Certificate Standards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72156" y="2852936"/>
            <a:ext cx="3599688" cy="3599688"/>
          </a:xfrm>
          <a:prstGeom prst="rect">
            <a:avLst/>
          </a:prstGeom>
        </p:spPr>
      </p:pic>
      <p:pic>
        <p:nvPicPr>
          <p:cNvPr id="6" name="Picture 1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29620"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7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8 – David </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David’s condition?</a:t>
            </a:r>
          </a:p>
          <a:p>
            <a:r>
              <a:rPr lang="en-GB" b="1" dirty="0" smtClean="0"/>
              <a:t>B.</a:t>
            </a:r>
            <a:r>
              <a:rPr lang="en-GB" dirty="0" smtClean="0"/>
              <a:t> What will you communicate about David’s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5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9 – Pat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weahsn.xswhealth.nhs.uk\data\Users\nathalie.delaney\My Documents\My Pictures\SOCA821-945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23728" y="1556792"/>
            <a:ext cx="4377840" cy="497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9 – Pat </a:t>
            </a:r>
            <a:endParaRPr lang="en-GB" dirty="0"/>
          </a:p>
        </p:txBody>
      </p:sp>
      <p:pic>
        <p:nvPicPr>
          <p:cNvPr id="5" name="Picture 3"/>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457200" y="1600200"/>
            <a:ext cx="8229600" cy="4781128"/>
          </a:xfrm>
        </p:spPr>
        <p:txBody>
          <a:bodyPr>
            <a:noAutofit/>
          </a:bodyPr>
          <a:lstStyle/>
          <a:p>
            <a:r>
              <a:rPr lang="en-GB" sz="2000" dirty="0"/>
              <a:t>Pat is a 26 year old man who lives with his mother and her partner in a large converted house in Bath. Pat has physical disability as a result of a motorbike accident when he was 19. He is physically fit with a strong upper body but permanent injuries to his legs which give him pain on moving. He has limited physical mobility when walking slowly and cannot use stairs.</a:t>
            </a:r>
          </a:p>
          <a:p>
            <a:r>
              <a:rPr lang="en-GB" sz="2000" dirty="0"/>
              <a:t>Pat also suffered a head injury during the accident and is liable to get frustrated and ‘challenging’ if his routines or wishes are not met sometimes.</a:t>
            </a:r>
          </a:p>
          <a:p>
            <a:r>
              <a:rPr lang="en-GB" sz="2000" dirty="0"/>
              <a:t>Pat wishes to move out of his mother’s house and has been offered an independent scheme where you will provide support and some care. You have met with Pat to get to know him and help assess him for independent living.</a:t>
            </a:r>
          </a:p>
          <a:p>
            <a:r>
              <a:rPr lang="en-GB" sz="2000" dirty="0" smtClean="0"/>
              <a:t>Overall</a:t>
            </a:r>
            <a:r>
              <a:rPr lang="en-GB" sz="2000" dirty="0"/>
              <a:t>, this is a very positive move for Pat, he is really looking forward to his move and he hopes his girlfriend and other friends can stay with him and he can enjoy a new life. Pat wants to speak with you about his move and you have been asked to help him plan this.</a:t>
            </a:r>
          </a:p>
        </p:txBody>
      </p:sp>
    </p:spTree>
    <p:extLst>
      <p:ext uri="{BB962C8B-B14F-4D97-AF65-F5344CB8AC3E}">
        <p14:creationId xmlns:p14="http://schemas.microsoft.com/office/powerpoint/2010/main" val="311203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9 – Pat </a:t>
            </a:r>
            <a:endParaRPr lang="en-GB" dirty="0"/>
          </a:p>
        </p:txBody>
      </p:sp>
      <p:sp>
        <p:nvSpPr>
          <p:cNvPr id="3" name="Content Placeholder 2"/>
          <p:cNvSpPr>
            <a:spLocks noGrp="1"/>
          </p:cNvSpPr>
          <p:nvPr>
            <p:ph idx="1"/>
          </p:nvPr>
        </p:nvSpPr>
        <p:spPr>
          <a:xfrm>
            <a:off x="457200" y="1600200"/>
            <a:ext cx="5266928" cy="4781128"/>
          </a:xfrm>
        </p:spPr>
        <p:txBody>
          <a:bodyPr>
            <a:normAutofit fontScale="92500" lnSpcReduction="10000"/>
          </a:bodyPr>
          <a:lstStyle/>
          <a:p>
            <a:r>
              <a:rPr lang="en-GB" b="1" dirty="0" smtClean="0"/>
              <a:t>Using SBAR:</a:t>
            </a:r>
          </a:p>
          <a:p>
            <a:endParaRPr lang="en-GB" dirty="0" smtClean="0"/>
          </a:p>
          <a:p>
            <a:r>
              <a:rPr lang="en-GB" b="1" dirty="0" smtClean="0"/>
              <a:t>S. </a:t>
            </a:r>
            <a:r>
              <a:rPr lang="en-GB" dirty="0" smtClean="0"/>
              <a:t>What would you report about Pat’s condition?</a:t>
            </a:r>
          </a:p>
          <a:p>
            <a:r>
              <a:rPr lang="en-GB" b="1" dirty="0" smtClean="0"/>
              <a:t>B.</a:t>
            </a:r>
            <a:r>
              <a:rPr lang="en-GB" dirty="0" smtClean="0"/>
              <a:t> What will you communicate about Pat’s history?</a:t>
            </a:r>
          </a:p>
          <a:p>
            <a:r>
              <a:rPr lang="en-GB" b="1" dirty="0" smtClean="0"/>
              <a:t>A. </a:t>
            </a:r>
            <a:r>
              <a:rPr lang="en-GB" dirty="0" smtClean="0"/>
              <a:t>What observations will you report, including clinical vital signs?</a:t>
            </a:r>
          </a:p>
          <a:p>
            <a:r>
              <a:rPr lang="en-GB" b="1" dirty="0" smtClean="0"/>
              <a:t>R. </a:t>
            </a:r>
            <a:r>
              <a:rPr lang="en-GB" dirty="0" smtClean="0"/>
              <a:t>What will you communicate in your suggestions and recommendations? </a:t>
            </a:r>
            <a:endParaRPr lang="en-GB" b="1" dirty="0"/>
          </a:p>
        </p:txBody>
      </p:sp>
      <p:grpSp>
        <p:nvGrpSpPr>
          <p:cNvPr id="5" name="Group 4"/>
          <p:cNvGrpSpPr/>
          <p:nvPr/>
        </p:nvGrpSpPr>
        <p:grpSpPr>
          <a:xfrm>
            <a:off x="5724128" y="2348880"/>
            <a:ext cx="2905774" cy="4509120"/>
            <a:chOff x="154186" y="600076"/>
            <a:chExt cx="4032741" cy="6257924"/>
          </a:xfrm>
        </p:grpSpPr>
        <p:pic>
          <p:nvPicPr>
            <p:cNvPr id="6" name="Picture 2"/>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4186" y="600076"/>
              <a:ext cx="4032741" cy="625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085184"/>
              <a:ext cx="29523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467544" y="404664"/>
            <a:ext cx="944485" cy="94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85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Factors</a:t>
            </a:r>
            <a:endParaRPr lang="en-GB" dirty="0"/>
          </a:p>
        </p:txBody>
      </p:sp>
      <p:sp>
        <p:nvSpPr>
          <p:cNvPr id="3" name="Content Placeholder 2"/>
          <p:cNvSpPr>
            <a:spLocks noGrp="1"/>
          </p:cNvSpPr>
          <p:nvPr>
            <p:ph idx="1"/>
          </p:nvPr>
        </p:nvSpPr>
        <p:spPr>
          <a:xfrm>
            <a:off x="457200" y="1600200"/>
            <a:ext cx="8219256" cy="4525963"/>
          </a:xfrm>
        </p:spPr>
        <p:txBody>
          <a:bodyPr/>
          <a:lstStyle/>
          <a:p>
            <a:pPr algn="ctr"/>
            <a:r>
              <a:rPr lang="en-GB" dirty="0" smtClean="0"/>
              <a:t>Just a Routine Operation</a:t>
            </a:r>
          </a:p>
          <a:p>
            <a:pPr algn="ctr"/>
            <a:endParaRPr lang="en-GB" dirty="0"/>
          </a:p>
          <a:p>
            <a:pPr algn="ctr"/>
            <a:r>
              <a:rPr lang="en-GB" dirty="0">
                <a:hlinkClick r:id="rId2"/>
              </a:rPr>
              <a:t>https://</a:t>
            </a:r>
            <a:r>
              <a:rPr lang="en-GB" dirty="0" smtClean="0">
                <a:hlinkClick r:id="rId2"/>
              </a:rPr>
              <a:t>vimeo.com/970665</a:t>
            </a:r>
            <a:r>
              <a:rPr lang="en-GB" dirty="0" smtClean="0"/>
              <a:t> </a:t>
            </a:r>
            <a:endParaRPr lang="en-GB"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i.vimeocdn.com/video/21011759_1280x68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51720" y="3645024"/>
            <a:ext cx="4878683" cy="259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Human Factors</a:t>
            </a:r>
            <a:endParaRPr lang="en-GB" dirty="0"/>
          </a:p>
        </p:txBody>
      </p:sp>
      <p:sp>
        <p:nvSpPr>
          <p:cNvPr id="3" name="Content Placeholder 2"/>
          <p:cNvSpPr>
            <a:spLocks noGrp="1"/>
          </p:cNvSpPr>
          <p:nvPr>
            <p:ph idx="1"/>
          </p:nvPr>
        </p:nvSpPr>
        <p:spPr>
          <a:xfrm>
            <a:off x="457200" y="1600200"/>
            <a:ext cx="8435280" cy="4966221"/>
          </a:xfrm>
        </p:spPr>
        <p:txBody>
          <a:bodyPr>
            <a:noAutofit/>
          </a:bodyPr>
          <a:lstStyle/>
          <a:p>
            <a:r>
              <a:rPr lang="en-GB" sz="2400" dirty="0"/>
              <a:t>Stress is a recognised contributor in many such incidents/errors. People behave differently in high pressure situations and at such times, sensitivity to other human factors is heightened, in particular those most likely to affect perception and cognitive functions. </a:t>
            </a:r>
          </a:p>
          <a:p>
            <a:r>
              <a:rPr lang="en-GB" sz="2400" dirty="0" smtClean="0"/>
              <a:t>Some </a:t>
            </a:r>
            <a:r>
              <a:rPr lang="en-GB" sz="2400" dirty="0"/>
              <a:t>of the common human factors that can increase risk include:</a:t>
            </a:r>
          </a:p>
          <a:p>
            <a:pPr marL="342900" indent="-342900">
              <a:buFont typeface="Arial" panose="020B0604020202020204" pitchFamily="34" charset="0"/>
              <a:buChar char="•"/>
            </a:pPr>
            <a:r>
              <a:rPr lang="en-GB" sz="2000" dirty="0" smtClean="0"/>
              <a:t>mental </a:t>
            </a:r>
            <a:r>
              <a:rPr lang="en-GB" sz="2000" dirty="0"/>
              <a:t>workload </a:t>
            </a:r>
          </a:p>
          <a:p>
            <a:pPr marL="342900" indent="-342900">
              <a:buFont typeface="Arial" panose="020B0604020202020204" pitchFamily="34" charset="0"/>
              <a:buChar char="•"/>
            </a:pPr>
            <a:r>
              <a:rPr lang="en-GB" sz="2000" dirty="0" smtClean="0"/>
              <a:t>distractions </a:t>
            </a:r>
            <a:endParaRPr lang="en-GB" sz="2000" dirty="0"/>
          </a:p>
          <a:p>
            <a:pPr marL="342900" indent="-342900">
              <a:buFont typeface="Arial" panose="020B0604020202020204" pitchFamily="34" charset="0"/>
              <a:buChar char="•"/>
            </a:pPr>
            <a:r>
              <a:rPr lang="en-GB" sz="2000" dirty="0" smtClean="0"/>
              <a:t>the </a:t>
            </a:r>
            <a:r>
              <a:rPr lang="en-GB" sz="2000" dirty="0"/>
              <a:t>physical environment </a:t>
            </a:r>
          </a:p>
          <a:p>
            <a:pPr marL="342900" indent="-342900">
              <a:buFont typeface="Arial" panose="020B0604020202020204" pitchFamily="34" charset="0"/>
              <a:buChar char="•"/>
            </a:pPr>
            <a:r>
              <a:rPr lang="en-GB" sz="2000" dirty="0" smtClean="0"/>
              <a:t>physical </a:t>
            </a:r>
            <a:r>
              <a:rPr lang="en-GB" sz="2000" dirty="0"/>
              <a:t>demands </a:t>
            </a:r>
          </a:p>
          <a:p>
            <a:pPr marL="342900" indent="-342900">
              <a:buFont typeface="Arial" panose="020B0604020202020204" pitchFamily="34" charset="0"/>
              <a:buChar char="•"/>
            </a:pPr>
            <a:r>
              <a:rPr lang="en-GB" sz="2000" dirty="0" smtClean="0"/>
              <a:t>device/product </a:t>
            </a:r>
            <a:r>
              <a:rPr lang="en-GB" sz="2000" dirty="0"/>
              <a:t>design </a:t>
            </a:r>
          </a:p>
          <a:p>
            <a:pPr marL="342900" indent="-342900">
              <a:buFont typeface="Arial" panose="020B0604020202020204" pitchFamily="34" charset="0"/>
              <a:buChar char="•"/>
            </a:pPr>
            <a:r>
              <a:rPr lang="en-GB" sz="2000" dirty="0" smtClean="0"/>
              <a:t>teamwork </a:t>
            </a:r>
            <a:endParaRPr lang="en-GB" sz="2000" dirty="0"/>
          </a:p>
          <a:p>
            <a:pPr marL="342900" indent="-342900">
              <a:buFont typeface="Arial" panose="020B0604020202020204" pitchFamily="34" charset="0"/>
              <a:buChar char="•"/>
            </a:pPr>
            <a:r>
              <a:rPr lang="en-GB" sz="2000" dirty="0" smtClean="0"/>
              <a:t>process design</a:t>
            </a:r>
            <a:endParaRPr lang="en-GB" sz="2000" dirty="0"/>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014"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54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Factors</a:t>
            </a:r>
            <a:endParaRPr lang="en-GB" dirty="0"/>
          </a:p>
        </p:txBody>
      </p:sp>
      <p:sp>
        <p:nvSpPr>
          <p:cNvPr id="3" name="Content Placeholder 2"/>
          <p:cNvSpPr>
            <a:spLocks noGrp="1"/>
          </p:cNvSpPr>
          <p:nvPr>
            <p:ph idx="1"/>
          </p:nvPr>
        </p:nvSpPr>
        <p:spPr>
          <a:xfrm>
            <a:off x="457200" y="1600200"/>
            <a:ext cx="7787208" cy="4525963"/>
          </a:xfrm>
        </p:spPr>
        <p:txBody>
          <a:bodyPr>
            <a:noAutofit/>
          </a:bodyPr>
          <a:lstStyle/>
          <a:p>
            <a:r>
              <a:rPr lang="en-GB" sz="2400" dirty="0"/>
              <a:t>Awareness of human factors </a:t>
            </a:r>
            <a:r>
              <a:rPr lang="en-GB" sz="2400" dirty="0" smtClean="0"/>
              <a:t>can </a:t>
            </a:r>
            <a:r>
              <a:rPr lang="en-GB" sz="2400" dirty="0"/>
              <a:t>help you to:</a:t>
            </a:r>
          </a:p>
          <a:p>
            <a:pPr marL="342900" indent="-342900">
              <a:buFont typeface="Arial" panose="020B0604020202020204" pitchFamily="34" charset="0"/>
              <a:buChar char="•"/>
            </a:pPr>
            <a:r>
              <a:rPr lang="en-GB" sz="2400" b="1" dirty="0"/>
              <a:t>Understand</a:t>
            </a:r>
            <a:r>
              <a:rPr lang="en-GB" sz="2400" dirty="0"/>
              <a:t> why healthcare staff make errors and in particular, which ‘systems factors’ threaten patient safety </a:t>
            </a:r>
          </a:p>
          <a:p>
            <a:pPr marL="342900" indent="-342900">
              <a:buFont typeface="Arial" panose="020B0604020202020204" pitchFamily="34" charset="0"/>
              <a:buChar char="•"/>
            </a:pPr>
            <a:r>
              <a:rPr lang="en-GB" sz="2400" b="1" dirty="0"/>
              <a:t>Improve</a:t>
            </a:r>
            <a:r>
              <a:rPr lang="en-GB" sz="2400" dirty="0"/>
              <a:t> the safety culture of teams and organisations </a:t>
            </a:r>
          </a:p>
          <a:p>
            <a:pPr marL="342900" indent="-342900">
              <a:buFont typeface="Arial" panose="020B0604020202020204" pitchFamily="34" charset="0"/>
              <a:buChar char="•"/>
            </a:pPr>
            <a:r>
              <a:rPr lang="en-GB" sz="2400" b="1" dirty="0"/>
              <a:t>Enhance</a:t>
            </a:r>
            <a:r>
              <a:rPr lang="en-GB" sz="2400" dirty="0"/>
              <a:t> teamwork and improve communication between healthcare staff </a:t>
            </a:r>
          </a:p>
          <a:p>
            <a:pPr marL="342900" indent="-342900">
              <a:buFont typeface="Arial" panose="020B0604020202020204" pitchFamily="34" charset="0"/>
              <a:buChar char="•"/>
            </a:pPr>
            <a:r>
              <a:rPr lang="en-GB" sz="2400" b="1" dirty="0"/>
              <a:t>Improve</a:t>
            </a:r>
            <a:r>
              <a:rPr lang="en-GB" sz="2400" dirty="0"/>
              <a:t> the design of healthcare systems and equipment </a:t>
            </a:r>
          </a:p>
          <a:p>
            <a:pPr marL="342900" indent="-342900">
              <a:buFont typeface="Arial" panose="020B0604020202020204" pitchFamily="34" charset="0"/>
              <a:buChar char="•"/>
            </a:pPr>
            <a:r>
              <a:rPr lang="en-GB" sz="2400" b="1" dirty="0"/>
              <a:t>Identify</a:t>
            </a:r>
            <a:r>
              <a:rPr lang="en-GB" sz="2400" dirty="0"/>
              <a:t> ‘what went wrong’ and predict ‘what could go wrong’ </a:t>
            </a:r>
          </a:p>
          <a:p>
            <a:pPr marL="342900" indent="-342900">
              <a:buFont typeface="Arial" panose="020B0604020202020204" pitchFamily="34" charset="0"/>
              <a:buChar char="•"/>
            </a:pPr>
            <a:r>
              <a:rPr lang="en-GB" sz="2400" b="1" dirty="0"/>
              <a:t>Appreciate how </a:t>
            </a:r>
            <a:r>
              <a:rPr lang="en-GB" sz="2400" dirty="0" smtClean="0"/>
              <a:t>human factor tools </a:t>
            </a:r>
            <a:r>
              <a:rPr lang="en-GB" sz="2400" dirty="0"/>
              <a:t>can help to lessen the likelihood of patient/client/resident/tenant harm. </a:t>
            </a:r>
          </a:p>
        </p:txBody>
      </p:sp>
      <p:pic>
        <p:nvPicPr>
          <p:cNvPr id="10"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9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Factors</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985610" y="1600200"/>
            <a:ext cx="31727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33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p:txBody>
          <a:bodyPr/>
          <a:lstStyle/>
          <a:p>
            <a:r>
              <a:rPr lang="en-GB" dirty="0" smtClean="0"/>
              <a:t>What does this mean in your role?</a:t>
            </a:r>
          </a:p>
          <a:p>
            <a:r>
              <a:rPr lang="en-GB" dirty="0" smtClean="0"/>
              <a:t>Suggestions…?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4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sz="2000" dirty="0"/>
              <a:t>Part of Information Governance (IG) </a:t>
            </a:r>
          </a:p>
          <a:p>
            <a:r>
              <a:rPr lang="en-GB" sz="2000" dirty="0"/>
              <a:t>This is with regard to the ‘handling’ of information </a:t>
            </a:r>
            <a:r>
              <a:rPr lang="en-GB" sz="2000" dirty="0" smtClean="0"/>
              <a:t>and </a:t>
            </a:r>
            <a:r>
              <a:rPr lang="en-GB" sz="2000" dirty="0"/>
              <a:t>refers to issues of information management:</a:t>
            </a:r>
          </a:p>
          <a:p>
            <a:r>
              <a:rPr lang="en-GB" sz="2000" dirty="0"/>
              <a:t>*</a:t>
            </a:r>
            <a:r>
              <a:rPr lang="en-GB" sz="2000" i="1" dirty="0"/>
              <a:t>Confidentiality</a:t>
            </a:r>
            <a:r>
              <a:rPr lang="en-GB" sz="2000" dirty="0"/>
              <a:t>                *</a:t>
            </a:r>
            <a:r>
              <a:rPr lang="en-GB" sz="2000" i="1" dirty="0"/>
              <a:t>Security</a:t>
            </a:r>
            <a:r>
              <a:rPr lang="en-GB" sz="2000" dirty="0"/>
              <a:t>                      *</a:t>
            </a:r>
            <a:r>
              <a:rPr lang="en-GB" sz="2000" i="1" dirty="0"/>
              <a:t>Processing</a:t>
            </a:r>
          </a:p>
          <a:p>
            <a:r>
              <a:rPr lang="en-GB" sz="2000" b="1" u="sng" dirty="0"/>
              <a:t>Service Users have a right </a:t>
            </a:r>
            <a:r>
              <a:rPr lang="en-GB" sz="2000" dirty="0"/>
              <a:t>(and we have a duty of care) to expect information to be protected and used only for the purposes it was supplied by them, or to us ‘about’ them.</a:t>
            </a:r>
          </a:p>
          <a:p>
            <a:r>
              <a:rPr lang="en-GB" sz="2000" b="1" u="sng" dirty="0"/>
              <a:t>Staff must maintain the confidentiality </a:t>
            </a:r>
            <a:r>
              <a:rPr lang="en-GB" sz="2000" dirty="0"/>
              <a:t>of information about service users, staff and other business at all times. Our work  is of a confidential nature and information gained must not be communicated to other persons except in the recognised course of duty. Failure to do so may result in disciplinary action being taken.</a:t>
            </a:r>
          </a:p>
          <a:p>
            <a:r>
              <a:rPr lang="en-GB" sz="2000" dirty="0"/>
              <a:t>Appropriate measures must be in place to handle and protect individuals, service user and their families </a:t>
            </a:r>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51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By the end of the workshop you will be able to:</a:t>
            </a:r>
            <a:endParaRPr lang="en-GB" dirty="0"/>
          </a:p>
        </p:txBody>
      </p:sp>
      <p:sp>
        <p:nvSpPr>
          <p:cNvPr id="3" name="Content Placeholder 2"/>
          <p:cNvSpPr>
            <a:spLocks noGrp="1"/>
          </p:cNvSpPr>
          <p:nvPr>
            <p:ph idx="1"/>
          </p:nvPr>
        </p:nvSpPr>
        <p:spPr>
          <a:xfrm>
            <a:off x="457200" y="1600200"/>
            <a:ext cx="8229600" cy="4997152"/>
          </a:xfrm>
        </p:spPr>
        <p:txBody>
          <a:bodyPr>
            <a:noAutofit/>
          </a:bodyPr>
          <a:lstStyle/>
          <a:p>
            <a:pPr marL="457200" lvl="0" indent="-457200">
              <a:buFont typeface="Arial" panose="020B0604020202020204" pitchFamily="34" charset="0"/>
              <a:buChar char="•"/>
            </a:pPr>
            <a:r>
              <a:rPr lang="en-GB" sz="2400" dirty="0"/>
              <a:t>Identify and explain the importance of effective communication at work.</a:t>
            </a:r>
          </a:p>
          <a:p>
            <a:pPr marL="457200" lvl="0" indent="-457200">
              <a:buFont typeface="Arial" panose="020B0604020202020204" pitchFamily="34" charset="0"/>
              <a:buChar char="•"/>
            </a:pPr>
            <a:r>
              <a:rPr lang="en-GB" sz="2400" dirty="0"/>
              <a:t>Explore how to meet the communication and language needs, wishes and preferences of individuals.</a:t>
            </a:r>
          </a:p>
          <a:p>
            <a:pPr marL="457200" lvl="0" indent="-457200">
              <a:buFont typeface="Arial" panose="020B0604020202020204" pitchFamily="34" charset="0"/>
              <a:buChar char="•"/>
            </a:pPr>
            <a:r>
              <a:rPr lang="en-GB" sz="2400" dirty="0"/>
              <a:t>Promote effective communication.</a:t>
            </a:r>
          </a:p>
          <a:p>
            <a:pPr marL="457200" lvl="0" indent="-457200">
              <a:buFont typeface="Arial" panose="020B0604020202020204" pitchFamily="34" charset="0"/>
              <a:buChar char="•"/>
            </a:pPr>
            <a:r>
              <a:rPr lang="en-GB" sz="2400" dirty="0"/>
              <a:t>Identify and explain the principles and practices relating to confidentiality.</a:t>
            </a:r>
          </a:p>
          <a:p>
            <a:pPr marL="457200" lvl="0" indent="-457200">
              <a:buFont typeface="Arial" panose="020B0604020202020204" pitchFamily="34" charset="0"/>
              <a:buChar char="•"/>
            </a:pPr>
            <a:r>
              <a:rPr lang="en-GB" sz="2400" dirty="0"/>
              <a:t>Use appropriate verbal and non-verbal communication.</a:t>
            </a:r>
          </a:p>
          <a:p>
            <a:pPr marL="457200" lvl="0" indent="-457200">
              <a:buFont typeface="Arial" panose="020B0604020202020204" pitchFamily="34" charset="0"/>
              <a:buChar char="•"/>
            </a:pPr>
            <a:r>
              <a:rPr lang="en-GB" sz="2400" dirty="0"/>
              <a:t>Support the use of appropriate communication aids and technologies incorporating SBAR and the role of structured feedback approaches</a:t>
            </a:r>
            <a:r>
              <a:rPr lang="en-GB" sz="2400" dirty="0" smtClean="0"/>
              <a:t>.</a:t>
            </a:r>
            <a:endParaRPr lang="en-GB" sz="2400" dirty="0"/>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29620"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6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sz="2200" dirty="0"/>
              <a:t>Links with Material Facts mentioned earlier in the day</a:t>
            </a:r>
          </a:p>
          <a:p>
            <a:r>
              <a:rPr lang="en-GB" sz="2200" dirty="0"/>
              <a:t>If a service user does not TRUST us then we are less likely to have a therapeutic and positive relationship with them</a:t>
            </a:r>
          </a:p>
          <a:p>
            <a:r>
              <a:rPr lang="en-GB" sz="2200" dirty="0"/>
              <a:t>A service user (and any person owed a duty of care) can take legal action for damages and FINES can also be applied to the organisation</a:t>
            </a:r>
          </a:p>
          <a:p>
            <a:r>
              <a:rPr lang="en-GB" sz="2200" dirty="0"/>
              <a:t>ALL staff have a duty of care with confidential information</a:t>
            </a:r>
          </a:p>
          <a:p>
            <a:r>
              <a:rPr lang="en-GB" sz="2200" dirty="0"/>
              <a:t>ALL staff have a duty to seek to obtain truthful and meaningful information about a service user. This enables them to effectively care for service users. This then has to be ‘used’ appropriately.</a:t>
            </a:r>
          </a:p>
          <a:p>
            <a:r>
              <a:rPr lang="en-GB" sz="2200" dirty="0"/>
              <a:t>Wherever information is </a:t>
            </a:r>
            <a:r>
              <a:rPr lang="en-GB" sz="2200" b="1" u="sng" dirty="0"/>
              <a:t>stored</a:t>
            </a:r>
            <a:r>
              <a:rPr lang="en-GB" sz="2200" dirty="0"/>
              <a:t> or kept it must be ‘protected’. This can be in cars, public transport, clinics, ward areas, CRC’s and …</a:t>
            </a:r>
          </a:p>
          <a:p>
            <a:r>
              <a:rPr lang="en-GB" sz="2200" dirty="0"/>
              <a:t>In whatever </a:t>
            </a:r>
            <a:r>
              <a:rPr lang="en-GB" sz="2200" b="1" u="sng" dirty="0"/>
              <a:t>format</a:t>
            </a:r>
            <a:r>
              <a:rPr lang="en-GB" sz="2200" dirty="0"/>
              <a:t> i.e. letters, e mails, IT systems, diaries, care notes, etc. </a:t>
            </a: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37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sz="2200" dirty="0"/>
              <a:t>Links with Material Facts mentioned earlier in the day</a:t>
            </a:r>
          </a:p>
          <a:p>
            <a:r>
              <a:rPr lang="en-GB" sz="2200" dirty="0"/>
              <a:t>If a service user does not TRUST us then we are less likely to have a therapeutic and positive relationship with them</a:t>
            </a:r>
          </a:p>
          <a:p>
            <a:r>
              <a:rPr lang="en-GB" sz="2200" dirty="0"/>
              <a:t>A service user (and any person owed a duty of care) can take legal action for damages and FINES can also be applied to the organisation</a:t>
            </a:r>
          </a:p>
          <a:p>
            <a:r>
              <a:rPr lang="en-GB" sz="2200" dirty="0"/>
              <a:t>ALL staff have a duty of care with confidential information</a:t>
            </a:r>
          </a:p>
          <a:p>
            <a:r>
              <a:rPr lang="en-GB" sz="2200" dirty="0"/>
              <a:t>ALL staff have a duty to seek to obtain truthful and meaningful information about a service user. This enables them to effectively care for service users. This then has to be ‘used’ appropriately.</a:t>
            </a:r>
          </a:p>
          <a:p>
            <a:r>
              <a:rPr lang="en-GB" sz="2200" dirty="0"/>
              <a:t>Wherever information is </a:t>
            </a:r>
            <a:r>
              <a:rPr lang="en-GB" sz="2200" b="1" u="sng" dirty="0"/>
              <a:t>stored</a:t>
            </a:r>
            <a:r>
              <a:rPr lang="en-GB" sz="2200" dirty="0"/>
              <a:t> or kept it must be ‘protected’. This can be in cars, public transport, clinics, ward areas, CRC’s and …</a:t>
            </a:r>
          </a:p>
          <a:p>
            <a:r>
              <a:rPr lang="en-GB" sz="2200" dirty="0"/>
              <a:t>In whatever </a:t>
            </a:r>
            <a:r>
              <a:rPr lang="en-GB" sz="2200" b="1" u="sng" dirty="0"/>
              <a:t>format</a:t>
            </a:r>
            <a:r>
              <a:rPr lang="en-GB" sz="2200" dirty="0"/>
              <a:t> i.e. letters, e mails, IT systems, diaries, care notes, etc. </a:t>
            </a: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76256" y="1491862"/>
            <a:ext cx="688633" cy="6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3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sz="3600" dirty="0"/>
              <a:t>Legislation</a:t>
            </a:r>
          </a:p>
          <a:p>
            <a:r>
              <a:rPr lang="en-GB" sz="3600" dirty="0" smtClean="0"/>
              <a:t>Data </a:t>
            </a:r>
            <a:r>
              <a:rPr lang="en-GB" sz="3600" dirty="0"/>
              <a:t>Protection Act (1998)</a:t>
            </a:r>
          </a:p>
          <a:p>
            <a:r>
              <a:rPr lang="en-GB" sz="3600" dirty="0" err="1"/>
              <a:t>Caldicott</a:t>
            </a:r>
            <a:r>
              <a:rPr lang="en-GB" sz="3600" dirty="0"/>
              <a:t> Principles</a:t>
            </a:r>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00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6</a:t>
            </a:r>
            <a:endParaRPr lang="en-GB" dirty="0">
              <a:solidFill>
                <a:schemeClr val="bg1"/>
              </a:solidFill>
            </a:endParaRPr>
          </a:p>
        </p:txBody>
      </p:sp>
    </p:spTree>
    <p:extLst>
      <p:ext uri="{BB962C8B-B14F-4D97-AF65-F5344CB8AC3E}">
        <p14:creationId xmlns:p14="http://schemas.microsoft.com/office/powerpoint/2010/main" val="369279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6</a:t>
            </a:r>
            <a:endParaRPr lang="en-GB" dirty="0"/>
          </a:p>
        </p:txBody>
      </p:sp>
      <p:sp>
        <p:nvSpPr>
          <p:cNvPr id="3" name="Content Placeholder 2"/>
          <p:cNvSpPr>
            <a:spLocks noGrp="1"/>
          </p:cNvSpPr>
          <p:nvPr>
            <p:ph idx="1"/>
          </p:nvPr>
        </p:nvSpPr>
        <p:spPr/>
        <p:txBody>
          <a:bodyPr/>
          <a:lstStyle/>
          <a:p>
            <a:r>
              <a:rPr lang="en-GB" dirty="0" smtClean="0"/>
              <a:t>See </a:t>
            </a:r>
            <a:r>
              <a:rPr lang="en-GB" dirty="0" err="1" smtClean="0"/>
              <a:t>handout</a:t>
            </a:r>
            <a:r>
              <a:rPr lang="en-GB" dirty="0" smtClean="0"/>
              <a:t> </a:t>
            </a:r>
            <a:r>
              <a:rPr lang="en-GB" b="1" dirty="0" smtClean="0"/>
              <a:t>Information Governance</a:t>
            </a:r>
            <a:r>
              <a:rPr lang="en-GB" dirty="0" smtClean="0"/>
              <a:t>.</a:t>
            </a:r>
          </a:p>
          <a:p>
            <a:endParaRPr lang="en-GB" dirty="0"/>
          </a:p>
          <a:p>
            <a:r>
              <a:rPr lang="en-GB" dirty="0"/>
              <a:t>Read </a:t>
            </a:r>
            <a:r>
              <a:rPr lang="en-GB" dirty="0" smtClean="0"/>
              <a:t>the </a:t>
            </a:r>
            <a:r>
              <a:rPr lang="en-GB" dirty="0" err="1" smtClean="0"/>
              <a:t>handout</a:t>
            </a:r>
            <a:r>
              <a:rPr lang="en-GB" dirty="0" smtClean="0"/>
              <a:t> and </a:t>
            </a:r>
            <a:r>
              <a:rPr lang="en-GB" dirty="0"/>
              <a:t>comment on how this applies to you in your </a:t>
            </a:r>
            <a:r>
              <a:rPr lang="en-GB" dirty="0" smtClean="0"/>
              <a:t>work.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00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6</a:t>
            </a:r>
            <a:endParaRPr lang="en-GB" dirty="0"/>
          </a:p>
        </p:txBody>
      </p:sp>
      <p:sp>
        <p:nvSpPr>
          <p:cNvPr id="3" name="Content Placeholder 2"/>
          <p:cNvSpPr>
            <a:spLocks noGrp="1"/>
          </p:cNvSpPr>
          <p:nvPr>
            <p:ph idx="1"/>
          </p:nvPr>
        </p:nvSpPr>
        <p:spPr/>
        <p:txBody>
          <a:bodyPr/>
          <a:lstStyle/>
          <a:p>
            <a:r>
              <a:rPr lang="en-GB" dirty="0"/>
              <a:t>Examples for consideration …</a:t>
            </a:r>
          </a:p>
          <a:p>
            <a:pPr marL="457200" indent="-457200">
              <a:buFont typeface="Arial" panose="020B0604020202020204" pitchFamily="34" charset="0"/>
              <a:buChar char="•"/>
            </a:pPr>
            <a:r>
              <a:rPr lang="en-GB" dirty="0" smtClean="0"/>
              <a:t>Ophthalmology </a:t>
            </a:r>
            <a:r>
              <a:rPr lang="en-GB" dirty="0"/>
              <a:t>Consultant</a:t>
            </a:r>
          </a:p>
          <a:p>
            <a:pPr marL="457200" indent="-457200">
              <a:buFont typeface="Arial" panose="020B0604020202020204" pitchFamily="34" charset="0"/>
              <a:buChar char="•"/>
            </a:pPr>
            <a:r>
              <a:rPr lang="en-GB" dirty="0"/>
              <a:t>Duty to pass on confidential information but NEVER to BREAK a confidence</a:t>
            </a:r>
          </a:p>
          <a:p>
            <a:pPr marL="457200" indent="-457200">
              <a:buFont typeface="Arial" panose="020B0604020202020204" pitchFamily="34" charset="0"/>
              <a:buChar char="•"/>
            </a:pPr>
            <a:r>
              <a:rPr lang="en-GB" dirty="0" err="1"/>
              <a:t>Tarrassoff</a:t>
            </a:r>
            <a:r>
              <a:rPr lang="en-GB" dirty="0"/>
              <a:t> V. Regents of University of California </a:t>
            </a:r>
          </a:p>
          <a:p>
            <a:pPr marL="457200" indent="-457200">
              <a:buFont typeface="Arial" panose="020B0604020202020204" pitchFamily="34" charset="0"/>
              <a:buChar char="•"/>
            </a:pPr>
            <a:r>
              <a:rPr lang="en-GB" dirty="0"/>
              <a:t>Mental Health Psychiatrist and OWNERSHIP of confidential </a:t>
            </a:r>
            <a:r>
              <a:rPr lang="en-GB" dirty="0" smtClean="0"/>
              <a:t>information</a:t>
            </a:r>
            <a:endParaRPr lang="en-GB" dirty="0"/>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sz="2400" dirty="0"/>
              <a:t>Situations where information, normally considered confidential, might need to be passed on:</a:t>
            </a:r>
          </a:p>
          <a:p>
            <a:pPr marL="342900" indent="-342900">
              <a:buFont typeface="Arial" panose="020B0604020202020204" pitchFamily="34" charset="0"/>
              <a:buChar char="•"/>
            </a:pPr>
            <a:r>
              <a:rPr lang="en-GB" sz="2400" dirty="0"/>
              <a:t>With the service users permission</a:t>
            </a:r>
          </a:p>
          <a:p>
            <a:pPr marL="342900" indent="-342900">
              <a:buFont typeface="Arial" panose="020B0604020202020204" pitchFamily="34" charset="0"/>
              <a:buChar char="•"/>
            </a:pPr>
            <a:r>
              <a:rPr lang="en-GB" sz="2400" dirty="0"/>
              <a:t>In the public interest</a:t>
            </a:r>
          </a:p>
          <a:p>
            <a:pPr marL="342900" indent="-342900">
              <a:buFont typeface="Arial" panose="020B0604020202020204" pitchFamily="34" charset="0"/>
              <a:buChar char="•"/>
            </a:pPr>
            <a:r>
              <a:rPr lang="en-GB" sz="2400" dirty="0"/>
              <a:t>When ordered to do so by a court</a:t>
            </a:r>
          </a:p>
          <a:p>
            <a:r>
              <a:rPr lang="en-GB" sz="2400" dirty="0" smtClean="0"/>
              <a:t>Is </a:t>
            </a:r>
            <a:r>
              <a:rPr lang="en-GB" sz="2400" dirty="0"/>
              <a:t>it a duty or a right to pass on confidential information?</a:t>
            </a:r>
          </a:p>
          <a:p>
            <a:r>
              <a:rPr lang="en-GB" sz="2400" dirty="0"/>
              <a:t>Linked </a:t>
            </a:r>
            <a:r>
              <a:rPr lang="en-GB" sz="2400" dirty="0" smtClean="0"/>
              <a:t>with: Rights</a:t>
            </a:r>
            <a:r>
              <a:rPr lang="en-GB" sz="2400" dirty="0"/>
              <a:t>, Duties, Responsibilities, Best Interests and Least Worst Options </a:t>
            </a:r>
            <a:r>
              <a:rPr lang="en-GB" sz="2400" dirty="0" smtClean="0"/>
              <a:t> </a:t>
            </a:r>
            <a:endParaRPr lang="en-GB" sz="2400" dirty="0"/>
          </a:p>
          <a:p>
            <a:r>
              <a:rPr lang="en-GB" sz="2400" dirty="0"/>
              <a:t>See Page 8 of Sirona Information Governance Staff Mandatory Training Handbook 2015 for Social Media Rules and </a:t>
            </a:r>
            <a:r>
              <a:rPr lang="en-GB" sz="2400" dirty="0" smtClean="0"/>
              <a:t>Requirements</a:t>
            </a:r>
            <a:endParaRPr lang="en-GB" sz="2400" dirty="0"/>
          </a:p>
        </p:txBody>
      </p:sp>
      <p:pic>
        <p:nvPicPr>
          <p:cNvPr id="5"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700000">
            <a:off x="-1207735" y="-1786855"/>
            <a:ext cx="11445023" cy="10064294"/>
          </a:xfrm>
          <a:prstGeom prst="rect">
            <a:avLst/>
          </a:prstGeom>
          <a:solidFill>
            <a:srgbClr val="EAEAEA">
              <a:alpha val="50196"/>
            </a:srgbClr>
          </a:solidFill>
        </p:spPr>
        <p:txBody>
          <a:bodyPr wrap="square" rtlCol="0">
            <a:spAutoFit/>
          </a:bodyPr>
          <a:lstStyle/>
          <a:p>
            <a:pPr algn="ctr"/>
            <a:endParaRPr lang="en-GB" sz="7200" b="1" dirty="0" smtClean="0">
              <a:solidFill>
                <a:schemeClr val="accent6"/>
              </a:solidFill>
            </a:endParaRP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smtClean="0">
              <a:solidFill>
                <a:schemeClr val="accent6"/>
              </a:solidFill>
            </a:endParaRPr>
          </a:p>
          <a:p>
            <a:pPr algn="ctr"/>
            <a:r>
              <a:rPr lang="en-GB" sz="7200" b="1" dirty="0" smtClean="0">
                <a:solidFill>
                  <a:schemeClr val="accent6"/>
                </a:solidFill>
              </a:rPr>
              <a:t>Slide for local </a:t>
            </a:r>
          </a:p>
          <a:p>
            <a:pPr algn="ctr"/>
            <a:r>
              <a:rPr lang="en-GB" sz="7200" b="1" dirty="0" smtClean="0">
                <a:solidFill>
                  <a:schemeClr val="accent6"/>
                </a:solidFill>
              </a:rPr>
              <a:t>modification</a:t>
            </a: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a:solidFill>
                <a:schemeClr val="accent6"/>
              </a:solidFill>
            </a:endParaRPr>
          </a:p>
        </p:txBody>
      </p:sp>
    </p:spTree>
    <p:extLst>
      <p:ext uri="{BB962C8B-B14F-4D97-AF65-F5344CB8AC3E}">
        <p14:creationId xmlns:p14="http://schemas.microsoft.com/office/powerpoint/2010/main" val="247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600200"/>
            <a:ext cx="7787208" cy="4853136"/>
          </a:xfrm>
        </p:spPr>
        <p:txBody>
          <a:bodyPr>
            <a:noAutofit/>
          </a:bodyPr>
          <a:lstStyle/>
          <a:p>
            <a:r>
              <a:rPr lang="en-GB" sz="2400" dirty="0"/>
              <a:t>Advice and Support: </a:t>
            </a:r>
          </a:p>
          <a:p>
            <a:r>
              <a:rPr lang="en-GB" sz="2400" dirty="0"/>
              <a:t>“The first ‘port of call’ should be your line manager. Confidentiality and information security is extremely important so do not be afraid to ask if you are unsure about something as it is likely that your issue is one that has come up before”</a:t>
            </a:r>
          </a:p>
          <a:p>
            <a:endParaRPr lang="en-GB" sz="2400" dirty="0"/>
          </a:p>
          <a:p>
            <a:r>
              <a:rPr lang="en-GB" sz="2400" dirty="0"/>
              <a:t>You can also contact Joe Tarring, </a:t>
            </a:r>
            <a:r>
              <a:rPr lang="en-GB" sz="2400" dirty="0" err="1"/>
              <a:t>Sirona’s</a:t>
            </a:r>
            <a:r>
              <a:rPr lang="en-GB" sz="2400" dirty="0"/>
              <a:t> IG Lead for advice by </a:t>
            </a:r>
            <a:r>
              <a:rPr lang="en-GB" sz="2400" dirty="0" smtClean="0"/>
              <a:t>email </a:t>
            </a:r>
            <a:r>
              <a:rPr lang="en-GB" sz="2400" dirty="0" smtClean="0">
                <a:hlinkClick r:id="rId2"/>
              </a:rPr>
              <a:t>Joe.tarring@sirona-cic.org.uk</a:t>
            </a:r>
            <a:endParaRPr lang="en-GB" sz="2400" dirty="0"/>
          </a:p>
        </p:txBody>
      </p:sp>
      <p:pic>
        <p:nvPicPr>
          <p:cNvPr id="5"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528" y="116632"/>
            <a:ext cx="1232844" cy="16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700000">
            <a:off x="-1207735" y="-1786855"/>
            <a:ext cx="11445023" cy="10064294"/>
          </a:xfrm>
          <a:prstGeom prst="rect">
            <a:avLst/>
          </a:prstGeom>
          <a:solidFill>
            <a:srgbClr val="EAEAEA">
              <a:alpha val="50196"/>
            </a:srgbClr>
          </a:solidFill>
        </p:spPr>
        <p:txBody>
          <a:bodyPr wrap="square" rtlCol="0">
            <a:spAutoFit/>
          </a:bodyPr>
          <a:lstStyle/>
          <a:p>
            <a:pPr algn="ctr"/>
            <a:endParaRPr lang="en-GB" sz="7200" b="1" dirty="0" smtClean="0">
              <a:solidFill>
                <a:schemeClr val="accent6"/>
              </a:solidFill>
            </a:endParaRP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smtClean="0">
              <a:solidFill>
                <a:schemeClr val="accent6"/>
              </a:solidFill>
            </a:endParaRPr>
          </a:p>
          <a:p>
            <a:pPr algn="ctr"/>
            <a:r>
              <a:rPr lang="en-GB" sz="7200" b="1" dirty="0" smtClean="0">
                <a:solidFill>
                  <a:schemeClr val="accent6"/>
                </a:solidFill>
              </a:rPr>
              <a:t>Slide for local </a:t>
            </a:r>
          </a:p>
          <a:p>
            <a:pPr algn="ctr"/>
            <a:r>
              <a:rPr lang="en-GB" sz="7200" b="1" dirty="0" smtClean="0">
                <a:solidFill>
                  <a:schemeClr val="accent6"/>
                </a:solidFill>
              </a:rPr>
              <a:t>modification</a:t>
            </a:r>
          </a:p>
          <a:p>
            <a:pPr algn="ctr"/>
            <a:endParaRPr lang="en-GB" sz="7200" b="1" dirty="0">
              <a:solidFill>
                <a:schemeClr val="accent6"/>
              </a:solidFill>
            </a:endParaRPr>
          </a:p>
          <a:p>
            <a:pPr algn="ctr"/>
            <a:endParaRPr lang="en-GB" sz="7200" b="1" dirty="0" smtClean="0">
              <a:solidFill>
                <a:schemeClr val="accent6"/>
              </a:solidFill>
            </a:endParaRPr>
          </a:p>
          <a:p>
            <a:pPr algn="ctr"/>
            <a:endParaRPr lang="en-GB" sz="7200" b="1" dirty="0">
              <a:solidFill>
                <a:schemeClr val="accent6"/>
              </a:solidFill>
            </a:endParaRPr>
          </a:p>
        </p:txBody>
      </p:sp>
    </p:spTree>
    <p:extLst>
      <p:ext uri="{BB962C8B-B14F-4D97-AF65-F5344CB8AC3E}">
        <p14:creationId xmlns:p14="http://schemas.microsoft.com/office/powerpoint/2010/main" val="158658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bg1"/>
                </a:solidFill>
              </a:rPr>
              <a:t>Activity 7</a:t>
            </a:r>
            <a:endParaRPr lang="en-GB" dirty="0">
              <a:solidFill>
                <a:schemeClr val="bg1"/>
              </a:solidFill>
            </a:endParaRPr>
          </a:p>
        </p:txBody>
      </p:sp>
    </p:spTree>
    <p:extLst>
      <p:ext uri="{BB962C8B-B14F-4D97-AF65-F5344CB8AC3E}">
        <p14:creationId xmlns:p14="http://schemas.microsoft.com/office/powerpoint/2010/main" val="21234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7</a:t>
            </a:r>
            <a:endParaRPr lang="en-GB" dirty="0"/>
          </a:p>
        </p:txBody>
      </p:sp>
      <p:sp>
        <p:nvSpPr>
          <p:cNvPr id="3" name="Content Placeholder 2"/>
          <p:cNvSpPr>
            <a:spLocks noGrp="1"/>
          </p:cNvSpPr>
          <p:nvPr>
            <p:ph idx="1"/>
          </p:nvPr>
        </p:nvSpPr>
        <p:spPr/>
        <p:txBody>
          <a:bodyPr/>
          <a:lstStyle/>
          <a:p>
            <a:r>
              <a:rPr lang="en-GB" dirty="0"/>
              <a:t>Throughout the day you will have been communicating with others in the room and also observing others communicating with you.</a:t>
            </a:r>
          </a:p>
          <a:p>
            <a:r>
              <a:rPr lang="en-GB" dirty="0" smtClean="0"/>
              <a:t>So</a:t>
            </a:r>
            <a:r>
              <a:rPr lang="en-GB" dirty="0"/>
              <a:t>, to help you reflect upon this </a:t>
            </a:r>
            <a:r>
              <a:rPr lang="en-GB" dirty="0" smtClean="0"/>
              <a:t>day…</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404664"/>
            <a:ext cx="934694" cy="93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2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jd">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FF5050"/>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5139</Words>
  <Application>Microsoft Office PowerPoint</Application>
  <PresentationFormat>On-screen Show (4:3)</PresentationFormat>
  <Paragraphs>559</Paragraphs>
  <Slides>107</Slides>
  <Notes>7</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Start with SBAR</vt:lpstr>
      <vt:lpstr>PowerPoint Presentation</vt:lpstr>
      <vt:lpstr>Overview of the session</vt:lpstr>
      <vt:lpstr>PowerPoint Presentation</vt:lpstr>
      <vt:lpstr>About this session</vt:lpstr>
      <vt:lpstr>“Taking it Personally” Sirona 2015</vt:lpstr>
      <vt:lpstr>“Taking it Personally” Sirona 2015</vt:lpstr>
      <vt:lpstr>Learning Outcomes</vt:lpstr>
      <vt:lpstr>By the end of the workshop you will be able to:</vt:lpstr>
      <vt:lpstr>Ground rules</vt:lpstr>
      <vt:lpstr>Housekeeping</vt:lpstr>
      <vt:lpstr>Learning to be Safer</vt:lpstr>
      <vt:lpstr>PowerPoint Presentation</vt:lpstr>
      <vt:lpstr>PowerPoint Presentation</vt:lpstr>
      <vt:lpstr>PowerPoint Presentation</vt:lpstr>
      <vt:lpstr>Aim</vt:lpstr>
      <vt:lpstr>SBAR</vt:lpstr>
      <vt:lpstr>SBAR</vt:lpstr>
      <vt:lpstr>Communication, what is it?</vt:lpstr>
      <vt:lpstr>Communication, what is it?</vt:lpstr>
      <vt:lpstr>Material facts are:</vt:lpstr>
      <vt:lpstr>How do we communicate? </vt:lpstr>
      <vt:lpstr>How do we communicate?</vt:lpstr>
      <vt:lpstr>How do we communicate? </vt:lpstr>
      <vt:lpstr>How do we communicate?</vt:lpstr>
      <vt:lpstr>How do we communicate?</vt:lpstr>
      <vt:lpstr>Activity 1</vt:lpstr>
      <vt:lpstr>Activity 1</vt:lpstr>
      <vt:lpstr>Activity 1</vt:lpstr>
      <vt:lpstr>Activity 1</vt:lpstr>
      <vt:lpstr>Effective working relationships…</vt:lpstr>
      <vt:lpstr>Activity 2</vt:lpstr>
      <vt:lpstr>Activity 2</vt:lpstr>
      <vt:lpstr>Activity 2</vt:lpstr>
      <vt:lpstr>Break</vt:lpstr>
      <vt:lpstr>Activity 3</vt:lpstr>
      <vt:lpstr>Activity 3</vt:lpstr>
      <vt:lpstr>Activity 3</vt:lpstr>
      <vt:lpstr>Activity 3</vt:lpstr>
      <vt:lpstr>Activity 3</vt:lpstr>
      <vt:lpstr>Interpreting cues and messages</vt:lpstr>
      <vt:lpstr>Interpreting cues and messages</vt:lpstr>
      <vt:lpstr>Activity 4</vt:lpstr>
      <vt:lpstr>Activity 4</vt:lpstr>
      <vt:lpstr>Personal space</vt:lpstr>
      <vt:lpstr>Barriers to communication</vt:lpstr>
      <vt:lpstr>Barriers to communication</vt:lpstr>
      <vt:lpstr>Important things to remember…</vt:lpstr>
      <vt:lpstr>Revisit the learning outcomes</vt:lpstr>
      <vt:lpstr>Lunch</vt:lpstr>
      <vt:lpstr>Learning outcomes for this afternoon…</vt:lpstr>
      <vt:lpstr>SBAR</vt:lpstr>
      <vt:lpstr>SBAR</vt:lpstr>
      <vt:lpstr>SBAR</vt:lpstr>
      <vt:lpstr>SBAR</vt:lpstr>
      <vt:lpstr>Activity 5</vt:lpstr>
      <vt:lpstr>Case study 1 – Mrs Khan</vt:lpstr>
      <vt:lpstr>Case study 1 – Mrs Khan</vt:lpstr>
      <vt:lpstr>Case study 1 – Mrs Khan</vt:lpstr>
      <vt:lpstr>Case study 2 – Bert Smith</vt:lpstr>
      <vt:lpstr>Case study 2 – Bert Smith</vt:lpstr>
      <vt:lpstr>Case study 2 – Bert Smith</vt:lpstr>
      <vt:lpstr>Case study 3 – Cynthia Flint</vt:lpstr>
      <vt:lpstr>Case study 3 – Cynthia Flint</vt:lpstr>
      <vt:lpstr>Case study 3 – Cynthia Flint</vt:lpstr>
      <vt:lpstr>Case study 4 – John </vt:lpstr>
      <vt:lpstr>Case study 4 – John </vt:lpstr>
      <vt:lpstr>Case study 4 – John </vt:lpstr>
      <vt:lpstr>Case study 5 – Alfie </vt:lpstr>
      <vt:lpstr>Case study 5 – Alfie </vt:lpstr>
      <vt:lpstr>Case study 5 – Alfie </vt:lpstr>
      <vt:lpstr>Case study 6 – Ranjeeta </vt:lpstr>
      <vt:lpstr>Case study 6 – Ranjeeta </vt:lpstr>
      <vt:lpstr>Case study 6 – Ranjeeta </vt:lpstr>
      <vt:lpstr>Case study 7 – Jenny </vt:lpstr>
      <vt:lpstr>Case study 7 – Jenny </vt:lpstr>
      <vt:lpstr>Case study 7 – Jenny </vt:lpstr>
      <vt:lpstr>Case study 8 – David </vt:lpstr>
      <vt:lpstr>Case study 8 – David </vt:lpstr>
      <vt:lpstr>Case study 8 – David </vt:lpstr>
      <vt:lpstr>Case study 9 – Pat </vt:lpstr>
      <vt:lpstr>Case study 9 – Pat </vt:lpstr>
      <vt:lpstr>Case study 9 – Pat </vt:lpstr>
      <vt:lpstr>Human Factors</vt:lpstr>
      <vt:lpstr>Human Factors</vt:lpstr>
      <vt:lpstr>Human Factors</vt:lpstr>
      <vt:lpstr>Human Factors</vt:lpstr>
      <vt:lpstr>Confidentiality</vt:lpstr>
      <vt:lpstr>Confidentiality</vt:lpstr>
      <vt:lpstr>Confidentiality</vt:lpstr>
      <vt:lpstr>Confidentiality</vt:lpstr>
      <vt:lpstr>Confidentiality</vt:lpstr>
      <vt:lpstr>Activity 6</vt:lpstr>
      <vt:lpstr>Activity 6</vt:lpstr>
      <vt:lpstr>Activity 6</vt:lpstr>
      <vt:lpstr>Confidentiality</vt:lpstr>
      <vt:lpstr>Confidentiality</vt:lpstr>
      <vt:lpstr>Activity 7</vt:lpstr>
      <vt:lpstr>Activity 7</vt:lpstr>
      <vt:lpstr>Activity 7</vt:lpstr>
      <vt:lpstr>Knowledge check</vt:lpstr>
      <vt:lpstr>Knowledge check</vt:lpstr>
      <vt:lpstr>Knowledge check</vt:lpstr>
      <vt:lpstr>Finally…</vt:lpstr>
      <vt:lpstr>Our objectives for today:</vt:lpstr>
      <vt:lpstr>Any questions?</vt:lpstr>
      <vt:lpstr>PowerPoint Presentation</vt:lpstr>
    </vt:vector>
  </TitlesOfParts>
  <Company>NHS South West Commissioning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SBAR</dc:title>
  <dc:creator>Nathalie.Delaney</dc:creator>
  <cp:lastModifiedBy>Nathalie.Delaney</cp:lastModifiedBy>
  <cp:revision>131</cp:revision>
  <dcterms:created xsi:type="dcterms:W3CDTF">2015-07-28T13:27:00Z</dcterms:created>
  <dcterms:modified xsi:type="dcterms:W3CDTF">2015-08-17T12:02:36Z</dcterms:modified>
</cp:coreProperties>
</file>