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60" r:id="rId3"/>
    <p:sldId id="261" r:id="rId4"/>
    <p:sldId id="262" r:id="rId5"/>
    <p:sldId id="264" r:id="rId6"/>
    <p:sldId id="265" r:id="rId7"/>
    <p:sldId id="266" r:id="rId8"/>
    <p:sldId id="267" r:id="rId9"/>
    <p:sldId id="268" r:id="rId10"/>
    <p:sldId id="269" r:id="rId11"/>
    <p:sldId id="273" r:id="rId12"/>
    <p:sldId id="274" r:id="rId13"/>
    <p:sldId id="286" r:id="rId14"/>
    <p:sldId id="275" r:id="rId15"/>
    <p:sldId id="287" r:id="rId16"/>
    <p:sldId id="288" r:id="rId17"/>
    <p:sldId id="289" r:id="rId18"/>
    <p:sldId id="290" r:id="rId19"/>
    <p:sldId id="277"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AE"/>
    <a:srgbClr val="00395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55018" autoAdjust="0"/>
  </p:normalViewPr>
  <p:slideViewPr>
    <p:cSldViewPr snapToGrid="0" snapToObjects="1">
      <p:cViewPr>
        <p:scale>
          <a:sx n="70" d="100"/>
          <a:sy n="70" d="100"/>
        </p:scale>
        <p:origin x="-1810" y="-47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975308641975308E-2"/>
          <c:y val="0"/>
          <c:w val="0.92027461845047143"/>
          <c:h val="0.90871556753080285"/>
        </c:manualLayout>
      </c:layout>
      <c:barChart>
        <c:barDir val="col"/>
        <c:grouping val="stacked"/>
        <c:varyColors val="0"/>
        <c:ser>
          <c:idx val="0"/>
          <c:order val="0"/>
          <c:tx>
            <c:strRef>
              <c:f>'[Chart in Microsoft PowerPoint]Sheet1'!$C$25</c:f>
              <c:strCache>
                <c:ptCount val="1"/>
                <c:pt idx="0">
                  <c:v>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PowerPoint]Sheet1'!$I$17:$L$17</c:f>
              <c:strCache>
                <c:ptCount val="4"/>
                <c:pt idx="0">
                  <c:v>Initial management</c:v>
                </c:pt>
                <c:pt idx="1">
                  <c:v>Continuing care</c:v>
                </c:pt>
                <c:pt idx="2">
                  <c:v>End of life care</c:v>
                </c:pt>
                <c:pt idx="3">
                  <c:v>Care overall</c:v>
                </c:pt>
              </c:strCache>
            </c:strRef>
          </c:cat>
          <c:val>
            <c:numRef>
              <c:f>'[Chart in Microsoft PowerPoint]Sheet1'!$I$25:$L$25</c:f>
              <c:numCache>
                <c:formatCode>General</c:formatCode>
                <c:ptCount val="4"/>
                <c:pt idx="0">
                  <c:v>2</c:v>
                </c:pt>
                <c:pt idx="1">
                  <c:v>1</c:v>
                </c:pt>
                <c:pt idx="2">
                  <c:v>2</c:v>
                </c:pt>
                <c:pt idx="3">
                  <c:v>1</c:v>
                </c:pt>
              </c:numCache>
            </c:numRef>
          </c:val>
          <c:extLst xmlns:c16r2="http://schemas.microsoft.com/office/drawing/2015/06/chart">
            <c:ext xmlns:c16="http://schemas.microsoft.com/office/drawing/2014/chart" uri="{C3380CC4-5D6E-409C-BE32-E72D297353CC}">
              <c16:uniqueId val="{00000000-47BA-4EAB-B141-9D7554F03D79}"/>
            </c:ext>
          </c:extLst>
        </c:ser>
        <c:ser>
          <c:idx val="1"/>
          <c:order val="1"/>
          <c:tx>
            <c:strRef>
              <c:f>'[Chart in Microsoft PowerPoint]Sheet1'!$C$26</c:f>
              <c:strCache>
                <c:ptCount val="1"/>
                <c:pt idx="0">
                  <c:v>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PowerPoint]Sheet1'!$I$17:$L$17</c:f>
              <c:strCache>
                <c:ptCount val="4"/>
                <c:pt idx="0">
                  <c:v>Initial management</c:v>
                </c:pt>
                <c:pt idx="1">
                  <c:v>Continuing care</c:v>
                </c:pt>
                <c:pt idx="2">
                  <c:v>End of life care</c:v>
                </c:pt>
                <c:pt idx="3">
                  <c:v>Care overall</c:v>
                </c:pt>
              </c:strCache>
            </c:strRef>
          </c:cat>
          <c:val>
            <c:numRef>
              <c:f>'[Chart in Microsoft PowerPoint]Sheet1'!$I$26:$L$26</c:f>
              <c:numCache>
                <c:formatCode>General</c:formatCode>
                <c:ptCount val="4"/>
                <c:pt idx="0">
                  <c:v>3</c:v>
                </c:pt>
                <c:pt idx="1">
                  <c:v>3</c:v>
                </c:pt>
                <c:pt idx="2">
                  <c:v>7</c:v>
                </c:pt>
                <c:pt idx="3">
                  <c:v>3</c:v>
                </c:pt>
              </c:numCache>
            </c:numRef>
          </c:val>
          <c:extLst xmlns:c16r2="http://schemas.microsoft.com/office/drawing/2015/06/chart">
            <c:ext xmlns:c16="http://schemas.microsoft.com/office/drawing/2014/chart" uri="{C3380CC4-5D6E-409C-BE32-E72D297353CC}">
              <c16:uniqueId val="{00000001-47BA-4EAB-B141-9D7554F03D79}"/>
            </c:ext>
          </c:extLst>
        </c:ser>
        <c:ser>
          <c:idx val="2"/>
          <c:order val="2"/>
          <c:tx>
            <c:strRef>
              <c:f>'[Chart in Microsoft PowerPoint]Sheet1'!$C$27</c:f>
              <c:strCache>
                <c:ptCount val="1"/>
                <c:pt idx="0">
                  <c:v>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PowerPoint]Sheet1'!$I$17:$L$17</c:f>
              <c:strCache>
                <c:ptCount val="4"/>
                <c:pt idx="0">
                  <c:v>Initial management</c:v>
                </c:pt>
                <c:pt idx="1">
                  <c:v>Continuing care</c:v>
                </c:pt>
                <c:pt idx="2">
                  <c:v>End of life care</c:v>
                </c:pt>
                <c:pt idx="3">
                  <c:v>Care overall</c:v>
                </c:pt>
              </c:strCache>
            </c:strRef>
          </c:cat>
          <c:val>
            <c:numRef>
              <c:f>'[Chart in Microsoft PowerPoint]Sheet1'!$I$27:$L$27</c:f>
              <c:numCache>
                <c:formatCode>General</c:formatCode>
                <c:ptCount val="4"/>
                <c:pt idx="0">
                  <c:v>17</c:v>
                </c:pt>
                <c:pt idx="1">
                  <c:v>16</c:v>
                </c:pt>
                <c:pt idx="2">
                  <c:v>18</c:v>
                </c:pt>
                <c:pt idx="3">
                  <c:v>22</c:v>
                </c:pt>
              </c:numCache>
            </c:numRef>
          </c:val>
          <c:extLst xmlns:c16r2="http://schemas.microsoft.com/office/drawing/2015/06/chart">
            <c:ext xmlns:c16="http://schemas.microsoft.com/office/drawing/2014/chart" uri="{C3380CC4-5D6E-409C-BE32-E72D297353CC}">
              <c16:uniqueId val="{00000002-47BA-4EAB-B141-9D7554F03D79}"/>
            </c:ext>
          </c:extLst>
        </c:ser>
        <c:ser>
          <c:idx val="3"/>
          <c:order val="3"/>
          <c:tx>
            <c:strRef>
              <c:f>'[Chart in Microsoft PowerPoint]Sheet1'!$C$28</c:f>
              <c:strCache>
                <c:ptCount val="1"/>
                <c:pt idx="0">
                  <c:v>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PowerPoint]Sheet1'!$I$17:$L$17</c:f>
              <c:strCache>
                <c:ptCount val="4"/>
                <c:pt idx="0">
                  <c:v>Initial management</c:v>
                </c:pt>
                <c:pt idx="1">
                  <c:v>Continuing care</c:v>
                </c:pt>
                <c:pt idx="2">
                  <c:v>End of life care</c:v>
                </c:pt>
                <c:pt idx="3">
                  <c:v>Care overall</c:v>
                </c:pt>
              </c:strCache>
            </c:strRef>
          </c:cat>
          <c:val>
            <c:numRef>
              <c:f>'[Chart in Microsoft PowerPoint]Sheet1'!$I$28:$L$28</c:f>
              <c:numCache>
                <c:formatCode>General</c:formatCode>
                <c:ptCount val="4"/>
                <c:pt idx="0">
                  <c:v>21</c:v>
                </c:pt>
                <c:pt idx="1">
                  <c:v>19</c:v>
                </c:pt>
                <c:pt idx="2">
                  <c:v>14</c:v>
                </c:pt>
                <c:pt idx="3">
                  <c:v>17</c:v>
                </c:pt>
              </c:numCache>
            </c:numRef>
          </c:val>
          <c:extLst xmlns:c16r2="http://schemas.microsoft.com/office/drawing/2015/06/chart">
            <c:ext xmlns:c16="http://schemas.microsoft.com/office/drawing/2014/chart" uri="{C3380CC4-5D6E-409C-BE32-E72D297353CC}">
              <c16:uniqueId val="{00000003-47BA-4EAB-B141-9D7554F03D79}"/>
            </c:ext>
          </c:extLst>
        </c:ser>
        <c:ser>
          <c:idx val="4"/>
          <c:order val="4"/>
          <c:tx>
            <c:strRef>
              <c:f>'[Chart in Microsoft PowerPoint]Sheet1'!$C$29</c:f>
              <c:strCache>
                <c:ptCount val="1"/>
                <c:pt idx="0">
                  <c:v>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PowerPoint]Sheet1'!$I$17:$L$17</c:f>
              <c:strCache>
                <c:ptCount val="4"/>
                <c:pt idx="0">
                  <c:v>Initial management</c:v>
                </c:pt>
                <c:pt idx="1">
                  <c:v>Continuing care</c:v>
                </c:pt>
                <c:pt idx="2">
                  <c:v>End of life care</c:v>
                </c:pt>
                <c:pt idx="3">
                  <c:v>Care overall</c:v>
                </c:pt>
              </c:strCache>
            </c:strRef>
          </c:cat>
          <c:val>
            <c:numRef>
              <c:f>'[Chart in Microsoft PowerPoint]Sheet1'!$I$29:$L$29</c:f>
              <c:numCache>
                <c:formatCode>General</c:formatCode>
                <c:ptCount val="4"/>
                <c:pt idx="0">
                  <c:v>7</c:v>
                </c:pt>
                <c:pt idx="1">
                  <c:v>8</c:v>
                </c:pt>
                <c:pt idx="2">
                  <c:v>6</c:v>
                </c:pt>
                <c:pt idx="3">
                  <c:v>7</c:v>
                </c:pt>
              </c:numCache>
            </c:numRef>
          </c:val>
          <c:extLst xmlns:c16r2="http://schemas.microsoft.com/office/drawing/2015/06/chart">
            <c:ext xmlns:c16="http://schemas.microsoft.com/office/drawing/2014/chart" uri="{C3380CC4-5D6E-409C-BE32-E72D297353CC}">
              <c16:uniqueId val="{00000004-47BA-4EAB-B141-9D7554F03D79}"/>
            </c:ext>
          </c:extLst>
        </c:ser>
        <c:dLbls>
          <c:dLblPos val="ctr"/>
          <c:showLegendKey val="0"/>
          <c:showVal val="1"/>
          <c:showCatName val="0"/>
          <c:showSerName val="0"/>
          <c:showPercent val="0"/>
          <c:showBubbleSize val="0"/>
        </c:dLbls>
        <c:gapWidth val="150"/>
        <c:overlap val="100"/>
        <c:axId val="187776384"/>
        <c:axId val="187790464"/>
      </c:barChart>
      <c:catAx>
        <c:axId val="187776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7790464"/>
        <c:crosses val="autoZero"/>
        <c:auto val="1"/>
        <c:lblAlgn val="ctr"/>
        <c:lblOffset val="100"/>
        <c:noMultiLvlLbl val="0"/>
      </c:catAx>
      <c:valAx>
        <c:axId val="18779046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7776384"/>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83028B-CB62-4268-98E3-C30E6417BFFD}" type="datetimeFigureOut">
              <a:rPr lang="en-GB" smtClean="0"/>
              <a:t>11/07/2017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0AF2BB-912B-4BBF-B771-DD8588235FF5}" type="slidenum">
              <a:rPr lang="en-GB" smtClean="0"/>
              <a:t>‹#›</a:t>
            </a:fld>
            <a:endParaRPr lang="en-GB"/>
          </a:p>
        </p:txBody>
      </p:sp>
    </p:spTree>
    <p:extLst>
      <p:ext uri="{BB962C8B-B14F-4D97-AF65-F5344CB8AC3E}">
        <p14:creationId xmlns:p14="http://schemas.microsoft.com/office/powerpoint/2010/main" val="2758152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Context. A brief introductory</a:t>
            </a:r>
            <a:r>
              <a:rPr lang="en-GB" baseline="0" dirty="0" smtClean="0"/>
              <a:t> </a:t>
            </a:r>
            <a:r>
              <a:rPr lang="en-GB" dirty="0" smtClean="0"/>
              <a:t>overview of why, who</a:t>
            </a:r>
            <a:r>
              <a:rPr lang="en-GB" baseline="0" dirty="0" smtClean="0"/>
              <a:t> and what. </a:t>
            </a:r>
            <a:endParaRPr lang="en-GB" dirty="0"/>
          </a:p>
        </p:txBody>
      </p:sp>
      <p:sp>
        <p:nvSpPr>
          <p:cNvPr id="4" name="Slide Number Placeholder 3"/>
          <p:cNvSpPr>
            <a:spLocks noGrp="1"/>
          </p:cNvSpPr>
          <p:nvPr>
            <p:ph type="sldNum" sz="quarter" idx="10"/>
          </p:nvPr>
        </p:nvSpPr>
        <p:spPr/>
        <p:txBody>
          <a:bodyPr/>
          <a:lstStyle/>
          <a:p>
            <a:fld id="{350AF2BB-912B-4BBF-B771-DD8588235FF5}" type="slidenum">
              <a:rPr lang="en-GB" smtClean="0"/>
              <a:t>2</a:t>
            </a:fld>
            <a:endParaRPr lang="en-GB"/>
          </a:p>
        </p:txBody>
      </p:sp>
    </p:spTree>
    <p:extLst>
      <p:ext uri="{BB962C8B-B14F-4D97-AF65-F5344CB8AC3E}">
        <p14:creationId xmlns:p14="http://schemas.microsoft.com/office/powerpoint/2010/main" val="2990769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Role of SJR. This slide talks about the value of the method and the</a:t>
            </a:r>
            <a:r>
              <a:rPr lang="en-GB" baseline="0" dirty="0" smtClean="0"/>
              <a:t> review setting. Hospitals will wish to select particular cases for review, such as young adults or people who die as a result of an elective procedure [the national DH guidance expends on this], or individuals where an initial assessment of care raises an issue. SJR can also be used to assess the care of groups of cases [say 40-50], allowing the assessment of the care provided by a service such as cardiology or older person’s care, or more generally such as cases who are admitted at a weekend.  See also slide 15 on case selection.</a:t>
            </a:r>
            <a:endParaRPr lang="en-GB" dirty="0"/>
          </a:p>
        </p:txBody>
      </p:sp>
      <p:sp>
        <p:nvSpPr>
          <p:cNvPr id="4" name="Slide Number Placeholder 3"/>
          <p:cNvSpPr>
            <a:spLocks noGrp="1"/>
          </p:cNvSpPr>
          <p:nvPr>
            <p:ph type="sldNum" sz="quarter" idx="10"/>
          </p:nvPr>
        </p:nvSpPr>
        <p:spPr/>
        <p:txBody>
          <a:bodyPr/>
          <a:lstStyle/>
          <a:p>
            <a:fld id="{350AF2BB-912B-4BBF-B771-DD8588235FF5}" type="slidenum">
              <a:rPr lang="en-GB" smtClean="0"/>
              <a:t>3</a:t>
            </a:fld>
            <a:endParaRPr lang="en-GB"/>
          </a:p>
        </p:txBody>
      </p:sp>
    </p:spTree>
    <p:extLst>
      <p:ext uri="{BB962C8B-B14F-4D97-AF65-F5344CB8AC3E}">
        <p14:creationId xmlns:p14="http://schemas.microsoft.com/office/powerpoint/2010/main" val="2772272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is special.</a:t>
            </a:r>
            <a:r>
              <a:rPr lang="en-GB" baseline="0" dirty="0" smtClean="0"/>
              <a:t> There is an emphasis here on the ability to, and the value of, using SJR to look at technical issues – medication, clinical management, procedures, fluid balance etc. together with such issues as the quality of working with patient and families, end of life issues, mental capacity assessments and resuscitation decisions.</a:t>
            </a:r>
          </a:p>
          <a:p>
            <a:endParaRPr lang="en-GB" baseline="0" dirty="0" smtClean="0"/>
          </a:p>
          <a:p>
            <a:r>
              <a:rPr lang="en-GB" baseline="0" dirty="0" smtClean="0"/>
              <a:t>The basic framework of the SJR approach is given here. This is a new idea for many reviewers, though in the main people catch on quite quickly. That is, reviewers are asked to make and write down relatively short explicit [rather than the usual implicit] judgements on the safety and quality of the care as assessed from the clinical records. This is clarified in more detail in slides 7-9.</a:t>
            </a:r>
          </a:p>
          <a:p>
            <a:endParaRPr lang="en-GB" baseline="0" dirty="0" smtClean="0"/>
          </a:p>
          <a:p>
            <a:r>
              <a:rPr lang="en-GB" baseline="0" dirty="0" smtClean="0"/>
              <a:t>Care is reviewed over a number of phases of care which are discussed in the next slide [5] and as in the data collection sheet. Reviewers give then give a score for each phase of care. The overall care score is particularly important in review governance terms because an overall score of 1 [one] or 2 [two] will usually trigger a second review within the hospital governance process. </a:t>
            </a:r>
          </a:p>
          <a:p>
            <a:endParaRPr lang="en-GB" baseline="0" dirty="0" smtClean="0"/>
          </a:p>
          <a:p>
            <a:r>
              <a:rPr lang="en-GB" baseline="0" dirty="0" smtClean="0"/>
              <a:t>The issue of a single reviewer often raises questions and so is best first introduced by the speaker. The two main topics raised are:</a:t>
            </a:r>
          </a:p>
          <a:p>
            <a:r>
              <a:rPr lang="en-GB" baseline="0" dirty="0" smtClean="0"/>
              <a:t>[1] concerned with the technical issue of extent of agreement between 2 reviewers where more than 1 reviewer is proposed </a:t>
            </a:r>
          </a:p>
          <a:p>
            <a:r>
              <a:rPr lang="en-GB" baseline="0" dirty="0" smtClean="0"/>
              <a:t>And </a:t>
            </a:r>
          </a:p>
          <a:p>
            <a:r>
              <a:rPr lang="en-GB" baseline="0" dirty="0" smtClean="0"/>
              <a:t>[2] the professional issues, practicality and levels of agreement where hospitals or teams currently use two reviewers from different professions, usually nursing and medicine.</a:t>
            </a:r>
          </a:p>
          <a:p>
            <a:endParaRPr lang="en-GB" baseline="0" dirty="0" smtClean="0"/>
          </a:p>
          <a:p>
            <a:r>
              <a:rPr lang="en-GB" baseline="0" dirty="0" smtClean="0"/>
              <a:t>[1] On the issue of levels of agreement between two professionals from the same specialty working separately on the same set of case notes, the international evidence indicates that agreement is between 60% to 70% [so-called inter-rater reliability]. It may of course be that the 2 reviewers agree more closely if there is something obviously good or very poor. The practical issue here is that this takes up 2 reviewer’s time – perhaps 2 hrs instead of 1 hr. </a:t>
            </a:r>
          </a:p>
          <a:p>
            <a:r>
              <a:rPr lang="en-GB" baseline="0" dirty="0" smtClean="0"/>
              <a:t>It is possible to improve on reviewer agreement through mediation by a third senior clinician but this means additional time and cost.</a:t>
            </a:r>
          </a:p>
          <a:p>
            <a:r>
              <a:rPr lang="en-GB" baseline="0" dirty="0" smtClean="0"/>
              <a:t>So the general proposition is that one reviewer undertakes the primary review. On the uncommon occasion where a second input is required for specific expertise on a limited aspect of the case, a second reviewer might join in. If there is significant input required, for example a case that dies in ITU, then two clinicians should review separately and then discuss to come to agreement on the judgements.  </a:t>
            </a:r>
          </a:p>
          <a:p>
            <a:endParaRPr lang="en-GB" baseline="0" dirty="0" smtClean="0"/>
          </a:p>
          <a:p>
            <a:r>
              <a:rPr lang="en-GB" baseline="0" dirty="0" smtClean="0"/>
              <a:t>[2] Some hospitals already have 2 people reviewing the same case notes, most often a doctor and a nurse. This has benefits, and challenges that require some safeguards. Many hospitals using two professionals appear to take a shorter time over reviews than might be expected, and many have a tendency to review the part of the record in which the feel most professionally comfortable. The process of putting the two partial, shorter, reviews together needs special attention if poor quality of care is to be properly addressed. The process may also more expensive in time and costs than using a single reviewer.  </a:t>
            </a:r>
            <a:endParaRPr lang="en-GB" dirty="0"/>
          </a:p>
        </p:txBody>
      </p:sp>
      <p:sp>
        <p:nvSpPr>
          <p:cNvPr id="4" name="Slide Number Placeholder 3"/>
          <p:cNvSpPr>
            <a:spLocks noGrp="1"/>
          </p:cNvSpPr>
          <p:nvPr>
            <p:ph type="sldNum" sz="quarter" idx="10"/>
          </p:nvPr>
        </p:nvSpPr>
        <p:spPr/>
        <p:txBody>
          <a:bodyPr/>
          <a:lstStyle/>
          <a:p>
            <a:fld id="{350AF2BB-912B-4BBF-B771-DD8588235FF5}" type="slidenum">
              <a:rPr lang="en-GB" smtClean="0"/>
              <a:t>4</a:t>
            </a:fld>
            <a:endParaRPr lang="en-GB"/>
          </a:p>
        </p:txBody>
      </p:sp>
    </p:spTree>
    <p:extLst>
      <p:ext uri="{BB962C8B-B14F-4D97-AF65-F5344CB8AC3E}">
        <p14:creationId xmlns:p14="http://schemas.microsoft.com/office/powerpoint/2010/main" val="2640925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5</a:t>
            </a:r>
            <a:r>
              <a:rPr lang="en-GB" baseline="0" dirty="0" smtClean="0"/>
              <a:t> phases of care. Not all will be used in every case. For example some people may die within the first 24 hrs. </a:t>
            </a:r>
          </a:p>
          <a:p>
            <a:r>
              <a:rPr lang="en-GB" baseline="0" dirty="0" smtClean="0"/>
              <a:t>The first 24hr care arrangements will vary across hospitals. Reviewers are asked to comment on this important phase of the admission, approximately the first 24 hrs but not rigorously timed.</a:t>
            </a:r>
          </a:p>
          <a:p>
            <a:endParaRPr lang="en-GB" baseline="0" dirty="0" smtClean="0"/>
          </a:p>
          <a:p>
            <a:r>
              <a:rPr lang="en-GB" baseline="0" dirty="0" smtClean="0"/>
              <a:t>There may be overlap between the admission phase and any procedure or perioperative care [as there could be with ongoing care].  The reviewer should indicate the approximate timing in relation to the admission phase or the continuing care phase. In surgical cases this may be a significant period of time, in others, for example fractured neck of femur, there may be a handover to medical specialty care as the admission proceeds.</a:t>
            </a:r>
          </a:p>
          <a:p>
            <a:r>
              <a:rPr lang="en-GB" baseline="0" dirty="0" smtClean="0"/>
              <a:t>Note that a procedure could be a chest drain or an arterial line or a radiological procedure or a supra-pubic catheter – anything which might require a consent form</a:t>
            </a:r>
          </a:p>
          <a:p>
            <a:r>
              <a:rPr lang="en-GB" baseline="0" dirty="0" smtClean="0"/>
              <a:t>This section is not just about technical issues – discussions with patients and families need to </a:t>
            </a:r>
            <a:r>
              <a:rPr lang="en-GB" baseline="0" smtClean="0"/>
              <a:t>be judged </a:t>
            </a:r>
            <a:r>
              <a:rPr lang="en-GB" baseline="0" dirty="0" smtClean="0"/>
              <a:t>where there is evidence, and questioned where there isn’t.</a:t>
            </a:r>
          </a:p>
          <a:p>
            <a:endParaRPr lang="en-GB" baseline="0" dirty="0" smtClean="0"/>
          </a:p>
          <a:p>
            <a:r>
              <a:rPr lang="en-GB" baseline="0" dirty="0" smtClean="0"/>
              <a:t>Both the ongoing care phase and the end of life phase have the word ‘discharge’ after them. This is because, although this presentation relates to mortality review, the method fits equally well as a safety and quality review for people who are discharged from hospital. Variations in quality of care affect people who are discharged from hospital as much as those who die in hospital.  Understanding the variations in care without the strong hindsight bias engendered by a death can make review of patient discharges a valuable tool.   </a:t>
            </a:r>
          </a:p>
          <a:p>
            <a:endParaRPr lang="en-GB" baseline="0" dirty="0" smtClean="0"/>
          </a:p>
          <a:p>
            <a:r>
              <a:rPr lang="en-GB" baseline="0" dirty="0" smtClean="0"/>
              <a:t>The End of Life care phase may vary in length. Sometimes EOL is recognised early and managed over a period of time [perhaps with a ceiling of treatment discussion early on , sometimes later than is proper, or is required only for a short time, and so on]</a:t>
            </a:r>
          </a:p>
          <a:p>
            <a:endParaRPr lang="en-GB" baseline="0" dirty="0" smtClean="0"/>
          </a:p>
          <a:p>
            <a:r>
              <a:rPr lang="en-GB" baseline="0" dirty="0" smtClean="0"/>
              <a:t>The overall care judgement is very important. It need not fully repeat what has already been written, but it needs to be sufficient to support the Overall phase of care score, since a low score of 1 or 2 is the trigger for a second review within the hospital governance process [not just within the departmental governance process]. </a:t>
            </a:r>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350AF2BB-912B-4BBF-B771-DD8588235FF5}" type="slidenum">
              <a:rPr lang="en-GB" smtClean="0"/>
              <a:t>5</a:t>
            </a:fld>
            <a:endParaRPr lang="en-GB"/>
          </a:p>
        </p:txBody>
      </p:sp>
    </p:spTree>
    <p:extLst>
      <p:ext uri="{BB962C8B-B14F-4D97-AF65-F5344CB8AC3E}">
        <p14:creationId xmlns:p14="http://schemas.microsoft.com/office/powerpoint/2010/main" val="3443643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892BFA0B-1BF4-9048-84F7-C1DB7EAAF142}" type="datetimeFigureOut">
              <a:rPr lang="en-US" smtClean="0"/>
              <a:t>11-Jul-17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F901C-0364-FD47-BD2A-F3E6EFC0A37F}" type="slidenum">
              <a:rPr lang="en-US" smtClean="0"/>
              <a:t>‹#›</a:t>
            </a:fld>
            <a:endParaRPr lang="en-US"/>
          </a:p>
        </p:txBody>
      </p:sp>
    </p:spTree>
    <p:extLst>
      <p:ext uri="{BB962C8B-B14F-4D97-AF65-F5344CB8AC3E}">
        <p14:creationId xmlns:p14="http://schemas.microsoft.com/office/powerpoint/2010/main" val="511582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92BFA0B-1BF4-9048-84F7-C1DB7EAAF142}" type="datetimeFigureOut">
              <a:rPr lang="en-US" smtClean="0"/>
              <a:t>11-Jul-17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F901C-0364-FD47-BD2A-F3E6EFC0A37F}" type="slidenum">
              <a:rPr lang="en-US" smtClean="0"/>
              <a:t>‹#›</a:t>
            </a:fld>
            <a:endParaRPr lang="en-US"/>
          </a:p>
        </p:txBody>
      </p:sp>
    </p:spTree>
    <p:extLst>
      <p:ext uri="{BB962C8B-B14F-4D97-AF65-F5344CB8AC3E}">
        <p14:creationId xmlns:p14="http://schemas.microsoft.com/office/powerpoint/2010/main" val="2030054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92BFA0B-1BF4-9048-84F7-C1DB7EAAF142}" type="datetimeFigureOut">
              <a:rPr lang="en-US" smtClean="0"/>
              <a:t>11-Jul-17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F901C-0364-FD47-BD2A-F3E6EFC0A37F}" type="slidenum">
              <a:rPr lang="en-US" smtClean="0"/>
              <a:t>‹#›</a:t>
            </a:fld>
            <a:endParaRPr lang="en-US"/>
          </a:p>
        </p:txBody>
      </p:sp>
    </p:spTree>
    <p:extLst>
      <p:ext uri="{BB962C8B-B14F-4D97-AF65-F5344CB8AC3E}">
        <p14:creationId xmlns:p14="http://schemas.microsoft.com/office/powerpoint/2010/main" val="2979895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92BFA0B-1BF4-9048-84F7-C1DB7EAAF142}" type="datetimeFigureOut">
              <a:rPr lang="en-US" smtClean="0"/>
              <a:t>11-Jul-17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F901C-0364-FD47-BD2A-F3E6EFC0A37F}" type="slidenum">
              <a:rPr lang="en-US" smtClean="0"/>
              <a:t>‹#›</a:t>
            </a:fld>
            <a:endParaRPr lang="en-US"/>
          </a:p>
        </p:txBody>
      </p:sp>
    </p:spTree>
    <p:extLst>
      <p:ext uri="{BB962C8B-B14F-4D97-AF65-F5344CB8AC3E}">
        <p14:creationId xmlns:p14="http://schemas.microsoft.com/office/powerpoint/2010/main" val="2122530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892BFA0B-1BF4-9048-84F7-C1DB7EAAF142}" type="datetimeFigureOut">
              <a:rPr lang="en-US" smtClean="0"/>
              <a:t>11-Jul-17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F901C-0364-FD47-BD2A-F3E6EFC0A37F}" type="slidenum">
              <a:rPr lang="en-US" smtClean="0"/>
              <a:t>‹#›</a:t>
            </a:fld>
            <a:endParaRPr lang="en-US"/>
          </a:p>
        </p:txBody>
      </p:sp>
    </p:spTree>
    <p:extLst>
      <p:ext uri="{BB962C8B-B14F-4D97-AF65-F5344CB8AC3E}">
        <p14:creationId xmlns:p14="http://schemas.microsoft.com/office/powerpoint/2010/main" val="4105397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892BFA0B-1BF4-9048-84F7-C1DB7EAAF142}" type="datetimeFigureOut">
              <a:rPr lang="en-US" smtClean="0"/>
              <a:t>11-Jul-17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9F901C-0364-FD47-BD2A-F3E6EFC0A37F}" type="slidenum">
              <a:rPr lang="en-US" smtClean="0"/>
              <a:t>‹#›</a:t>
            </a:fld>
            <a:endParaRPr lang="en-US"/>
          </a:p>
        </p:txBody>
      </p:sp>
    </p:spTree>
    <p:extLst>
      <p:ext uri="{BB962C8B-B14F-4D97-AF65-F5344CB8AC3E}">
        <p14:creationId xmlns:p14="http://schemas.microsoft.com/office/powerpoint/2010/main" val="2452270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892BFA0B-1BF4-9048-84F7-C1DB7EAAF142}" type="datetimeFigureOut">
              <a:rPr lang="en-US" smtClean="0"/>
              <a:t>11-Jul-17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9F901C-0364-FD47-BD2A-F3E6EFC0A37F}" type="slidenum">
              <a:rPr lang="en-US" smtClean="0"/>
              <a:t>‹#›</a:t>
            </a:fld>
            <a:endParaRPr lang="en-US"/>
          </a:p>
        </p:txBody>
      </p:sp>
    </p:spTree>
    <p:extLst>
      <p:ext uri="{BB962C8B-B14F-4D97-AF65-F5344CB8AC3E}">
        <p14:creationId xmlns:p14="http://schemas.microsoft.com/office/powerpoint/2010/main" val="2453564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92BFA0B-1BF4-9048-84F7-C1DB7EAAF142}" type="datetimeFigureOut">
              <a:rPr lang="en-US" smtClean="0"/>
              <a:t>11-Jul-17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9F901C-0364-FD47-BD2A-F3E6EFC0A37F}" type="slidenum">
              <a:rPr lang="en-US" smtClean="0"/>
              <a:t>‹#›</a:t>
            </a:fld>
            <a:endParaRPr lang="en-US"/>
          </a:p>
        </p:txBody>
      </p:sp>
    </p:spTree>
    <p:extLst>
      <p:ext uri="{BB962C8B-B14F-4D97-AF65-F5344CB8AC3E}">
        <p14:creationId xmlns:p14="http://schemas.microsoft.com/office/powerpoint/2010/main" val="2284593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2BFA0B-1BF4-9048-84F7-C1DB7EAAF142}" type="datetimeFigureOut">
              <a:rPr lang="en-US" smtClean="0"/>
              <a:t>11-Jul-17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9F901C-0364-FD47-BD2A-F3E6EFC0A37F}" type="slidenum">
              <a:rPr lang="en-US" smtClean="0"/>
              <a:t>‹#›</a:t>
            </a:fld>
            <a:endParaRPr lang="en-US"/>
          </a:p>
        </p:txBody>
      </p:sp>
    </p:spTree>
    <p:extLst>
      <p:ext uri="{BB962C8B-B14F-4D97-AF65-F5344CB8AC3E}">
        <p14:creationId xmlns:p14="http://schemas.microsoft.com/office/powerpoint/2010/main" val="623168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92BFA0B-1BF4-9048-84F7-C1DB7EAAF142}" type="datetimeFigureOut">
              <a:rPr lang="en-US" smtClean="0"/>
              <a:t>11-Jul-17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9F901C-0364-FD47-BD2A-F3E6EFC0A37F}" type="slidenum">
              <a:rPr lang="en-US" smtClean="0"/>
              <a:t>‹#›</a:t>
            </a:fld>
            <a:endParaRPr lang="en-US"/>
          </a:p>
        </p:txBody>
      </p:sp>
    </p:spTree>
    <p:extLst>
      <p:ext uri="{BB962C8B-B14F-4D97-AF65-F5344CB8AC3E}">
        <p14:creationId xmlns:p14="http://schemas.microsoft.com/office/powerpoint/2010/main" val="1579399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92BFA0B-1BF4-9048-84F7-C1DB7EAAF142}" type="datetimeFigureOut">
              <a:rPr lang="en-US" smtClean="0"/>
              <a:t>11-Jul-17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9F901C-0364-FD47-BD2A-F3E6EFC0A37F}" type="slidenum">
              <a:rPr lang="en-US" smtClean="0"/>
              <a:t>‹#›</a:t>
            </a:fld>
            <a:endParaRPr lang="en-US"/>
          </a:p>
        </p:txBody>
      </p:sp>
    </p:spTree>
    <p:extLst>
      <p:ext uri="{BB962C8B-B14F-4D97-AF65-F5344CB8AC3E}">
        <p14:creationId xmlns:p14="http://schemas.microsoft.com/office/powerpoint/2010/main" val="3097460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BFA0B-1BF4-9048-84F7-C1DB7EAAF142}" type="datetimeFigureOut">
              <a:rPr lang="en-US" smtClean="0"/>
              <a:t>11-Jul-17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9F901C-0364-FD47-BD2A-F3E6EFC0A37F}" type="slidenum">
              <a:rPr lang="en-US" smtClean="0"/>
              <a:t>‹#›</a:t>
            </a:fld>
            <a:endParaRPr lang="en-US"/>
          </a:p>
        </p:txBody>
      </p:sp>
    </p:spTree>
    <p:extLst>
      <p:ext uri="{BB962C8B-B14F-4D97-AF65-F5344CB8AC3E}">
        <p14:creationId xmlns:p14="http://schemas.microsoft.com/office/powerpoint/2010/main" val="1306090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13346"/>
            <a:ext cx="7772400" cy="1470025"/>
          </a:xfrm>
        </p:spPr>
        <p:txBody>
          <a:bodyPr>
            <a:normAutofit/>
          </a:bodyPr>
          <a:lstStyle/>
          <a:p>
            <a:pPr algn="l"/>
            <a:r>
              <a:rPr lang="en-US" sz="4000" dirty="0" smtClean="0">
                <a:solidFill>
                  <a:srgbClr val="00395D"/>
                </a:solidFill>
              </a:rPr>
              <a:t>National Mortality Case</a:t>
            </a:r>
            <a:br>
              <a:rPr lang="en-US" sz="4000" dirty="0" smtClean="0">
                <a:solidFill>
                  <a:srgbClr val="00395D"/>
                </a:solidFill>
              </a:rPr>
            </a:br>
            <a:r>
              <a:rPr lang="en-US" sz="4000" dirty="0" smtClean="0">
                <a:solidFill>
                  <a:srgbClr val="00395D"/>
                </a:solidFill>
              </a:rPr>
              <a:t>Record Review Programme</a:t>
            </a:r>
            <a:endParaRPr lang="en-US" sz="4000" dirty="0">
              <a:solidFill>
                <a:srgbClr val="00395D"/>
              </a:solidFill>
            </a:endParaRPr>
          </a:p>
        </p:txBody>
      </p:sp>
    </p:spTree>
    <p:extLst>
      <p:ext uri="{BB962C8B-B14F-4D97-AF65-F5344CB8AC3E}">
        <p14:creationId xmlns:p14="http://schemas.microsoft.com/office/powerpoint/2010/main" val="1089471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3061" y="1236202"/>
            <a:ext cx="7993739" cy="1143000"/>
          </a:xfrm>
        </p:spPr>
        <p:txBody>
          <a:bodyPr>
            <a:normAutofit fontScale="90000"/>
          </a:bodyPr>
          <a:lstStyle/>
          <a:p>
            <a:pPr algn="l"/>
            <a:r>
              <a:rPr lang="en-US" sz="4000" dirty="0" smtClean="0"/>
              <a:t>Assessment of problems in healthcare</a:t>
            </a:r>
            <a:endParaRPr lang="en-US" sz="4000" dirty="0"/>
          </a:p>
        </p:txBody>
      </p:sp>
      <p:sp>
        <p:nvSpPr>
          <p:cNvPr id="3" name="Content Placeholder 2"/>
          <p:cNvSpPr>
            <a:spLocks noGrp="1"/>
          </p:cNvSpPr>
          <p:nvPr>
            <p:ph idx="1"/>
          </p:nvPr>
        </p:nvSpPr>
        <p:spPr>
          <a:xfrm>
            <a:off x="457200" y="2467429"/>
            <a:ext cx="8229600" cy="3822020"/>
          </a:xfrm>
        </p:spPr>
        <p:txBody>
          <a:bodyPr>
            <a:normAutofit fontScale="85000" lnSpcReduction="10000"/>
          </a:bodyPr>
          <a:lstStyle/>
          <a:p>
            <a:r>
              <a:rPr lang="en-GB" sz="2800" dirty="0"/>
              <a:t>In this section reviewers comment on whether specific types of problems were identified </a:t>
            </a:r>
            <a:r>
              <a:rPr lang="en-GB" sz="2800" dirty="0" smtClean="0"/>
              <a:t>and </a:t>
            </a:r>
            <a:r>
              <a:rPr lang="en-GB" sz="2800" dirty="0"/>
              <a:t>if so, whether harm was </a:t>
            </a:r>
            <a:r>
              <a:rPr lang="en-GB" sz="2800" dirty="0" smtClean="0"/>
              <a:t>caused e.g. </a:t>
            </a:r>
            <a:r>
              <a:rPr lang="en-GB" sz="2800" dirty="0"/>
              <a:t>– </a:t>
            </a:r>
            <a:r>
              <a:rPr lang="en-GB" sz="2800" dirty="0" smtClean="0"/>
              <a:t>no</a:t>
            </a:r>
            <a:r>
              <a:rPr lang="en-GB" sz="2800" dirty="0"/>
              <a:t>, </a:t>
            </a:r>
            <a:r>
              <a:rPr lang="en-GB" sz="2800" dirty="0" smtClean="0"/>
              <a:t>or if yes</a:t>
            </a:r>
            <a:r>
              <a:rPr lang="en-GB" sz="2800" dirty="0"/>
              <a:t>, please identify problem type(s) from selected list and indicate whether any led to harm</a:t>
            </a:r>
          </a:p>
          <a:p>
            <a:r>
              <a:rPr lang="en-GB" sz="2800" dirty="0"/>
              <a:t>The are 8 problem categories </a:t>
            </a:r>
            <a:r>
              <a:rPr lang="en-GB" sz="2800" dirty="0" err="1" smtClean="0"/>
              <a:t>eg</a:t>
            </a:r>
            <a:r>
              <a:rPr lang="en-GB" sz="2800" dirty="0" smtClean="0"/>
              <a:t>:</a:t>
            </a:r>
            <a:endParaRPr lang="en-GB" sz="2800" dirty="0"/>
          </a:p>
          <a:p>
            <a:pPr marL="0" indent="0">
              <a:buNone/>
            </a:pPr>
            <a:r>
              <a:rPr lang="en-GB" sz="2800" dirty="0" smtClean="0"/>
              <a:t>	Problem </a:t>
            </a:r>
            <a:r>
              <a:rPr lang="en-GB" sz="2800" dirty="0"/>
              <a:t>related to treatment and management plan. Yes [ ]</a:t>
            </a:r>
          </a:p>
          <a:p>
            <a:pPr marL="0" indent="0">
              <a:buNone/>
            </a:pPr>
            <a:r>
              <a:rPr lang="en-GB" sz="2800" dirty="0" smtClean="0"/>
              <a:t>	Did </a:t>
            </a:r>
            <a:r>
              <a:rPr lang="en-GB" sz="2800" dirty="0"/>
              <a:t>the problem lead to harm? </a:t>
            </a:r>
          </a:p>
          <a:p>
            <a:pPr marL="118872" indent="0">
              <a:buNone/>
            </a:pPr>
            <a:r>
              <a:rPr lang="en-GB" sz="2800" dirty="0"/>
              <a:t>     No [ ]  Probably [ ] Yes [ ]</a:t>
            </a:r>
          </a:p>
          <a:p>
            <a:pPr marL="118872" indent="0">
              <a:buNone/>
            </a:pPr>
            <a:endParaRPr lang="en-GB" sz="1300" dirty="0"/>
          </a:p>
          <a:p>
            <a:pPr marL="118872" indent="0">
              <a:buNone/>
            </a:pPr>
            <a:endParaRPr lang="en-GB" sz="1300" dirty="0" smtClean="0"/>
          </a:p>
          <a:p>
            <a:pPr marL="118872" indent="0">
              <a:buNone/>
            </a:pPr>
            <a:r>
              <a:rPr lang="en-GB" sz="1300" dirty="0" smtClean="0"/>
              <a:t>Adapted </a:t>
            </a:r>
            <a:r>
              <a:rPr lang="en-GB" sz="1300" dirty="0"/>
              <a:t>from PRISM 2 study documents, with permission 2016</a:t>
            </a:r>
          </a:p>
          <a:p>
            <a:endParaRPr lang="en-US" sz="2800" dirty="0"/>
          </a:p>
        </p:txBody>
      </p:sp>
    </p:spTree>
    <p:extLst>
      <p:ext uri="{BB962C8B-B14F-4D97-AF65-F5344CB8AC3E}">
        <p14:creationId xmlns:p14="http://schemas.microsoft.com/office/powerpoint/2010/main" val="2722662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3061" y="1236202"/>
            <a:ext cx="7993739" cy="1143000"/>
          </a:xfrm>
        </p:spPr>
        <p:txBody>
          <a:bodyPr>
            <a:normAutofit/>
          </a:bodyPr>
          <a:lstStyle/>
          <a:p>
            <a:pPr algn="l"/>
            <a:r>
              <a:rPr lang="en-US" sz="4000" dirty="0" smtClean="0"/>
              <a:t>Hindsight plagues mortality review</a:t>
            </a:r>
            <a:endParaRPr lang="en-US" sz="4000" dirty="0"/>
          </a:p>
        </p:txBody>
      </p:sp>
      <p:sp>
        <p:nvSpPr>
          <p:cNvPr id="3" name="Content Placeholder 2"/>
          <p:cNvSpPr>
            <a:spLocks noGrp="1"/>
          </p:cNvSpPr>
          <p:nvPr>
            <p:ph idx="1"/>
          </p:nvPr>
        </p:nvSpPr>
        <p:spPr>
          <a:xfrm>
            <a:off x="457200" y="2467429"/>
            <a:ext cx="8229600" cy="3822020"/>
          </a:xfrm>
        </p:spPr>
        <p:txBody>
          <a:bodyPr>
            <a:normAutofit lnSpcReduction="10000"/>
          </a:bodyPr>
          <a:lstStyle/>
          <a:p>
            <a:pPr>
              <a:lnSpc>
                <a:spcPct val="90000"/>
              </a:lnSpc>
            </a:pPr>
            <a:r>
              <a:rPr lang="en-US" altLang="en-US" sz="2800" dirty="0"/>
              <a:t>112 </a:t>
            </a:r>
            <a:r>
              <a:rPr lang="en-GB" altLang="en-US" sz="2800" dirty="0"/>
              <a:t>anaesthetists</a:t>
            </a:r>
            <a:r>
              <a:rPr lang="en-US" altLang="en-US" sz="2800" dirty="0"/>
              <a:t> judged appropriateness of care for 21 cases with</a:t>
            </a:r>
            <a:r>
              <a:rPr lang="en-GB" altLang="en-US" sz="2800" dirty="0"/>
              <a:t> temporary or permanent adverse events. Then researchers produced plausible alternative outcomes set</a:t>
            </a:r>
          </a:p>
          <a:p>
            <a:pPr marL="118872" indent="0">
              <a:lnSpc>
                <a:spcPct val="90000"/>
              </a:lnSpc>
              <a:buNone/>
            </a:pPr>
            <a:endParaRPr lang="en-GB" altLang="en-US" sz="2800" dirty="0"/>
          </a:p>
          <a:p>
            <a:pPr>
              <a:lnSpc>
                <a:spcPct val="90000"/>
              </a:lnSpc>
            </a:pPr>
            <a:r>
              <a:rPr lang="en-GB" altLang="en-US" sz="2800" dirty="0"/>
              <a:t>In 15 cases, appropriate care ratings decreased 31% when outcome changed temporary to permanent and increased 28% when outcome changed permanent to temporary</a:t>
            </a:r>
          </a:p>
          <a:p>
            <a:pPr>
              <a:lnSpc>
                <a:spcPct val="90000"/>
              </a:lnSpc>
            </a:pPr>
            <a:endParaRPr lang="en-GB" altLang="en-US" sz="1200" dirty="0" smtClean="0"/>
          </a:p>
          <a:p>
            <a:pPr marL="0" indent="0">
              <a:lnSpc>
                <a:spcPct val="90000"/>
              </a:lnSpc>
              <a:buNone/>
            </a:pPr>
            <a:r>
              <a:rPr lang="en-GB" altLang="en-US" sz="1200" dirty="0" smtClean="0"/>
              <a:t>Caplan </a:t>
            </a:r>
            <a:r>
              <a:rPr lang="en-GB" altLang="en-US" sz="1200" dirty="0"/>
              <a:t>R et al JAMA 1991, 265;15:1957-1960</a:t>
            </a:r>
            <a:endParaRPr lang="en-US" altLang="en-US" sz="1200" dirty="0"/>
          </a:p>
          <a:p>
            <a:endParaRPr lang="en-US" sz="2800" dirty="0"/>
          </a:p>
        </p:txBody>
      </p:sp>
    </p:spTree>
    <p:extLst>
      <p:ext uri="{BB962C8B-B14F-4D97-AF65-F5344CB8AC3E}">
        <p14:creationId xmlns:p14="http://schemas.microsoft.com/office/powerpoint/2010/main" val="19574728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3061" y="1236202"/>
            <a:ext cx="7993739" cy="1143000"/>
          </a:xfrm>
        </p:spPr>
        <p:txBody>
          <a:bodyPr>
            <a:normAutofit fontScale="90000"/>
          </a:bodyPr>
          <a:lstStyle/>
          <a:p>
            <a:pPr algn="l"/>
            <a:r>
              <a:rPr lang="en-US" sz="4000" dirty="0" smtClean="0"/>
              <a:t>Case selection – match with review purpose</a:t>
            </a:r>
            <a:endParaRPr lang="en-US" sz="4000" dirty="0"/>
          </a:p>
        </p:txBody>
      </p:sp>
      <p:sp>
        <p:nvSpPr>
          <p:cNvPr id="3" name="Content Placeholder 2"/>
          <p:cNvSpPr>
            <a:spLocks noGrp="1"/>
          </p:cNvSpPr>
          <p:nvPr>
            <p:ph idx="1"/>
          </p:nvPr>
        </p:nvSpPr>
        <p:spPr>
          <a:xfrm>
            <a:off x="457200" y="2467429"/>
            <a:ext cx="8229600" cy="3822020"/>
          </a:xfrm>
        </p:spPr>
        <p:txBody>
          <a:bodyPr>
            <a:normAutofit/>
          </a:bodyPr>
          <a:lstStyle/>
          <a:p>
            <a:r>
              <a:rPr lang="en-GB" sz="2800" dirty="0"/>
              <a:t>In most cases, less done better is more </a:t>
            </a:r>
            <a:r>
              <a:rPr lang="en-GB" sz="2800" dirty="0" smtClean="0"/>
              <a:t>(so </a:t>
            </a:r>
            <a:r>
              <a:rPr lang="en-GB" sz="2800" dirty="0"/>
              <a:t>far as information and learning is concerned)</a:t>
            </a:r>
          </a:p>
          <a:p>
            <a:r>
              <a:rPr lang="en-GB" sz="2800" dirty="0" smtClean="0"/>
              <a:t>Conform to the hospital policies</a:t>
            </a:r>
            <a:endParaRPr lang="en-GB" sz="2800" dirty="0"/>
          </a:p>
          <a:p>
            <a:r>
              <a:rPr lang="en-GB" sz="2800" dirty="0" smtClean="0"/>
              <a:t>For a service review </a:t>
            </a:r>
            <a:r>
              <a:rPr lang="en-GB" sz="2800" dirty="0"/>
              <a:t>40 - 50 cases will cause a significant workload but is usually manageable and </a:t>
            </a:r>
            <a:r>
              <a:rPr lang="en-GB" sz="2800" dirty="0" smtClean="0"/>
              <a:t>will produce breadth </a:t>
            </a:r>
            <a:r>
              <a:rPr lang="en-GB" sz="2800" dirty="0"/>
              <a:t>and depth of information </a:t>
            </a:r>
          </a:p>
          <a:p>
            <a:r>
              <a:rPr lang="en-GB" sz="2800" dirty="0" smtClean="0"/>
              <a:t>Review cases early where possible in view of potential duty of candour needs</a:t>
            </a:r>
            <a:endParaRPr lang="en-GB" sz="2800" dirty="0"/>
          </a:p>
          <a:p>
            <a:endParaRPr lang="en-US" sz="2800" dirty="0"/>
          </a:p>
        </p:txBody>
      </p:sp>
    </p:spTree>
    <p:extLst>
      <p:ext uri="{BB962C8B-B14F-4D97-AF65-F5344CB8AC3E}">
        <p14:creationId xmlns:p14="http://schemas.microsoft.com/office/powerpoint/2010/main" val="1314536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3061" y="1014414"/>
            <a:ext cx="7993739" cy="1007268"/>
          </a:xfrm>
        </p:spPr>
        <p:txBody>
          <a:bodyPr>
            <a:normAutofit/>
          </a:bodyPr>
          <a:lstStyle/>
          <a:p>
            <a:pPr algn="l"/>
            <a:r>
              <a:rPr lang="en-US" sz="3200" dirty="0" smtClean="0"/>
              <a:t>Choosing cases for review – national guidance</a:t>
            </a:r>
            <a:endParaRPr lang="en-US" sz="3200" dirty="0"/>
          </a:p>
        </p:txBody>
      </p:sp>
      <p:sp>
        <p:nvSpPr>
          <p:cNvPr id="3" name="Content Placeholder 2"/>
          <p:cNvSpPr>
            <a:spLocks noGrp="1"/>
          </p:cNvSpPr>
          <p:nvPr>
            <p:ph idx="1"/>
          </p:nvPr>
        </p:nvSpPr>
        <p:spPr>
          <a:xfrm>
            <a:off x="457200" y="2021681"/>
            <a:ext cx="8229600" cy="4267767"/>
          </a:xfrm>
        </p:spPr>
        <p:txBody>
          <a:bodyPr>
            <a:normAutofit fontScale="70000" lnSpcReduction="20000"/>
          </a:bodyPr>
          <a:lstStyle/>
          <a:p>
            <a:r>
              <a:rPr lang="en-GB" sz="2800" dirty="0"/>
              <a:t>Any identified as of possible concern by initial brief review in the Governance process</a:t>
            </a:r>
          </a:p>
          <a:p>
            <a:endParaRPr lang="en-GB" sz="2800" dirty="0"/>
          </a:p>
          <a:p>
            <a:r>
              <a:rPr lang="en-GB" sz="2800" dirty="0"/>
              <a:t> All deaths where bereaved families and carers, or staff, have raised a significant concern about the quality of care provision</a:t>
            </a:r>
          </a:p>
          <a:p>
            <a:endParaRPr lang="en-GB" sz="2800" dirty="0"/>
          </a:p>
          <a:p>
            <a:r>
              <a:rPr lang="en-GB" sz="2800" dirty="0"/>
              <a:t>All deaths in a service specialty, particular diagnosis or treatment group where an ‘alarm’ has been raised with the provider</a:t>
            </a:r>
          </a:p>
          <a:p>
            <a:endParaRPr lang="en-GB" sz="2800" dirty="0"/>
          </a:p>
          <a:p>
            <a:r>
              <a:rPr lang="en-GB" sz="2800" dirty="0"/>
              <a:t> All deaths in areas where people are not expected to die, e.g. in relevant elective procedures</a:t>
            </a:r>
          </a:p>
          <a:p>
            <a:endParaRPr lang="en-GB" sz="2800" dirty="0"/>
          </a:p>
          <a:p>
            <a:r>
              <a:rPr lang="en-GB" sz="2800" dirty="0"/>
              <a:t>Deaths where learning will inform the provider’s existing or planned improvement work e.g. management of sepsis, end of life care or other areas of interest</a:t>
            </a:r>
          </a:p>
          <a:p>
            <a:endParaRPr lang="en-GB" sz="2800" dirty="0"/>
          </a:p>
          <a:p>
            <a:endParaRPr lang="en-US" sz="2800" dirty="0"/>
          </a:p>
        </p:txBody>
      </p:sp>
    </p:spTree>
    <p:extLst>
      <p:ext uri="{BB962C8B-B14F-4D97-AF65-F5344CB8AC3E}">
        <p14:creationId xmlns:p14="http://schemas.microsoft.com/office/powerpoint/2010/main" val="30333918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3061" y="1236202"/>
            <a:ext cx="7993739" cy="1143000"/>
          </a:xfrm>
        </p:spPr>
        <p:txBody>
          <a:bodyPr>
            <a:normAutofit/>
          </a:bodyPr>
          <a:lstStyle/>
          <a:p>
            <a:pPr algn="l"/>
            <a:r>
              <a:rPr lang="en-US" sz="4000" dirty="0" smtClean="0"/>
              <a:t>From review results to information</a:t>
            </a:r>
            <a:endParaRPr lang="en-US" sz="4000" dirty="0"/>
          </a:p>
        </p:txBody>
      </p:sp>
      <p:sp>
        <p:nvSpPr>
          <p:cNvPr id="3" name="Content Placeholder 2"/>
          <p:cNvSpPr>
            <a:spLocks noGrp="1"/>
          </p:cNvSpPr>
          <p:nvPr>
            <p:ph idx="1"/>
          </p:nvPr>
        </p:nvSpPr>
        <p:spPr>
          <a:xfrm>
            <a:off x="457200" y="2467429"/>
            <a:ext cx="8229600" cy="3822020"/>
          </a:xfrm>
        </p:spPr>
        <p:txBody>
          <a:bodyPr>
            <a:normAutofit/>
          </a:bodyPr>
          <a:lstStyle/>
          <a:p>
            <a:r>
              <a:rPr lang="en-GB" sz="2800" dirty="0"/>
              <a:t>Care scores – use these to identify patterns in phases or aspects of care for further </a:t>
            </a:r>
            <a:r>
              <a:rPr lang="en-GB" sz="2800" dirty="0" smtClean="0"/>
              <a:t>exploration </a:t>
            </a:r>
            <a:endParaRPr lang="en-GB" sz="2800" dirty="0"/>
          </a:p>
          <a:p>
            <a:r>
              <a:rPr lang="en-GB" sz="2800" dirty="0"/>
              <a:t>Judgement commentaries – draw out the themes, </a:t>
            </a:r>
            <a:r>
              <a:rPr lang="en-GB" sz="2800" dirty="0" smtClean="0"/>
              <a:t>e.g. </a:t>
            </a:r>
            <a:r>
              <a:rPr lang="en-GB" sz="2800" dirty="0"/>
              <a:t>‘Early senior planning in complex cases means care goes well</a:t>
            </a:r>
            <a:r>
              <a:rPr lang="en-GB" sz="2800" dirty="0" smtClean="0"/>
              <a:t>’ </a:t>
            </a:r>
            <a:endParaRPr lang="en-GB" sz="2800" dirty="0"/>
          </a:p>
          <a:p>
            <a:r>
              <a:rPr lang="en-GB" sz="2800" dirty="0"/>
              <a:t>Contrast good and poor assessments within the themes – why does practise variation happen?</a:t>
            </a:r>
          </a:p>
          <a:p>
            <a:endParaRPr lang="en-US" sz="2800" dirty="0"/>
          </a:p>
        </p:txBody>
      </p:sp>
    </p:spTree>
    <p:extLst>
      <p:ext uri="{BB962C8B-B14F-4D97-AF65-F5344CB8AC3E}">
        <p14:creationId xmlns:p14="http://schemas.microsoft.com/office/powerpoint/2010/main" val="26176359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5448" t="29245" r="31940" b="21782"/>
          <a:stretch/>
        </p:blipFill>
        <p:spPr bwMode="auto">
          <a:xfrm>
            <a:off x="-73892" y="-55026"/>
            <a:ext cx="9283206" cy="6913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Table 6"/>
          <p:cNvGraphicFramePr>
            <a:graphicFrameLocks noGrp="1"/>
          </p:cNvGraphicFramePr>
          <p:nvPr>
            <p:extLst>
              <p:ext uri="{D42A27DB-BD31-4B8C-83A1-F6EECF244321}">
                <p14:modId xmlns:p14="http://schemas.microsoft.com/office/powerpoint/2010/main" val="1075111667"/>
              </p:ext>
            </p:extLst>
          </p:nvPr>
        </p:nvGraphicFramePr>
        <p:xfrm>
          <a:off x="1207294" y="2643188"/>
          <a:ext cx="6832603" cy="3109096"/>
        </p:xfrm>
        <a:graphic>
          <a:graphicData uri="http://schemas.openxmlformats.org/drawingml/2006/table">
            <a:tbl>
              <a:tblPr firstRow="1" firstCol="1" bandRow="1"/>
              <a:tblGrid>
                <a:gridCol w="1366343"/>
                <a:gridCol w="1366343"/>
                <a:gridCol w="1366343"/>
                <a:gridCol w="1366343"/>
                <a:gridCol w="1367231"/>
              </a:tblGrid>
              <a:tr h="777274">
                <a:tc>
                  <a:txBody>
                    <a:bodyPr/>
                    <a:lstStyle/>
                    <a:p>
                      <a:pPr>
                        <a:lnSpc>
                          <a:spcPct val="115000"/>
                        </a:lnSpc>
                        <a:spcAft>
                          <a:spcPts val="0"/>
                        </a:spcAft>
                      </a:pPr>
                      <a:r>
                        <a:rPr lang="en-GB" sz="1600" u="sng" dirty="0">
                          <a:effectLst/>
                          <a:latin typeface="Arial"/>
                          <a:ea typeface="Calibri"/>
                        </a:rPr>
                        <a:t>Care score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dirty="0">
                          <a:effectLst/>
                          <a:latin typeface="Arial"/>
                          <a:ea typeface="Calibri"/>
                        </a:rPr>
                        <a:t>Initial management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dirty="0">
                          <a:effectLst/>
                          <a:latin typeface="Arial"/>
                          <a:ea typeface="Calibri"/>
                        </a:rPr>
                        <a:t>Continuing care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dirty="0">
                          <a:effectLst/>
                          <a:latin typeface="Arial"/>
                          <a:ea typeface="Calibri"/>
                        </a:rPr>
                        <a:t>End of life care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a:effectLst/>
                          <a:latin typeface="Arial"/>
                          <a:ea typeface="Calibri"/>
                        </a:rPr>
                        <a:t>Care overall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637">
                <a:tc>
                  <a:txBody>
                    <a:bodyPr/>
                    <a:lstStyle/>
                    <a:p>
                      <a:pPr>
                        <a:lnSpc>
                          <a:spcPct val="115000"/>
                        </a:lnSpc>
                        <a:spcAft>
                          <a:spcPts val="0"/>
                        </a:spcAft>
                      </a:pPr>
                      <a:r>
                        <a:rPr lang="en-GB" sz="1600" b="1" dirty="0" smtClean="0">
                          <a:effectLst/>
                          <a:latin typeface="Arial"/>
                          <a:ea typeface="Calibri"/>
                        </a:rPr>
                        <a:t>5 </a:t>
                      </a:r>
                      <a:r>
                        <a:rPr lang="en-GB" sz="1600" b="0" dirty="0" smtClean="0">
                          <a:effectLst/>
                          <a:latin typeface="Arial"/>
                          <a:ea typeface="Calibri"/>
                        </a:rPr>
                        <a:t>Excellent</a:t>
                      </a:r>
                      <a:endParaRPr lang="en-GB" sz="1600" b="1" dirty="0">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dirty="0">
                          <a:effectLst/>
                          <a:latin typeface="Arial"/>
                          <a:ea typeface="Calibri"/>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dirty="0">
                          <a:effectLst/>
                          <a:latin typeface="Arial"/>
                          <a:ea typeface="Calibri"/>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a:effectLst/>
                          <a:latin typeface="Arial"/>
                          <a:ea typeface="Calibri"/>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a:effectLst/>
                          <a:latin typeface="Arial"/>
                          <a:ea typeface="Calibri"/>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637">
                <a:tc>
                  <a:txBody>
                    <a:bodyPr/>
                    <a:lstStyle/>
                    <a:p>
                      <a:pPr>
                        <a:lnSpc>
                          <a:spcPct val="115000"/>
                        </a:lnSpc>
                        <a:spcAft>
                          <a:spcPts val="0"/>
                        </a:spcAft>
                      </a:pPr>
                      <a:r>
                        <a:rPr lang="en-GB" sz="1600" b="1" dirty="0">
                          <a:effectLst/>
                          <a:latin typeface="Arial"/>
                          <a:ea typeface="Calibri"/>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dirty="0">
                          <a:effectLst/>
                          <a:latin typeface="Arial"/>
                          <a:ea typeface="Calibri"/>
                        </a:rPr>
                        <a:t>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dirty="0">
                          <a:effectLst/>
                          <a:latin typeface="Arial"/>
                          <a:ea typeface="Calibri"/>
                        </a:rPr>
                        <a:t>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a:effectLst/>
                          <a:latin typeface="Arial"/>
                          <a:ea typeface="Calibri"/>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a:effectLst/>
                          <a:latin typeface="Arial"/>
                          <a:ea typeface="Calibri"/>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637">
                <a:tc>
                  <a:txBody>
                    <a:bodyPr/>
                    <a:lstStyle/>
                    <a:p>
                      <a:pPr>
                        <a:lnSpc>
                          <a:spcPct val="115000"/>
                        </a:lnSpc>
                        <a:spcAft>
                          <a:spcPts val="0"/>
                        </a:spcAft>
                      </a:pPr>
                      <a:r>
                        <a:rPr lang="en-GB" sz="1600" b="1" dirty="0">
                          <a:effectLst/>
                          <a:latin typeface="Arial"/>
                          <a:ea typeface="Calibri"/>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a:effectLst/>
                          <a:latin typeface="Arial"/>
                          <a:ea typeface="Calibri"/>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dirty="0">
                          <a:effectLst/>
                          <a:latin typeface="Arial"/>
                          <a:ea typeface="Calibri"/>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dirty="0">
                          <a:effectLst/>
                          <a:latin typeface="Arial"/>
                          <a:ea typeface="Calibri"/>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a:effectLst/>
                          <a:latin typeface="Arial"/>
                          <a:ea typeface="Calibri"/>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637">
                <a:tc>
                  <a:txBody>
                    <a:bodyPr/>
                    <a:lstStyle/>
                    <a:p>
                      <a:pPr>
                        <a:lnSpc>
                          <a:spcPct val="115000"/>
                        </a:lnSpc>
                        <a:spcAft>
                          <a:spcPts val="0"/>
                        </a:spcAft>
                      </a:pPr>
                      <a:r>
                        <a:rPr lang="en-GB" sz="1600" b="1" dirty="0">
                          <a:effectLst/>
                          <a:latin typeface="Arial"/>
                          <a:ea typeface="Calibri"/>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a:effectLst/>
                          <a:latin typeface="Arial"/>
                          <a:ea typeface="Calibri"/>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dirty="0">
                          <a:effectLst/>
                          <a:latin typeface="Arial"/>
                          <a:ea typeface="Calibri"/>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dirty="0">
                          <a:effectLst/>
                          <a:latin typeface="Arial"/>
                          <a:ea typeface="Calibri"/>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dirty="0">
                          <a:effectLst/>
                          <a:latin typeface="Arial"/>
                          <a:ea typeface="Calibri"/>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637">
                <a:tc>
                  <a:txBody>
                    <a:bodyPr/>
                    <a:lstStyle/>
                    <a:p>
                      <a:pPr>
                        <a:lnSpc>
                          <a:spcPct val="115000"/>
                        </a:lnSpc>
                        <a:spcAft>
                          <a:spcPts val="0"/>
                        </a:spcAft>
                      </a:pPr>
                      <a:r>
                        <a:rPr lang="en-GB" sz="1600" b="1" dirty="0" smtClean="0">
                          <a:effectLst/>
                          <a:latin typeface="Arial"/>
                          <a:ea typeface="Calibri"/>
                        </a:rPr>
                        <a:t>1 </a:t>
                      </a:r>
                      <a:r>
                        <a:rPr lang="en-GB" sz="1600" b="0" dirty="0" smtClean="0">
                          <a:effectLst/>
                          <a:latin typeface="Arial"/>
                          <a:ea typeface="Calibri"/>
                        </a:rPr>
                        <a:t>Very Poor</a:t>
                      </a:r>
                      <a:endParaRPr lang="en-GB" sz="1600" b="0" dirty="0">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a:effectLst/>
                          <a:latin typeface="Arial"/>
                          <a:ea typeface="Calibri"/>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a:effectLst/>
                          <a:latin typeface="Arial"/>
                          <a:ea typeface="Calibri"/>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dirty="0">
                          <a:effectLst/>
                          <a:latin typeface="Arial"/>
                          <a:ea typeface="Calibri"/>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dirty="0">
                          <a:effectLst/>
                          <a:latin typeface="Arial"/>
                          <a:ea typeface="Calibri"/>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637">
                <a:tc>
                  <a:txBody>
                    <a:bodyPr/>
                    <a:lstStyle/>
                    <a:p>
                      <a:pPr>
                        <a:lnSpc>
                          <a:spcPct val="115000"/>
                        </a:lnSpc>
                        <a:spcAft>
                          <a:spcPts val="0"/>
                        </a:spcAft>
                      </a:pPr>
                      <a:r>
                        <a:rPr lang="en-GB" sz="1600" u="sng" dirty="0">
                          <a:effectLst/>
                          <a:latin typeface="Arial"/>
                          <a:ea typeface="Calibri"/>
                        </a:rPr>
                        <a:t>Total</a:t>
                      </a:r>
                      <a:r>
                        <a:rPr lang="en-GB" sz="1600" dirty="0">
                          <a:effectLst/>
                          <a:latin typeface="Arial"/>
                          <a:ea typeface="Calibri"/>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b="1" dirty="0">
                          <a:effectLst/>
                          <a:latin typeface="Arial"/>
                          <a:ea typeface="Calibri"/>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b="1" dirty="0">
                          <a:effectLst/>
                          <a:latin typeface="Arial"/>
                          <a:ea typeface="Calibri"/>
                        </a:rPr>
                        <a:t>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b="1" dirty="0">
                          <a:effectLst/>
                          <a:latin typeface="Arial"/>
                          <a:ea typeface="Calibri"/>
                        </a:rPr>
                        <a:t>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b="1" dirty="0" smtClean="0">
                          <a:effectLst/>
                          <a:latin typeface="Arial"/>
                          <a:ea typeface="Calibri"/>
                        </a:rPr>
                        <a:t>50 (47)</a:t>
                      </a:r>
                      <a:endParaRPr lang="en-GB" sz="1600" b="1" dirty="0">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Title 6"/>
          <p:cNvSpPr>
            <a:spLocks noGrp="1"/>
          </p:cNvSpPr>
          <p:nvPr>
            <p:ph type="title"/>
          </p:nvPr>
        </p:nvSpPr>
        <p:spPr>
          <a:xfrm>
            <a:off x="942974" y="1428750"/>
            <a:ext cx="7743825" cy="1071563"/>
          </a:xfrm>
        </p:spPr>
        <p:txBody>
          <a:bodyPr>
            <a:normAutofit fontScale="90000"/>
          </a:bodyPr>
          <a:lstStyle/>
          <a:p>
            <a:r>
              <a:rPr lang="en-GB" dirty="0"/>
              <a:t>A care score dataset </a:t>
            </a:r>
            <a:br>
              <a:rPr lang="en-GB" dirty="0"/>
            </a:br>
            <a:endParaRPr lang="en-GB" dirty="0"/>
          </a:p>
        </p:txBody>
      </p:sp>
    </p:spTree>
    <p:extLst>
      <p:ext uri="{BB962C8B-B14F-4D97-AF65-F5344CB8AC3E}">
        <p14:creationId xmlns:p14="http://schemas.microsoft.com/office/powerpoint/2010/main" val="783066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5448" t="29245" r="31940" b="21782"/>
          <a:stretch/>
        </p:blipFill>
        <p:spPr bwMode="auto">
          <a:xfrm>
            <a:off x="-73892" y="-55026"/>
            <a:ext cx="9283206" cy="6913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6"/>
          <p:cNvSpPr>
            <a:spLocks noGrp="1"/>
          </p:cNvSpPr>
          <p:nvPr>
            <p:ph type="title"/>
          </p:nvPr>
        </p:nvSpPr>
        <p:spPr>
          <a:xfrm>
            <a:off x="942974" y="1214438"/>
            <a:ext cx="7743825" cy="957263"/>
          </a:xfrm>
        </p:spPr>
        <p:txBody>
          <a:bodyPr>
            <a:normAutofit fontScale="90000"/>
          </a:bodyPr>
          <a:lstStyle/>
          <a:p>
            <a:r>
              <a:rPr lang="en-US" dirty="0"/>
              <a:t>Specialty care scores example</a:t>
            </a:r>
            <a:r>
              <a:rPr lang="en-GB" dirty="0"/>
              <a:t/>
            </a:r>
            <a:br>
              <a:rPr lang="en-GB" dirty="0"/>
            </a:b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68652702"/>
              </p:ext>
            </p:extLst>
          </p:nvPr>
        </p:nvGraphicFramePr>
        <p:xfrm>
          <a:off x="457200" y="1847392"/>
          <a:ext cx="8229600" cy="38227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4454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5448" t="29245" r="31940" b="21782"/>
          <a:stretch/>
        </p:blipFill>
        <p:spPr bwMode="auto">
          <a:xfrm>
            <a:off x="-73892" y="-55026"/>
            <a:ext cx="9283206" cy="6913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a:spLocks noGrp="1"/>
          </p:cNvSpPr>
          <p:nvPr>
            <p:ph type="title"/>
          </p:nvPr>
        </p:nvSpPr>
        <p:spPr>
          <a:xfrm>
            <a:off x="693061" y="1078706"/>
            <a:ext cx="7993739" cy="964407"/>
          </a:xfrm>
        </p:spPr>
        <p:txBody>
          <a:bodyPr>
            <a:normAutofit fontScale="90000"/>
          </a:bodyPr>
          <a:lstStyle/>
          <a:p>
            <a:pPr algn="l"/>
            <a:r>
              <a:rPr lang="en-US" sz="4000" dirty="0" smtClean="0"/>
              <a:t>Word Cloud Analysis – Admission Phase</a:t>
            </a:r>
            <a:br>
              <a:rPr lang="en-US" sz="4000" dirty="0" smtClean="0"/>
            </a:br>
            <a:r>
              <a:rPr lang="en-US" sz="2800" dirty="0" smtClean="0"/>
              <a:t>Care scores 3-5, top 50 words</a:t>
            </a:r>
            <a:endParaRPr lang="en-US" sz="4000" dirty="0"/>
          </a:p>
        </p:txBody>
      </p:sp>
      <p:pic>
        <p:nvPicPr>
          <p:cNvPr id="4" name="Content Placeholder 4"/>
          <p:cNvPicPr>
            <a:picLocks noGrp="1"/>
          </p:cNvPicPr>
          <p:nvPr>
            <p:ph idx="1"/>
          </p:nvPr>
        </p:nvPicPr>
        <p:blipFill>
          <a:blip r:embed="rId3"/>
          <a:stretch>
            <a:fillRect/>
          </a:stretch>
        </p:blipFill>
        <p:spPr>
          <a:xfrm>
            <a:off x="928688" y="2260518"/>
            <a:ext cx="7193756" cy="3444246"/>
          </a:xfrm>
          <a:prstGeom prst="rect">
            <a:avLst/>
          </a:prstGeom>
          <a:ln w="12700">
            <a:solidFill>
              <a:schemeClr val="tx1"/>
            </a:solidFill>
          </a:ln>
        </p:spPr>
      </p:pic>
    </p:spTree>
    <p:extLst>
      <p:ext uri="{BB962C8B-B14F-4D97-AF65-F5344CB8AC3E}">
        <p14:creationId xmlns:p14="http://schemas.microsoft.com/office/powerpoint/2010/main" val="2055451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5448" t="29245" r="31940" b="21782"/>
          <a:stretch/>
        </p:blipFill>
        <p:spPr bwMode="auto">
          <a:xfrm>
            <a:off x="-73892" y="-55026"/>
            <a:ext cx="9283206" cy="6913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a:spLocks noGrp="1"/>
          </p:cNvSpPr>
          <p:nvPr>
            <p:ph type="title"/>
          </p:nvPr>
        </p:nvSpPr>
        <p:spPr>
          <a:xfrm>
            <a:off x="693061" y="1078706"/>
            <a:ext cx="7993739" cy="964407"/>
          </a:xfrm>
        </p:spPr>
        <p:txBody>
          <a:bodyPr>
            <a:normAutofit fontScale="90000"/>
          </a:bodyPr>
          <a:lstStyle/>
          <a:p>
            <a:pPr algn="l"/>
            <a:r>
              <a:rPr lang="en-US" sz="4000" dirty="0" smtClean="0"/>
              <a:t>Word Cloud Analysis – End of Life Phase</a:t>
            </a:r>
            <a:endParaRPr lang="en-US" sz="4000" dirty="0"/>
          </a:p>
        </p:txBody>
      </p:sp>
      <p:pic>
        <p:nvPicPr>
          <p:cNvPr id="4" name="Content Placeholder 3"/>
          <p:cNvPicPr>
            <a:picLocks noGrp="1"/>
          </p:cNvPicPr>
          <p:nvPr>
            <p:ph idx="1"/>
          </p:nvPr>
        </p:nvPicPr>
        <p:blipFill>
          <a:blip r:embed="rId3"/>
          <a:stretch>
            <a:fillRect/>
          </a:stretch>
        </p:blipFill>
        <p:spPr>
          <a:xfrm>
            <a:off x="1207294" y="2043113"/>
            <a:ext cx="6643687" cy="3686175"/>
          </a:xfrm>
          <a:prstGeom prst="rect">
            <a:avLst/>
          </a:prstGeom>
          <a:ln w="12700">
            <a:solidFill>
              <a:schemeClr val="tx1"/>
            </a:solidFill>
          </a:ln>
        </p:spPr>
      </p:pic>
    </p:spTree>
    <p:extLst>
      <p:ext uri="{BB962C8B-B14F-4D97-AF65-F5344CB8AC3E}">
        <p14:creationId xmlns:p14="http://schemas.microsoft.com/office/powerpoint/2010/main" val="625015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3061" y="1236202"/>
            <a:ext cx="7993739" cy="1143000"/>
          </a:xfrm>
        </p:spPr>
        <p:txBody>
          <a:bodyPr>
            <a:normAutofit/>
          </a:bodyPr>
          <a:lstStyle/>
          <a:p>
            <a:pPr algn="l"/>
            <a:r>
              <a:rPr lang="en-US" sz="4000" dirty="0" smtClean="0"/>
              <a:t>An example of review themes</a:t>
            </a:r>
            <a:endParaRPr lang="en-US" sz="4000" dirty="0"/>
          </a:p>
        </p:txBody>
      </p:sp>
      <p:sp>
        <p:nvSpPr>
          <p:cNvPr id="3" name="Content Placeholder 2"/>
          <p:cNvSpPr>
            <a:spLocks noGrp="1"/>
          </p:cNvSpPr>
          <p:nvPr>
            <p:ph idx="1"/>
          </p:nvPr>
        </p:nvSpPr>
        <p:spPr>
          <a:xfrm>
            <a:off x="457200" y="2467429"/>
            <a:ext cx="8229600" cy="3822020"/>
          </a:xfrm>
        </p:spPr>
        <p:txBody>
          <a:bodyPr>
            <a:normAutofit fontScale="92500" lnSpcReduction="20000"/>
          </a:bodyPr>
          <a:lstStyle/>
          <a:p>
            <a:pPr marL="118872" indent="0">
              <a:buNone/>
            </a:pPr>
            <a:r>
              <a:rPr lang="en-GB" sz="2800" dirty="0"/>
              <a:t>Contrasts occurred in areas such as:</a:t>
            </a:r>
          </a:p>
          <a:p>
            <a:pPr marL="118872" indent="0">
              <a:buNone/>
            </a:pPr>
            <a:endParaRPr lang="en-GB" sz="2800" dirty="0"/>
          </a:p>
          <a:p>
            <a:r>
              <a:rPr lang="en-GB" sz="2800" dirty="0"/>
              <a:t>Opportunities taken and missed</a:t>
            </a:r>
          </a:p>
          <a:p>
            <a:r>
              <a:rPr lang="en-GB" sz="2800" dirty="0"/>
              <a:t> EWS score recognition</a:t>
            </a:r>
          </a:p>
          <a:p>
            <a:r>
              <a:rPr lang="en-GB" sz="2800" dirty="0"/>
              <a:t>Senior review and case review timing</a:t>
            </a:r>
          </a:p>
          <a:p>
            <a:r>
              <a:rPr lang="en-GB" sz="2800" dirty="0"/>
              <a:t>Recognition of change</a:t>
            </a:r>
          </a:p>
          <a:p>
            <a:r>
              <a:rPr lang="en-GB" sz="2800" dirty="0"/>
              <a:t>DNACPR management</a:t>
            </a:r>
          </a:p>
          <a:p>
            <a:r>
              <a:rPr lang="en-GB" sz="2800" dirty="0"/>
              <a:t>Documentation</a:t>
            </a:r>
          </a:p>
          <a:p>
            <a:r>
              <a:rPr lang="en-GB" sz="2800" dirty="0"/>
              <a:t>Fluid management</a:t>
            </a:r>
          </a:p>
          <a:p>
            <a:endParaRPr lang="en-US" sz="2800" dirty="0"/>
          </a:p>
        </p:txBody>
      </p:sp>
    </p:spTree>
    <p:extLst>
      <p:ext uri="{BB962C8B-B14F-4D97-AF65-F5344CB8AC3E}">
        <p14:creationId xmlns:p14="http://schemas.microsoft.com/office/powerpoint/2010/main" val="1153984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nvSpPr>
        <p:spPr>
          <a:xfrm>
            <a:off x="810992" y="1238536"/>
            <a:ext cx="7993739"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t>Mortality Review Context</a:t>
            </a:r>
            <a:endParaRPr lang="en-US" sz="4000" dirty="0"/>
          </a:p>
        </p:txBody>
      </p:sp>
      <p:sp>
        <p:nvSpPr>
          <p:cNvPr id="7" name="Content Placeholder 2"/>
          <p:cNvSpPr>
            <a:spLocks noGrp="1"/>
          </p:cNvSpPr>
          <p:nvPr/>
        </p:nvSpPr>
        <p:spPr>
          <a:xfrm>
            <a:off x="575131" y="2241321"/>
            <a:ext cx="8229600" cy="3822020"/>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800"/>
              </a:spcAft>
            </a:pPr>
            <a:r>
              <a:rPr lang="en-GB" sz="2800" dirty="0"/>
              <a:t>The National Mortality Case Record Review Programme is in place to assist </a:t>
            </a:r>
            <a:r>
              <a:rPr lang="en-GB" sz="2800" dirty="0" smtClean="0"/>
              <a:t>acute care hospitals </a:t>
            </a:r>
            <a:r>
              <a:rPr lang="en-GB" sz="2800" dirty="0"/>
              <a:t>in England and Scotland to review </a:t>
            </a:r>
            <a:r>
              <a:rPr lang="en-GB" sz="2800" dirty="0" smtClean="0"/>
              <a:t>the </a:t>
            </a:r>
            <a:r>
              <a:rPr lang="en-GB" sz="2800" dirty="0"/>
              <a:t>safety and quality of </a:t>
            </a:r>
            <a:r>
              <a:rPr lang="en-GB" sz="2800" dirty="0" smtClean="0"/>
              <a:t>care of adults who die in hospital</a:t>
            </a:r>
            <a:endParaRPr lang="en-GB" sz="2800" dirty="0"/>
          </a:p>
          <a:p>
            <a:pPr>
              <a:spcAft>
                <a:spcPts val="1800"/>
              </a:spcAft>
            </a:pPr>
            <a:r>
              <a:rPr lang="en-GB" sz="2800" dirty="0"/>
              <a:t>The national programme supports hospitals in the use of an evidence-based review method called Structured Judgement Review [SJR]</a:t>
            </a:r>
          </a:p>
          <a:p>
            <a:r>
              <a:rPr lang="en-GB" sz="2800" dirty="0"/>
              <a:t>SJR provides both quantitative and qualitative information on care that goes well, or not so well </a:t>
            </a:r>
          </a:p>
          <a:p>
            <a:endParaRPr lang="en-US" sz="2800" dirty="0"/>
          </a:p>
        </p:txBody>
      </p:sp>
    </p:spTree>
    <p:extLst>
      <p:ext uri="{BB962C8B-B14F-4D97-AF65-F5344CB8AC3E}">
        <p14:creationId xmlns:p14="http://schemas.microsoft.com/office/powerpoint/2010/main" val="2501933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3061" y="1236202"/>
            <a:ext cx="7993739" cy="1143000"/>
          </a:xfrm>
        </p:spPr>
        <p:txBody>
          <a:bodyPr>
            <a:normAutofit fontScale="90000"/>
          </a:bodyPr>
          <a:lstStyle/>
          <a:p>
            <a:pPr algn="l"/>
            <a:r>
              <a:rPr lang="en-US" sz="4000" dirty="0" smtClean="0"/>
              <a:t>The role of Structured Judgement Review</a:t>
            </a:r>
            <a:endParaRPr lang="en-US" sz="4000" dirty="0"/>
          </a:p>
        </p:txBody>
      </p:sp>
      <p:sp>
        <p:nvSpPr>
          <p:cNvPr id="3" name="Content Placeholder 2"/>
          <p:cNvSpPr>
            <a:spLocks noGrp="1"/>
          </p:cNvSpPr>
          <p:nvPr>
            <p:ph idx="1"/>
          </p:nvPr>
        </p:nvSpPr>
        <p:spPr>
          <a:xfrm>
            <a:off x="457200" y="2467429"/>
            <a:ext cx="8229600" cy="3822020"/>
          </a:xfrm>
        </p:spPr>
        <p:txBody>
          <a:bodyPr>
            <a:normAutofit fontScale="77500" lnSpcReduction="20000"/>
          </a:bodyPr>
          <a:lstStyle/>
          <a:p>
            <a:pPr>
              <a:spcAft>
                <a:spcPts val="1800"/>
              </a:spcAft>
            </a:pPr>
            <a:r>
              <a:rPr lang="en-GB" sz="2800" dirty="0"/>
              <a:t>The review system can be used for individual cases [e.g. </a:t>
            </a:r>
            <a:r>
              <a:rPr lang="en-GB" sz="2800" dirty="0" smtClean="0"/>
              <a:t>prioritised cases or ‘M&amp;M’ reviews] </a:t>
            </a:r>
            <a:r>
              <a:rPr lang="en-GB" sz="2800" dirty="0"/>
              <a:t>and for </a:t>
            </a:r>
            <a:r>
              <a:rPr lang="en-GB" sz="2800" dirty="0" smtClean="0"/>
              <a:t>selected groups </a:t>
            </a:r>
            <a:r>
              <a:rPr lang="en-GB" sz="2800" dirty="0"/>
              <a:t>of cases</a:t>
            </a:r>
          </a:p>
          <a:p>
            <a:pPr>
              <a:spcAft>
                <a:spcPts val="1800"/>
              </a:spcAft>
            </a:pPr>
            <a:r>
              <a:rPr lang="en-GB" sz="2800" dirty="0" smtClean="0"/>
              <a:t>Results highlight </a:t>
            </a:r>
            <a:r>
              <a:rPr lang="en-GB" sz="2800" b="1" dirty="0" smtClean="0"/>
              <a:t>good </a:t>
            </a:r>
            <a:r>
              <a:rPr lang="en-GB" sz="2800" b="1" dirty="0"/>
              <a:t>care </a:t>
            </a:r>
            <a:r>
              <a:rPr lang="en-GB" sz="2800" dirty="0"/>
              <a:t>as well as poor care </a:t>
            </a:r>
            <a:r>
              <a:rPr lang="en-GB" sz="2800" dirty="0" smtClean="0"/>
              <a:t>(good </a:t>
            </a:r>
            <a:r>
              <a:rPr lang="en-GB" sz="2800" dirty="0"/>
              <a:t>care is much more frequent</a:t>
            </a:r>
            <a:r>
              <a:rPr lang="en-GB" sz="2800" dirty="0" smtClean="0"/>
              <a:t>)</a:t>
            </a:r>
          </a:p>
          <a:p>
            <a:pPr>
              <a:spcAft>
                <a:spcPts val="1800"/>
              </a:spcAft>
            </a:pPr>
            <a:r>
              <a:rPr lang="en-GB" sz="2800" dirty="0"/>
              <a:t>The information </a:t>
            </a:r>
            <a:r>
              <a:rPr lang="en-GB" sz="2800" dirty="0" smtClean="0"/>
              <a:t>provided allows </a:t>
            </a:r>
            <a:r>
              <a:rPr lang="en-GB" sz="2800" dirty="0"/>
              <a:t>units or organisations to ask ‘why’ questions about things that happen, to enable </a:t>
            </a:r>
            <a:r>
              <a:rPr lang="en-GB" sz="2800" dirty="0" smtClean="0"/>
              <a:t>understanding, improvement and </a:t>
            </a:r>
            <a:r>
              <a:rPr lang="en-GB" sz="2800" dirty="0"/>
              <a:t>action where </a:t>
            </a:r>
            <a:r>
              <a:rPr lang="en-GB" sz="2800" dirty="0" smtClean="0"/>
              <a:t>required</a:t>
            </a:r>
            <a:endParaRPr lang="en-GB" sz="2800" dirty="0"/>
          </a:p>
          <a:p>
            <a:pPr>
              <a:spcAft>
                <a:spcPts val="1800"/>
              </a:spcAft>
            </a:pPr>
            <a:r>
              <a:rPr lang="en-GB" sz="2800" dirty="0"/>
              <a:t>Like all mortality review programmes, the support of a robust governance </a:t>
            </a:r>
            <a:r>
              <a:rPr lang="en-GB" sz="2800" dirty="0" smtClean="0"/>
              <a:t>support process </a:t>
            </a:r>
            <a:r>
              <a:rPr lang="en-GB" sz="2800" dirty="0"/>
              <a:t>is required </a:t>
            </a:r>
          </a:p>
          <a:p>
            <a:endParaRPr lang="en-US" sz="2800" dirty="0"/>
          </a:p>
        </p:txBody>
      </p:sp>
    </p:spTree>
    <p:extLst>
      <p:ext uri="{BB962C8B-B14F-4D97-AF65-F5344CB8AC3E}">
        <p14:creationId xmlns:p14="http://schemas.microsoft.com/office/powerpoint/2010/main" val="2425781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3061" y="1236202"/>
            <a:ext cx="7993739" cy="1143000"/>
          </a:xfrm>
        </p:spPr>
        <p:txBody>
          <a:bodyPr>
            <a:normAutofit fontScale="90000"/>
          </a:bodyPr>
          <a:lstStyle/>
          <a:p>
            <a:pPr algn="l"/>
            <a:r>
              <a:rPr lang="en-US" sz="4000" dirty="0" smtClean="0"/>
              <a:t>What is special about the SJR method?</a:t>
            </a:r>
            <a:endParaRPr lang="en-US" sz="4000" dirty="0"/>
          </a:p>
        </p:txBody>
      </p:sp>
      <p:sp>
        <p:nvSpPr>
          <p:cNvPr id="3" name="Content Placeholder 2"/>
          <p:cNvSpPr>
            <a:spLocks noGrp="1"/>
          </p:cNvSpPr>
          <p:nvPr>
            <p:ph idx="1"/>
          </p:nvPr>
        </p:nvSpPr>
        <p:spPr>
          <a:xfrm>
            <a:off x="457200" y="2467429"/>
            <a:ext cx="8229600" cy="3822020"/>
          </a:xfrm>
        </p:spPr>
        <p:txBody>
          <a:bodyPr>
            <a:normAutofit fontScale="77500" lnSpcReduction="20000"/>
          </a:bodyPr>
          <a:lstStyle/>
          <a:p>
            <a:pPr>
              <a:spcAft>
                <a:spcPts val="1800"/>
              </a:spcAft>
            </a:pPr>
            <a:r>
              <a:rPr lang="en-GB" sz="2800" dirty="0"/>
              <a:t>It examines </a:t>
            </a:r>
            <a:r>
              <a:rPr lang="en-GB" sz="2800" b="1" dirty="0"/>
              <a:t>both</a:t>
            </a:r>
            <a:r>
              <a:rPr lang="en-GB" sz="2800" dirty="0"/>
              <a:t> interventions and holistic </a:t>
            </a:r>
            <a:r>
              <a:rPr lang="en-GB" sz="2800" dirty="0" smtClean="0"/>
              <a:t>care – which means that the whole record must be reviewed, including nursing notes </a:t>
            </a:r>
            <a:endParaRPr lang="en-GB" sz="2800" dirty="0"/>
          </a:p>
          <a:p>
            <a:pPr>
              <a:spcAft>
                <a:spcPts val="1800"/>
              </a:spcAft>
            </a:pPr>
            <a:r>
              <a:rPr lang="en-GB" sz="2800" dirty="0"/>
              <a:t>Reviewers </a:t>
            </a:r>
            <a:r>
              <a:rPr lang="en-GB" sz="2800" dirty="0" smtClean="0"/>
              <a:t>are </a:t>
            </a:r>
            <a:r>
              <a:rPr lang="en-GB" sz="2800" b="1" dirty="0" smtClean="0"/>
              <a:t>trained</a:t>
            </a:r>
            <a:r>
              <a:rPr lang="en-GB" sz="2800" dirty="0" smtClean="0"/>
              <a:t> to give written short </a:t>
            </a:r>
            <a:r>
              <a:rPr lang="en-GB" sz="2800" b="1" dirty="0"/>
              <a:t>explicit </a:t>
            </a:r>
            <a:r>
              <a:rPr lang="en-GB" sz="2800" b="1" dirty="0" smtClean="0"/>
              <a:t>clinical judgements </a:t>
            </a:r>
            <a:r>
              <a:rPr lang="en-GB" sz="2800" dirty="0"/>
              <a:t>on safety and quality of phases of care </a:t>
            </a:r>
            <a:r>
              <a:rPr lang="en-GB" sz="2800" dirty="0" smtClean="0"/>
              <a:t>(the structure)</a:t>
            </a:r>
            <a:endParaRPr lang="en-GB" sz="2800" dirty="0"/>
          </a:p>
          <a:p>
            <a:pPr>
              <a:spcAft>
                <a:spcPts val="1800"/>
              </a:spcAft>
            </a:pPr>
            <a:r>
              <a:rPr lang="en-GB" sz="2800" dirty="0"/>
              <a:t>Reviewers give </a:t>
            </a:r>
            <a:r>
              <a:rPr lang="en-GB" sz="2800" dirty="0" smtClean="0"/>
              <a:t>phase </a:t>
            </a:r>
            <a:r>
              <a:rPr lang="en-GB" sz="2800" dirty="0"/>
              <a:t>of care </a:t>
            </a:r>
            <a:r>
              <a:rPr lang="en-GB" sz="2800" dirty="0" smtClean="0"/>
              <a:t>scores</a:t>
            </a:r>
            <a:r>
              <a:rPr lang="en-GB" sz="2800" b="1" dirty="0">
                <a:solidFill>
                  <a:schemeClr val="accent1">
                    <a:lumMod val="75000"/>
                  </a:schemeClr>
                </a:solidFill>
              </a:rPr>
              <a:t> </a:t>
            </a:r>
            <a:r>
              <a:rPr lang="en-GB" sz="2800" dirty="0" smtClean="0"/>
              <a:t>and an overall care score </a:t>
            </a:r>
            <a:r>
              <a:rPr lang="en-GB" sz="2800" dirty="0"/>
              <a:t>to accompany </a:t>
            </a:r>
            <a:r>
              <a:rPr lang="en-GB" sz="2800" dirty="0" smtClean="0"/>
              <a:t>the judgements</a:t>
            </a:r>
            <a:r>
              <a:rPr lang="en-GB" sz="2800" b="1" dirty="0" smtClean="0">
                <a:solidFill>
                  <a:schemeClr val="bg1"/>
                </a:solidFill>
              </a:rPr>
              <a:t>  </a:t>
            </a:r>
            <a:r>
              <a:rPr lang="en-GB" sz="2800" b="1" dirty="0">
                <a:solidFill>
                  <a:schemeClr val="bg1"/>
                </a:solidFill>
              </a:rPr>
              <a:t>scores are 	</a:t>
            </a:r>
          </a:p>
          <a:p>
            <a:pPr>
              <a:spcAft>
                <a:spcPts val="1800"/>
              </a:spcAft>
            </a:pPr>
            <a:r>
              <a:rPr lang="en-GB" sz="2800" dirty="0" smtClean="0"/>
              <a:t>SJR </a:t>
            </a:r>
            <a:r>
              <a:rPr lang="en-GB" sz="2800" dirty="0"/>
              <a:t>is </a:t>
            </a:r>
            <a:r>
              <a:rPr lang="en-GB" sz="2800" dirty="0" smtClean="0"/>
              <a:t>usually </a:t>
            </a:r>
            <a:r>
              <a:rPr lang="en-GB" sz="2800" dirty="0"/>
              <a:t>based on one reviewer’s judgement, with </a:t>
            </a:r>
            <a:r>
              <a:rPr lang="en-GB" sz="2800" dirty="0" smtClean="0"/>
              <a:t>a </a:t>
            </a:r>
            <a:r>
              <a:rPr lang="en-GB" sz="2800" dirty="0"/>
              <a:t>second stage review where there is cause for concern at first </a:t>
            </a:r>
            <a:r>
              <a:rPr lang="en-GB" sz="2800" dirty="0" smtClean="0"/>
              <a:t>review.</a:t>
            </a:r>
            <a:endParaRPr lang="en-GB" sz="2800" dirty="0"/>
          </a:p>
        </p:txBody>
      </p:sp>
    </p:spTree>
    <p:extLst>
      <p:ext uri="{BB962C8B-B14F-4D97-AF65-F5344CB8AC3E}">
        <p14:creationId xmlns:p14="http://schemas.microsoft.com/office/powerpoint/2010/main" val="3289197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3061" y="1236202"/>
            <a:ext cx="7993739" cy="1143000"/>
          </a:xfrm>
        </p:spPr>
        <p:txBody>
          <a:bodyPr>
            <a:normAutofit/>
          </a:bodyPr>
          <a:lstStyle/>
          <a:p>
            <a:pPr algn="l"/>
            <a:r>
              <a:rPr lang="en-US" sz="4000" dirty="0" smtClean="0"/>
              <a:t>Phases of care</a:t>
            </a:r>
            <a:endParaRPr lang="en-US" sz="4000" dirty="0"/>
          </a:p>
        </p:txBody>
      </p:sp>
      <p:sp>
        <p:nvSpPr>
          <p:cNvPr id="3" name="Content Placeholder 2"/>
          <p:cNvSpPr>
            <a:spLocks noGrp="1"/>
          </p:cNvSpPr>
          <p:nvPr>
            <p:ph idx="1"/>
          </p:nvPr>
        </p:nvSpPr>
        <p:spPr>
          <a:xfrm>
            <a:off x="457200" y="2467429"/>
            <a:ext cx="8229600" cy="3822020"/>
          </a:xfrm>
        </p:spPr>
        <p:txBody>
          <a:bodyPr>
            <a:normAutofit fontScale="77500" lnSpcReduction="20000"/>
          </a:bodyPr>
          <a:lstStyle/>
          <a:p>
            <a:r>
              <a:rPr lang="en-GB" sz="2800" dirty="0"/>
              <a:t>Admission and Initial care – first 24 hours </a:t>
            </a:r>
            <a:r>
              <a:rPr lang="en-GB" sz="2800" dirty="0" smtClean="0"/>
              <a:t>approx.</a:t>
            </a:r>
            <a:endParaRPr lang="en-GB" sz="2800" dirty="0"/>
          </a:p>
          <a:p>
            <a:pPr marL="118872" indent="0">
              <a:buNone/>
            </a:pPr>
            <a:endParaRPr lang="en-GB" sz="2800" dirty="0"/>
          </a:p>
          <a:p>
            <a:r>
              <a:rPr lang="en-GB" sz="2800" dirty="0" smtClean="0"/>
              <a:t>Perioperative and procedure care</a:t>
            </a:r>
            <a:endParaRPr lang="en-GB" sz="2800" dirty="0"/>
          </a:p>
          <a:p>
            <a:pPr>
              <a:buNone/>
            </a:pPr>
            <a:endParaRPr lang="en-GB" sz="2800" dirty="0"/>
          </a:p>
          <a:p>
            <a:r>
              <a:rPr lang="en-GB" sz="2800" dirty="0"/>
              <a:t>On-going care up to end of life </a:t>
            </a:r>
            <a:r>
              <a:rPr lang="en-GB" sz="2800" dirty="0" smtClean="0"/>
              <a:t>[or </a:t>
            </a:r>
            <a:r>
              <a:rPr lang="en-GB" sz="2800" dirty="0"/>
              <a:t>discharge of the </a:t>
            </a:r>
            <a:r>
              <a:rPr lang="en-GB" sz="2800" dirty="0" smtClean="0"/>
              <a:t>patient] - this may </a:t>
            </a:r>
            <a:r>
              <a:rPr lang="en-GB" sz="2800" dirty="0"/>
              <a:t>cover a prolonged </a:t>
            </a:r>
            <a:r>
              <a:rPr lang="en-GB" sz="2800" dirty="0" smtClean="0"/>
              <a:t>period in hospital and may take some time to review</a:t>
            </a:r>
            <a:endParaRPr lang="en-GB" sz="2800" dirty="0"/>
          </a:p>
          <a:p>
            <a:endParaRPr lang="en-GB" sz="2800" dirty="0"/>
          </a:p>
          <a:p>
            <a:r>
              <a:rPr lang="en-GB" sz="2800" dirty="0"/>
              <a:t>End of Life care </a:t>
            </a:r>
            <a:r>
              <a:rPr lang="en-GB" sz="2800" dirty="0" smtClean="0"/>
              <a:t>[or </a:t>
            </a:r>
            <a:r>
              <a:rPr lang="en-GB" sz="2800" dirty="0"/>
              <a:t>Discharge </a:t>
            </a:r>
            <a:r>
              <a:rPr lang="en-GB" sz="2800" dirty="0" smtClean="0"/>
              <a:t>care]</a:t>
            </a:r>
            <a:endParaRPr lang="en-GB" sz="2800" dirty="0"/>
          </a:p>
          <a:p>
            <a:pPr>
              <a:buNone/>
            </a:pPr>
            <a:endParaRPr lang="en-GB" sz="2800" dirty="0"/>
          </a:p>
          <a:p>
            <a:r>
              <a:rPr lang="en-GB" sz="2800" dirty="0" smtClean="0"/>
              <a:t>Overall care</a:t>
            </a:r>
            <a:endParaRPr lang="en-GB" sz="2800" dirty="0"/>
          </a:p>
          <a:p>
            <a:endParaRPr lang="en-US" sz="2800" dirty="0"/>
          </a:p>
        </p:txBody>
      </p:sp>
    </p:spTree>
    <p:extLst>
      <p:ext uri="{BB962C8B-B14F-4D97-AF65-F5344CB8AC3E}">
        <p14:creationId xmlns:p14="http://schemas.microsoft.com/office/powerpoint/2010/main" val="9659992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3061" y="1236202"/>
            <a:ext cx="7993739" cy="1143000"/>
          </a:xfrm>
        </p:spPr>
        <p:txBody>
          <a:bodyPr>
            <a:normAutofit/>
          </a:bodyPr>
          <a:lstStyle/>
          <a:p>
            <a:pPr algn="l"/>
            <a:r>
              <a:rPr lang="en-US" sz="4000" dirty="0" smtClean="0"/>
              <a:t>The 1-5 phase of care score</a:t>
            </a:r>
            <a:endParaRPr lang="en-US" sz="4000" dirty="0"/>
          </a:p>
        </p:txBody>
      </p:sp>
      <p:sp>
        <p:nvSpPr>
          <p:cNvPr id="3" name="Content Placeholder 2"/>
          <p:cNvSpPr>
            <a:spLocks noGrp="1"/>
          </p:cNvSpPr>
          <p:nvPr>
            <p:ph idx="1"/>
          </p:nvPr>
        </p:nvSpPr>
        <p:spPr>
          <a:xfrm>
            <a:off x="457200" y="2467429"/>
            <a:ext cx="8229600" cy="3822020"/>
          </a:xfrm>
        </p:spPr>
        <p:txBody>
          <a:bodyPr>
            <a:normAutofit/>
          </a:bodyPr>
          <a:lstStyle/>
          <a:p>
            <a:pPr marL="712788" indent="-593725">
              <a:buNone/>
              <a:tabLst>
                <a:tab pos="712788" algn="l"/>
              </a:tabLst>
            </a:pPr>
            <a:r>
              <a:rPr lang="en-GB" sz="3600" b="1" dirty="0">
                <a:solidFill>
                  <a:srgbClr val="0070C0"/>
                </a:solidFill>
              </a:rPr>
              <a:t>1 </a:t>
            </a:r>
            <a:r>
              <a:rPr lang="en-GB" sz="2800" b="1" dirty="0"/>
              <a:t>	</a:t>
            </a:r>
            <a:r>
              <a:rPr lang="en-GB" sz="2800" dirty="0"/>
              <a:t>Very poor care</a:t>
            </a:r>
          </a:p>
          <a:p>
            <a:pPr marL="712788" indent="-593725">
              <a:buNone/>
              <a:tabLst>
                <a:tab pos="712788" algn="l"/>
              </a:tabLst>
            </a:pPr>
            <a:r>
              <a:rPr lang="en-GB" sz="3600" b="1" dirty="0">
                <a:solidFill>
                  <a:srgbClr val="0070C0"/>
                </a:solidFill>
              </a:rPr>
              <a:t>2 </a:t>
            </a:r>
            <a:r>
              <a:rPr lang="en-GB" sz="2800" b="1" dirty="0"/>
              <a:t>	</a:t>
            </a:r>
            <a:r>
              <a:rPr lang="en-GB" sz="2800" dirty="0"/>
              <a:t>Poor care</a:t>
            </a:r>
          </a:p>
          <a:p>
            <a:pPr marL="712788" indent="-593725">
              <a:buNone/>
              <a:tabLst>
                <a:tab pos="712788" algn="l"/>
              </a:tabLst>
            </a:pPr>
            <a:r>
              <a:rPr lang="en-GB" sz="3600" b="1" dirty="0">
                <a:solidFill>
                  <a:srgbClr val="0070C0"/>
                </a:solidFill>
              </a:rPr>
              <a:t>3</a:t>
            </a:r>
            <a:r>
              <a:rPr lang="en-GB" sz="2800" b="1" dirty="0"/>
              <a:t> 	</a:t>
            </a:r>
            <a:r>
              <a:rPr lang="en-GB" sz="2800" dirty="0"/>
              <a:t>Adequate care</a:t>
            </a:r>
          </a:p>
          <a:p>
            <a:pPr marL="712788" indent="-593725">
              <a:buNone/>
              <a:tabLst>
                <a:tab pos="712788" algn="l"/>
              </a:tabLst>
            </a:pPr>
            <a:r>
              <a:rPr lang="en-GB" sz="3600" b="1" dirty="0">
                <a:solidFill>
                  <a:srgbClr val="0070C0"/>
                </a:solidFill>
              </a:rPr>
              <a:t>4 </a:t>
            </a:r>
            <a:r>
              <a:rPr lang="en-GB" sz="2800" b="1" dirty="0"/>
              <a:t>	</a:t>
            </a:r>
            <a:r>
              <a:rPr lang="en-GB" sz="2800" dirty="0"/>
              <a:t>Good care</a:t>
            </a:r>
          </a:p>
          <a:p>
            <a:pPr marL="712788" indent="-593725">
              <a:buNone/>
              <a:tabLst>
                <a:tab pos="712788" algn="l"/>
              </a:tabLst>
            </a:pPr>
            <a:r>
              <a:rPr lang="en-GB" sz="3600" b="1" dirty="0">
                <a:solidFill>
                  <a:srgbClr val="0070C0"/>
                </a:solidFill>
              </a:rPr>
              <a:t>5 </a:t>
            </a:r>
            <a:r>
              <a:rPr lang="en-GB" sz="2800" b="1" dirty="0"/>
              <a:t>	</a:t>
            </a:r>
            <a:r>
              <a:rPr lang="en-GB" sz="2800" dirty="0"/>
              <a:t>Excellent </a:t>
            </a:r>
            <a:r>
              <a:rPr lang="en-GB" sz="2800" dirty="0" smtClean="0"/>
              <a:t>care</a:t>
            </a:r>
            <a:endParaRPr lang="en-GB" sz="2800" b="1" dirty="0"/>
          </a:p>
        </p:txBody>
      </p:sp>
    </p:spTree>
    <p:extLst>
      <p:ext uri="{BB962C8B-B14F-4D97-AF65-F5344CB8AC3E}">
        <p14:creationId xmlns:p14="http://schemas.microsoft.com/office/powerpoint/2010/main" val="747866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3061" y="1236202"/>
            <a:ext cx="7993739" cy="1143000"/>
          </a:xfrm>
        </p:spPr>
        <p:txBody>
          <a:bodyPr>
            <a:normAutofit fontScale="90000"/>
          </a:bodyPr>
          <a:lstStyle/>
          <a:p>
            <a:pPr algn="l"/>
            <a:r>
              <a:rPr lang="en-US" sz="4000" dirty="0" smtClean="0"/>
              <a:t>What should a judgement comment look like?</a:t>
            </a:r>
            <a:endParaRPr lang="en-US" sz="4000" dirty="0"/>
          </a:p>
        </p:txBody>
      </p:sp>
      <p:sp>
        <p:nvSpPr>
          <p:cNvPr id="3" name="Content Placeholder 2"/>
          <p:cNvSpPr>
            <a:spLocks noGrp="1"/>
          </p:cNvSpPr>
          <p:nvPr>
            <p:ph idx="1"/>
          </p:nvPr>
        </p:nvSpPr>
        <p:spPr>
          <a:xfrm>
            <a:off x="457200" y="2467429"/>
            <a:ext cx="8229600" cy="3822020"/>
          </a:xfrm>
        </p:spPr>
        <p:txBody>
          <a:bodyPr>
            <a:normAutofit fontScale="85000" lnSpcReduction="20000"/>
          </a:bodyPr>
          <a:lstStyle/>
          <a:p>
            <a:r>
              <a:rPr lang="en-GB" dirty="0"/>
              <a:t>Reviewers have a tendency not to be explicit but rather to imply a view, thus:</a:t>
            </a:r>
          </a:p>
          <a:p>
            <a:pPr lvl="1"/>
            <a:r>
              <a:rPr lang="en-GB" dirty="0"/>
              <a:t>Well looked after on the whole </a:t>
            </a:r>
            <a:r>
              <a:rPr lang="en-GB" dirty="0" smtClean="0"/>
              <a:t>(meaning?)</a:t>
            </a:r>
            <a:endParaRPr lang="en-GB" dirty="0"/>
          </a:p>
          <a:p>
            <a:pPr lvl="1"/>
            <a:r>
              <a:rPr lang="en-GB" dirty="0">
                <a:ea typeface="Calibri"/>
                <a:cs typeface="Times New Roman"/>
              </a:rPr>
              <a:t>No ABGs (Arterial Blood Gasses) and patient was tachypnoeic and hypoxic (</a:t>
            </a:r>
            <a:r>
              <a:rPr lang="en-GB" dirty="0" smtClean="0">
                <a:ea typeface="Calibri"/>
                <a:cs typeface="Times New Roman"/>
              </a:rPr>
              <a:t>this </a:t>
            </a:r>
            <a:r>
              <a:rPr lang="en-GB" dirty="0">
                <a:ea typeface="Calibri"/>
                <a:cs typeface="Times New Roman"/>
              </a:rPr>
              <a:t>doesn’t answer the ‘So what’ question - there is no ‘because</a:t>
            </a:r>
            <a:r>
              <a:rPr lang="en-GB" dirty="0" smtClean="0">
                <a:ea typeface="Calibri"/>
                <a:cs typeface="Times New Roman"/>
              </a:rPr>
              <a:t>’)</a:t>
            </a:r>
            <a:endParaRPr lang="en-GB" dirty="0">
              <a:ea typeface="Calibri"/>
              <a:cs typeface="Times New Roman"/>
            </a:endParaRPr>
          </a:p>
          <a:p>
            <a:endParaRPr lang="en-GB" dirty="0">
              <a:ea typeface="Calibri"/>
              <a:cs typeface="Times New Roman"/>
            </a:endParaRPr>
          </a:p>
          <a:p>
            <a:r>
              <a:rPr lang="en-GB" dirty="0">
                <a:ea typeface="Calibri"/>
                <a:cs typeface="Times New Roman"/>
              </a:rPr>
              <a:t>A subsequent reader, such as a member of the mortality review group, has to impute what the reviewer was trying to say – this is not helpful </a:t>
            </a:r>
          </a:p>
          <a:p>
            <a:endParaRPr lang="en-US" sz="2800" dirty="0"/>
          </a:p>
        </p:txBody>
      </p:sp>
    </p:spTree>
    <p:extLst>
      <p:ext uri="{BB962C8B-B14F-4D97-AF65-F5344CB8AC3E}">
        <p14:creationId xmlns:p14="http://schemas.microsoft.com/office/powerpoint/2010/main" val="8648667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3061" y="1236202"/>
            <a:ext cx="7993739" cy="1143000"/>
          </a:xfrm>
        </p:spPr>
        <p:txBody>
          <a:bodyPr>
            <a:normAutofit/>
          </a:bodyPr>
          <a:lstStyle/>
          <a:p>
            <a:pPr algn="l"/>
            <a:r>
              <a:rPr lang="en-US" sz="4000" dirty="0" smtClean="0"/>
              <a:t>Example judgement commentaries</a:t>
            </a:r>
            <a:endParaRPr lang="en-US" sz="4000" dirty="0"/>
          </a:p>
        </p:txBody>
      </p:sp>
      <p:sp>
        <p:nvSpPr>
          <p:cNvPr id="3" name="Content Placeholder 2"/>
          <p:cNvSpPr>
            <a:spLocks noGrp="1"/>
          </p:cNvSpPr>
          <p:nvPr>
            <p:ph idx="1"/>
          </p:nvPr>
        </p:nvSpPr>
        <p:spPr>
          <a:xfrm>
            <a:off x="457200" y="2467429"/>
            <a:ext cx="8229600" cy="3822020"/>
          </a:xfrm>
        </p:spPr>
        <p:txBody>
          <a:bodyPr>
            <a:normAutofit fontScale="77500" lnSpcReduction="20000"/>
          </a:bodyPr>
          <a:lstStyle/>
          <a:p>
            <a:r>
              <a:rPr lang="en-GB" sz="2800" dirty="0"/>
              <a:t>Clear concise admission notes, early senior review, appropriate initial investigations. Only lacking in consideration of gravity of situation – should have been made clear in notes and discussion had with patient and family </a:t>
            </a:r>
            <a:endParaRPr lang="en-GB" sz="2800" dirty="0" smtClean="0"/>
          </a:p>
          <a:p>
            <a:pPr marL="0" indent="0">
              <a:buNone/>
            </a:pPr>
            <a:r>
              <a:rPr lang="en-GB" sz="2800" dirty="0"/>
              <a:t> </a:t>
            </a:r>
            <a:r>
              <a:rPr lang="en-GB" sz="2800" dirty="0" smtClean="0"/>
              <a:t>     (phase </a:t>
            </a:r>
            <a:r>
              <a:rPr lang="en-GB" sz="2800" dirty="0"/>
              <a:t>judged 5 - ?</a:t>
            </a:r>
            <a:r>
              <a:rPr lang="en-GB" sz="2800" dirty="0" smtClean="0"/>
              <a:t>why – there is a significant caveat here)</a:t>
            </a:r>
            <a:endParaRPr lang="en-GB" sz="2800" dirty="0"/>
          </a:p>
          <a:p>
            <a:pPr marL="118872" indent="0">
              <a:buNone/>
            </a:pPr>
            <a:endParaRPr lang="en-GB" sz="2800" dirty="0"/>
          </a:p>
          <a:p>
            <a:r>
              <a:rPr lang="en-GB" sz="2800" dirty="0"/>
              <a:t>Although patient discussed with consultant once and SpR once, for 4 days only seen by junior doctor. This is completely unsatisfactory </a:t>
            </a:r>
            <a:r>
              <a:rPr lang="en-GB" sz="2800" dirty="0" smtClean="0"/>
              <a:t>(phase </a:t>
            </a:r>
            <a:r>
              <a:rPr lang="en-GB" sz="2800" dirty="0"/>
              <a:t>judged </a:t>
            </a:r>
            <a:r>
              <a:rPr lang="en-GB" sz="2800" dirty="0" smtClean="0"/>
              <a:t>2)</a:t>
            </a:r>
            <a:endParaRPr lang="en-GB" sz="2800" dirty="0"/>
          </a:p>
          <a:p>
            <a:pPr marL="118872" indent="0">
              <a:buNone/>
            </a:pPr>
            <a:endParaRPr lang="en-GB" sz="2800" dirty="0"/>
          </a:p>
          <a:p>
            <a:r>
              <a:rPr lang="en-GB" sz="2800" dirty="0"/>
              <a:t>Good discussion with family and patient towards the end of the episode </a:t>
            </a:r>
            <a:r>
              <a:rPr lang="en-GB" sz="2800" dirty="0" smtClean="0"/>
              <a:t>(a useful holistic comment)</a:t>
            </a:r>
            <a:endParaRPr lang="en-GB" sz="2800" dirty="0"/>
          </a:p>
          <a:p>
            <a:endParaRPr lang="en-US" sz="2800" dirty="0"/>
          </a:p>
        </p:txBody>
      </p:sp>
    </p:spTree>
    <p:extLst>
      <p:ext uri="{BB962C8B-B14F-4D97-AF65-F5344CB8AC3E}">
        <p14:creationId xmlns:p14="http://schemas.microsoft.com/office/powerpoint/2010/main" val="1927564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3061" y="1236202"/>
            <a:ext cx="7993739" cy="1143000"/>
          </a:xfrm>
        </p:spPr>
        <p:txBody>
          <a:bodyPr>
            <a:normAutofit/>
          </a:bodyPr>
          <a:lstStyle/>
          <a:p>
            <a:pPr algn="l"/>
            <a:r>
              <a:rPr lang="en-US" sz="4000" dirty="0" smtClean="0"/>
              <a:t>Example judgement commentaries</a:t>
            </a:r>
            <a:endParaRPr lang="en-US" sz="4000" dirty="0"/>
          </a:p>
        </p:txBody>
      </p:sp>
      <p:sp>
        <p:nvSpPr>
          <p:cNvPr id="3" name="Content Placeholder 2"/>
          <p:cNvSpPr>
            <a:spLocks noGrp="1"/>
          </p:cNvSpPr>
          <p:nvPr>
            <p:ph idx="1"/>
          </p:nvPr>
        </p:nvSpPr>
        <p:spPr>
          <a:xfrm>
            <a:off x="457200" y="2467429"/>
            <a:ext cx="8229600" cy="3822020"/>
          </a:xfrm>
        </p:spPr>
        <p:txBody>
          <a:bodyPr>
            <a:normAutofit/>
          </a:bodyPr>
          <a:lstStyle/>
          <a:p>
            <a:r>
              <a:rPr lang="en-GB" sz="2800" dirty="0"/>
              <a:t>Continued omission to provide oxygen and respiratory support. Team still failed to discuss potential diagnosis with patient. Referral to ITU was too </a:t>
            </a:r>
            <a:r>
              <a:rPr lang="en-GB" sz="2800" dirty="0" smtClean="0"/>
              <a:t>late (some useful explicit words and phrases here)</a:t>
            </a:r>
          </a:p>
          <a:p>
            <a:r>
              <a:rPr lang="en-GB" sz="2800" dirty="0" smtClean="0"/>
              <a:t>There </a:t>
            </a:r>
            <a:r>
              <a:rPr lang="en-GB" sz="2800" dirty="0"/>
              <a:t>was some evidence of good management by overnight team with prompt review and intervention </a:t>
            </a:r>
            <a:r>
              <a:rPr lang="en-GB" sz="2800" dirty="0" smtClean="0"/>
              <a:t>(a </a:t>
            </a:r>
            <a:r>
              <a:rPr lang="en-GB" sz="2800" dirty="0"/>
              <a:t>‘good’ comment though </a:t>
            </a:r>
            <a:r>
              <a:rPr lang="en-GB" sz="2800" dirty="0" smtClean="0"/>
              <a:t>in a phase </a:t>
            </a:r>
            <a:r>
              <a:rPr lang="en-GB" sz="2800" dirty="0"/>
              <a:t>judged </a:t>
            </a:r>
            <a:r>
              <a:rPr lang="en-GB" sz="2800" dirty="0" smtClean="0"/>
              <a:t>2)</a:t>
            </a:r>
            <a:endParaRPr lang="en-GB" sz="2800" dirty="0"/>
          </a:p>
          <a:p>
            <a:endParaRPr lang="en-US" sz="2800" dirty="0"/>
          </a:p>
        </p:txBody>
      </p:sp>
    </p:spTree>
    <p:extLst>
      <p:ext uri="{BB962C8B-B14F-4D97-AF65-F5344CB8AC3E}">
        <p14:creationId xmlns:p14="http://schemas.microsoft.com/office/powerpoint/2010/main" val="17790505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342</TotalTime>
  <Words>2165</Words>
  <Application>Microsoft Office PowerPoint</Application>
  <PresentationFormat>On-screen Show (4:3)</PresentationFormat>
  <Paragraphs>165</Paragraphs>
  <Slides>19</Slides>
  <Notes>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National Mortality Case Record Review Programme</vt:lpstr>
      <vt:lpstr>PowerPoint Presentation</vt:lpstr>
      <vt:lpstr>The role of Structured Judgement Review</vt:lpstr>
      <vt:lpstr>What is special about the SJR method?</vt:lpstr>
      <vt:lpstr>Phases of care</vt:lpstr>
      <vt:lpstr>The 1-5 phase of care score</vt:lpstr>
      <vt:lpstr>What should a judgement comment look like?</vt:lpstr>
      <vt:lpstr>Example judgement commentaries</vt:lpstr>
      <vt:lpstr>Example judgement commentaries</vt:lpstr>
      <vt:lpstr>Assessment of problems in healthcare</vt:lpstr>
      <vt:lpstr>Hindsight plagues mortality review</vt:lpstr>
      <vt:lpstr>Case selection – match with review purpose</vt:lpstr>
      <vt:lpstr>Choosing cases for review – national guidance</vt:lpstr>
      <vt:lpstr>From review results to information</vt:lpstr>
      <vt:lpstr>A care score dataset  </vt:lpstr>
      <vt:lpstr>Specialty care scores example </vt:lpstr>
      <vt:lpstr>Word Cloud Analysis – Admission Phase Care scores 3-5, top 50 words</vt:lpstr>
      <vt:lpstr>Word Cloud Analysis – End of Life Phase</vt:lpstr>
      <vt:lpstr>An example of review themes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Mortality Case Record Review Programme</dc:title>
  <dc:creator>Studio</dc:creator>
  <cp:lastModifiedBy>Allen</cp:lastModifiedBy>
  <cp:revision>64</cp:revision>
  <dcterms:created xsi:type="dcterms:W3CDTF">2016-05-11T14:30:43Z</dcterms:created>
  <dcterms:modified xsi:type="dcterms:W3CDTF">2017-07-11T10:03:30Z</dcterms:modified>
</cp:coreProperties>
</file>