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9906000" cy="6858000" type="A4"/>
  <p:notesSz cx="6858000" cy="9144000"/>
  <p:defaultTextStyle>
    <a:defPPr>
      <a:defRPr lang="en-US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/>
  </p:normalViewPr>
  <p:slideViewPr>
    <p:cSldViewPr snapToObjects="1">
      <p:cViewPr varScale="1">
        <p:scale>
          <a:sx n="123" d="100"/>
          <a:sy n="123" d="100"/>
        </p:scale>
        <p:origin x="-128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30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51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5623" y="384175"/>
            <a:ext cx="3119702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17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61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7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77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3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1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73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94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33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04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29508956"/>
              </p:ext>
            </p:extLst>
          </p:nvPr>
        </p:nvGraphicFramePr>
        <p:xfrm>
          <a:off x="10961" y="0"/>
          <a:ext cx="989503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346"/>
                <a:gridCol w="3298346"/>
                <a:gridCol w="3298346"/>
              </a:tblGrid>
              <a:tr h="1714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27359409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857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169F-6930-48D0-BCCF-D97F8C001F54}" type="datetimeFigureOut">
              <a:rPr lang="en-GB" smtClean="0"/>
              <a:t>23/08/2017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7A698-8585-41F2-8C9D-9F58BB2F69D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232920" y="6494040"/>
            <a:ext cx="1440000" cy="238363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Inclusion </a:t>
            </a:r>
            <a:endParaRPr lang="en-GB" sz="8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80660" y="6478501"/>
            <a:ext cx="1440000" cy="238363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Reporting</a:t>
            </a:r>
            <a:endParaRPr lang="en-GB" sz="8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920552" y="6503005"/>
            <a:ext cx="1440000" cy="238363"/>
          </a:xfrm>
          <a:prstGeom prst="round2Diag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Patient</a:t>
            </a:r>
            <a:endParaRPr lang="en-GB" sz="8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576736" y="6494040"/>
            <a:ext cx="1440000" cy="23836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Screening</a:t>
            </a:r>
            <a:endParaRPr lang="en-GB" sz="8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960952" y="6494039"/>
            <a:ext cx="1440000" cy="238363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44922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1640632" y="116632"/>
            <a:ext cx="1" cy="44295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4632" y="559589"/>
            <a:ext cx="2952000" cy="78319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64632" y="1844823"/>
            <a:ext cx="2952000" cy="1440161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477000" y="1700808"/>
            <a:ext cx="2952000" cy="1728192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462744" y="4221088"/>
            <a:ext cx="2952000" cy="1728192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753200" y="1700808"/>
            <a:ext cx="2952000" cy="172819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cxnSp>
        <p:nvCxnSpPr>
          <p:cNvPr id="11" name="Straight Arrow Connector 10"/>
          <p:cNvCxnSpPr>
            <a:stCxn id="6" idx="1"/>
            <a:endCxn id="7" idx="3"/>
          </p:cNvCxnSpPr>
          <p:nvPr/>
        </p:nvCxnSpPr>
        <p:spPr>
          <a:xfrm>
            <a:off x="1640632" y="1342782"/>
            <a:ext cx="0" cy="50204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4633" y="3678351"/>
            <a:ext cx="2952000" cy="1440161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Non elective death on ITU/CICU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cxnSp>
        <p:nvCxnSpPr>
          <p:cNvPr id="18" name="Straight Arrow Connector 17"/>
          <p:cNvCxnSpPr>
            <a:stCxn id="7" idx="1"/>
            <a:endCxn id="17" idx="3"/>
          </p:cNvCxnSpPr>
          <p:nvPr/>
        </p:nvCxnSpPr>
        <p:spPr>
          <a:xfrm>
            <a:off x="1640632" y="3284984"/>
            <a:ext cx="1" cy="39336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7" idx="0"/>
            <a:endCxn id="8" idx="2"/>
          </p:cNvCxnSpPr>
          <p:nvPr/>
        </p:nvCxnSpPr>
        <p:spPr>
          <a:xfrm flipV="1">
            <a:off x="3116633" y="2564904"/>
            <a:ext cx="360367" cy="1833528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9" idx="3"/>
          </p:cNvCxnSpPr>
          <p:nvPr/>
        </p:nvCxnSpPr>
        <p:spPr>
          <a:xfrm flipH="1">
            <a:off x="4938744" y="3429000"/>
            <a:ext cx="14256" cy="79208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66210" y="576030"/>
            <a:ext cx="3024335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Operational Process for Mortality</a:t>
            </a:r>
          </a:p>
          <a:p>
            <a:pPr algn="ctr"/>
            <a:r>
              <a:rPr lang="en-GB" sz="800" smtClean="0">
                <a:solidFill>
                  <a:schemeClr val="bg1"/>
                </a:solidFill>
              </a:rPr>
              <a:t>Template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66210" y="576030"/>
            <a:ext cx="3024335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Operational Process for Mortality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University Hospitals Bristol NHS Foundation Trust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211" y="1912404"/>
            <a:ext cx="2983813" cy="1872853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Automatic inclusion for </a:t>
            </a:r>
            <a:r>
              <a:rPr lang="en-GB" sz="800" b="1" dirty="0" smtClean="0"/>
              <a:t>Structured Judgement Review</a:t>
            </a:r>
          </a:p>
          <a:p>
            <a:pPr algn="ctr"/>
            <a:endParaRPr lang="en-GB" sz="800" dirty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Elective care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If issues with ward care for ITU/CICU  deaths subject to an ICNARC review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Patients </a:t>
            </a:r>
            <a:r>
              <a:rPr lang="en-GB" sz="800" dirty="0"/>
              <a:t>with learning difficulties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Patients </a:t>
            </a:r>
            <a:r>
              <a:rPr lang="en-GB" sz="800" dirty="0" smtClean="0"/>
              <a:t> with DOLs in last episode of care</a:t>
            </a:r>
            <a:endParaRPr lang="en-GB" sz="800" dirty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16-18 year olds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Family </a:t>
            </a:r>
            <a:r>
              <a:rPr lang="en-GB" sz="800" dirty="0" smtClean="0"/>
              <a:t>concerns </a:t>
            </a:r>
            <a:endParaRPr lang="en-GB" sz="800" dirty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Alerts from risk management group 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Patients who are subject of a serious incident investigation in their last episode of care</a:t>
            </a:r>
            <a:endParaRPr lang="en-GB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230421" y="4027741"/>
            <a:ext cx="2955603" cy="919401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Screening process</a:t>
            </a:r>
          </a:p>
          <a:p>
            <a:pPr algn="ctr"/>
            <a:endParaRPr lang="en-GB" sz="800" dirty="0"/>
          </a:p>
          <a:p>
            <a:r>
              <a:rPr lang="en-GB" sz="800" dirty="0"/>
              <a:t>Remainder of notes screened using standardised tool and if </a:t>
            </a:r>
            <a:r>
              <a:rPr lang="en-GB" sz="800" dirty="0" smtClean="0"/>
              <a:t>any clinical </a:t>
            </a:r>
            <a:r>
              <a:rPr lang="en-GB" sz="800" dirty="0"/>
              <a:t>issues identified then proceed to </a:t>
            </a:r>
            <a:r>
              <a:rPr lang="en-GB" sz="800" dirty="0" smtClean="0"/>
              <a:t>structured judgement review.</a:t>
            </a:r>
          </a:p>
          <a:p>
            <a:r>
              <a:rPr lang="en-GB" sz="8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471" y="749472"/>
            <a:ext cx="2983814" cy="646986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 of Hospital Cardiac Arrest</a:t>
            </a:r>
          </a:p>
          <a:p>
            <a:pPr lvl="0">
              <a:buClr>
                <a:schemeClr val="bg1"/>
              </a:buClr>
              <a:buSzPct val="200000"/>
            </a:pPr>
            <a:endParaRPr lang="en-GB" sz="800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92378" y="302350"/>
            <a:ext cx="1" cy="44295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08222" y="1528148"/>
            <a:ext cx="1739" cy="35151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  <a:endCxn id="6" idx="3"/>
          </p:cNvCxnSpPr>
          <p:nvPr/>
        </p:nvCxnSpPr>
        <p:spPr>
          <a:xfrm>
            <a:off x="1694118" y="3785257"/>
            <a:ext cx="14105" cy="2424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32441" y="1593617"/>
            <a:ext cx="2955602" cy="646986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Structured  judgement review</a:t>
            </a:r>
          </a:p>
          <a:p>
            <a:pPr algn="ctr"/>
            <a:endParaRPr lang="en-GB" sz="800" dirty="0"/>
          </a:p>
          <a:p>
            <a:r>
              <a:rPr lang="en-GB" sz="800" dirty="0"/>
              <a:t>Including </a:t>
            </a:r>
            <a:r>
              <a:rPr lang="en-GB" sz="800" dirty="0" smtClean="0"/>
              <a:t>avoidability of death score</a:t>
            </a:r>
          </a:p>
          <a:p>
            <a:r>
              <a:rPr lang="en-GB" sz="800" dirty="0"/>
              <a:t> </a:t>
            </a:r>
          </a:p>
        </p:txBody>
      </p:sp>
      <p:cxnSp>
        <p:nvCxnSpPr>
          <p:cNvPr id="27" name="Curved Connector 26"/>
          <p:cNvCxnSpPr>
            <a:stCxn id="6" idx="0"/>
            <a:endCxn id="18" idx="2"/>
          </p:cNvCxnSpPr>
          <p:nvPr/>
        </p:nvCxnSpPr>
        <p:spPr>
          <a:xfrm flipV="1">
            <a:off x="3186024" y="1917110"/>
            <a:ext cx="346417" cy="2570332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32441" y="2848987"/>
            <a:ext cx="2955602" cy="919401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If </a:t>
            </a:r>
            <a:r>
              <a:rPr lang="en-GB" sz="800" dirty="0" smtClean="0"/>
              <a:t>overall care </a:t>
            </a:r>
            <a:r>
              <a:rPr lang="en-GB" sz="800" dirty="0"/>
              <a:t>scored at 1 or 2 then second review undertaken by MD </a:t>
            </a:r>
            <a:r>
              <a:rPr lang="en-GB" sz="800" dirty="0" smtClean="0"/>
              <a:t>office </a:t>
            </a:r>
            <a:r>
              <a:rPr lang="en-GB" sz="800" dirty="0"/>
              <a:t>and consideration for clinical incident/ serious incident reporting including Duty of Candour </a:t>
            </a:r>
            <a:r>
              <a:rPr lang="en-GB" sz="800" dirty="0" smtClean="0"/>
              <a:t>obligation</a:t>
            </a:r>
          </a:p>
          <a:p>
            <a:r>
              <a:rPr lang="en-GB" sz="800" dirty="0" smtClean="0"/>
              <a:t>If death rated greater than 50:50 avoidable</a:t>
            </a:r>
          </a:p>
          <a:p>
            <a:r>
              <a:rPr lang="en-GB" sz="800" dirty="0"/>
              <a:t> </a:t>
            </a:r>
          </a:p>
        </p:txBody>
      </p:sp>
      <p:cxnSp>
        <p:nvCxnSpPr>
          <p:cNvPr id="51" name="Straight Arrow Connector 50"/>
          <p:cNvCxnSpPr>
            <a:stCxn id="18" idx="1"/>
            <a:endCxn id="32" idx="3"/>
          </p:cNvCxnSpPr>
          <p:nvPr/>
        </p:nvCxnSpPr>
        <p:spPr>
          <a:xfrm>
            <a:off x="5010242" y="2240603"/>
            <a:ext cx="0" cy="6083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8" idx="0"/>
            <a:endCxn id="53" idx="2"/>
          </p:cNvCxnSpPr>
          <p:nvPr/>
        </p:nvCxnSpPr>
        <p:spPr>
          <a:xfrm>
            <a:off x="6488043" y="1917110"/>
            <a:ext cx="309435" cy="4256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797478" y="1363767"/>
            <a:ext cx="2993067" cy="11918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Division</a:t>
            </a:r>
          </a:p>
          <a:p>
            <a:endParaRPr lang="en-GB" sz="800" dirty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Themes and scores collated at Divisional level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Dashboard populated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Feedback to Divisional Board  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Inclusion in specialty M+M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In some cases feedback to family  </a:t>
            </a:r>
          </a:p>
          <a:p>
            <a:pPr>
              <a:buClr>
                <a:schemeClr val="bg1"/>
              </a:buClr>
              <a:buSzPct val="200000"/>
            </a:pPr>
            <a:r>
              <a:rPr lang="en-GB" sz="800" dirty="0"/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87420" y="3284984"/>
            <a:ext cx="3024336" cy="11918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Mortality </a:t>
            </a:r>
            <a:r>
              <a:rPr lang="en-GB" sz="800" b="1" dirty="0"/>
              <a:t>Surveillance </a:t>
            </a:r>
            <a:r>
              <a:rPr lang="en-GB" sz="800" b="1" dirty="0" smtClean="0"/>
              <a:t>Group</a:t>
            </a:r>
          </a:p>
          <a:p>
            <a:pPr>
              <a:buClr>
                <a:schemeClr val="bg1"/>
              </a:buClr>
              <a:buSzPct val="200000"/>
            </a:pPr>
            <a:endParaRPr lang="en-GB" sz="800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Additional information from ITU/CICU</a:t>
            </a:r>
            <a:r>
              <a:rPr lang="en-GB" sz="800" dirty="0" smtClean="0"/>
              <a:t>, Paediatrics</a:t>
            </a:r>
            <a:r>
              <a:rPr lang="en-GB" sz="800" dirty="0"/>
              <a:t>/ O+G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Dashboard review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Cross Trust themes identified and fed to QI Academy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Good </a:t>
            </a:r>
            <a:r>
              <a:rPr lang="en-GB" sz="800" dirty="0" smtClean="0"/>
              <a:t>practice and/or poor care  </a:t>
            </a:r>
            <a:r>
              <a:rPr lang="en-GB" sz="800" dirty="0"/>
              <a:t>fed back to teams from MD office 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6776269" y="5368989"/>
            <a:ext cx="3024336" cy="783193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Reports</a:t>
            </a:r>
          </a:p>
          <a:p>
            <a:pPr>
              <a:buClr>
                <a:schemeClr val="bg1"/>
              </a:buClr>
              <a:buSzPct val="200000"/>
            </a:pPr>
            <a:endParaRPr lang="en-GB" sz="800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Quality and Outcomes Committee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Coal Face teams – quarterly Mortality bulletin</a:t>
            </a:r>
          </a:p>
          <a:p>
            <a:pPr>
              <a:buClr>
                <a:schemeClr val="bg1"/>
              </a:buClr>
              <a:buSzPct val="200000"/>
            </a:pPr>
            <a:r>
              <a:rPr lang="en-GB" sz="800" dirty="0"/>
              <a:t> </a:t>
            </a:r>
          </a:p>
        </p:txBody>
      </p:sp>
      <p:cxnSp>
        <p:nvCxnSpPr>
          <p:cNvPr id="70" name="Straight Arrow Connector 69"/>
          <p:cNvCxnSpPr>
            <a:stCxn id="55" idx="1"/>
            <a:endCxn id="69" idx="3"/>
          </p:cNvCxnSpPr>
          <p:nvPr/>
        </p:nvCxnSpPr>
        <p:spPr>
          <a:xfrm flipH="1">
            <a:off x="8288437" y="4476800"/>
            <a:ext cx="11151" cy="89218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53" idx="1"/>
            <a:endCxn id="55" idx="3"/>
          </p:cNvCxnSpPr>
          <p:nvPr/>
        </p:nvCxnSpPr>
        <p:spPr>
          <a:xfrm>
            <a:off x="8294012" y="2555583"/>
            <a:ext cx="5576" cy="72940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30899" y="457075"/>
            <a:ext cx="29844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Operational Process for Mortality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North Bristol NHS Trust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400" y="1340768"/>
            <a:ext cx="2984400" cy="1191816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General specialities </a:t>
            </a:r>
            <a:br>
              <a:rPr lang="en-GB" sz="800" b="1" dirty="0" smtClean="0"/>
            </a:br>
            <a:r>
              <a:rPr lang="en-GB" sz="800" b="1" dirty="0" smtClean="0"/>
              <a:t>exclusion criteria for SJR</a:t>
            </a:r>
          </a:p>
          <a:p>
            <a:pPr algn="ctr"/>
            <a:endParaRPr lang="en-GB" sz="800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Cases already in the Serious Incident Process where an RCA is being written at the time of uploading notes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Cases </a:t>
            </a:r>
            <a:r>
              <a:rPr lang="en-GB" sz="800" dirty="0"/>
              <a:t>already in the Legal process where an Inquest has been opened and/or a Coroner’s investigation is ongoing</a:t>
            </a:r>
            <a:endParaRPr lang="en-GB" sz="8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40632" y="116632"/>
            <a:ext cx="1471" cy="27516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80327" y="1794196"/>
            <a:ext cx="2984400" cy="1191816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Structured  judgement review e-tool</a:t>
            </a:r>
          </a:p>
          <a:p>
            <a:pPr algn="ctr"/>
            <a:endParaRPr lang="en-GB" sz="800" b="1" dirty="0" smtClean="0"/>
          </a:p>
          <a:p>
            <a:pPr algn="ctr"/>
            <a:r>
              <a:rPr lang="en-GB" sz="800" b="1" dirty="0"/>
              <a:t>Performed on all cases (or a sample of patients in Medicine for Older People, Respiratory, Stroke, Acute Medicine specialties</a:t>
            </a:r>
            <a:r>
              <a:rPr lang="en-GB" sz="800" b="1" dirty="0" smtClean="0"/>
              <a:t>)</a:t>
            </a:r>
          </a:p>
          <a:p>
            <a:pPr algn="ctr"/>
            <a:endParaRPr lang="en-GB" sz="800" dirty="0"/>
          </a:p>
          <a:p>
            <a:r>
              <a:rPr lang="en-GB" sz="800" dirty="0"/>
              <a:t>Including assessment of ‘more likely than not to have resulted from problems in healthcare</a:t>
            </a:r>
            <a:r>
              <a:rPr lang="en-GB" sz="800" dirty="0" smtClean="0"/>
              <a:t>’</a:t>
            </a:r>
            <a:endParaRPr lang="en-GB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3480327" y="3331071"/>
            <a:ext cx="2984400" cy="1328023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/>
              <a:t>If </a:t>
            </a:r>
            <a:r>
              <a:rPr lang="en-GB" sz="800" dirty="0"/>
              <a:t>care scored at 1 or 2 (Very Poor or Poor) in overall phase of care then a clinical incident must be raised and Duty of Candour process </a:t>
            </a:r>
            <a:r>
              <a:rPr lang="en-GB" sz="800" dirty="0" smtClean="0"/>
              <a:t>followed</a:t>
            </a:r>
          </a:p>
          <a:p>
            <a:endParaRPr lang="en-GB" sz="800" dirty="0"/>
          </a:p>
          <a:p>
            <a:r>
              <a:rPr lang="en-GB" sz="800" dirty="0" smtClean="0"/>
              <a:t>If </a:t>
            </a:r>
            <a:r>
              <a:rPr lang="en-GB" sz="800" dirty="0"/>
              <a:t>a Care Delivery Problem has been identified which most likely contributed to death, a clinical incident must be raised and the Patient Safety Assurance and Audit Service must be contacted to commence the Serious Incident process.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91284" y="1163128"/>
            <a:ext cx="2984400" cy="194095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Division</a:t>
            </a:r>
          </a:p>
          <a:p>
            <a:endParaRPr lang="en-GB" sz="800" dirty="0"/>
          </a:p>
          <a:p>
            <a:pPr>
              <a:buClr>
                <a:schemeClr val="bg1"/>
              </a:buClr>
              <a:buSzPct val="200000"/>
            </a:pPr>
            <a:r>
              <a:rPr lang="en-GB" sz="800" dirty="0"/>
              <a:t>Themes and scores collated at Divisional </a:t>
            </a:r>
            <a:r>
              <a:rPr lang="en-GB" sz="800" dirty="0" smtClean="0"/>
              <a:t>level – also to include Quality and Safety thematic elements (Quality Synopsis)</a:t>
            </a:r>
          </a:p>
          <a:p>
            <a:pPr>
              <a:buClr>
                <a:schemeClr val="bg1"/>
              </a:buClr>
              <a:buSzPct val="200000"/>
            </a:pPr>
            <a:endParaRPr lang="en-GB" sz="800" dirty="0"/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National Dashboard populated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Specialty Dashboard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Feedback to Divisional Leads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Inclusion in specialty </a:t>
            </a:r>
            <a:r>
              <a:rPr lang="en-GB" sz="800" dirty="0" err="1"/>
              <a:t>M+M</a:t>
            </a:r>
            <a:endParaRPr lang="en-GB" sz="800" dirty="0"/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In some cases feedback to family </a:t>
            </a:r>
            <a:endParaRPr lang="en-GB" sz="8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791284" y="3548697"/>
            <a:ext cx="2984400" cy="108966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Quality Surveillance Group</a:t>
            </a:r>
          </a:p>
          <a:p>
            <a:pPr algn="ctr"/>
            <a:endParaRPr lang="en-GB" sz="800" dirty="0" smtClean="0"/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Dashboard review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Cross Trust themes identified and fed to Quality and Patient Safety Programme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Good Practice fed back to teams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97151" y="4801988"/>
            <a:ext cx="2984400" cy="953453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Reports</a:t>
            </a:r>
          </a:p>
          <a:p>
            <a:pPr>
              <a:buClr>
                <a:schemeClr val="bg1"/>
              </a:buClr>
              <a:buSzPct val="200000"/>
            </a:pPr>
            <a:endParaRPr lang="en-GB" sz="800" dirty="0" smtClean="0"/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Board Report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Quality Committee Report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Clinical teams receive thematic </a:t>
            </a:r>
            <a:r>
              <a:rPr lang="en-GB" sz="800" dirty="0" smtClean="0"/>
              <a:t>communication</a:t>
            </a:r>
            <a:r>
              <a:rPr lang="en-GB" sz="800" dirty="0" smtClean="0"/>
              <a:t> </a:t>
            </a:r>
            <a:endParaRPr lang="en-GB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162409" y="391792"/>
            <a:ext cx="2984400" cy="646986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General specialities </a:t>
            </a:r>
            <a:br>
              <a:rPr lang="en-GB" sz="800" b="1" dirty="0" smtClean="0"/>
            </a:br>
            <a:r>
              <a:rPr lang="en-GB" sz="800" b="1" dirty="0" smtClean="0"/>
              <a:t>inclusion criteria for SJR</a:t>
            </a:r>
          </a:p>
          <a:p>
            <a:pPr algn="ctr"/>
            <a:endParaRPr lang="en-GB" sz="800" dirty="0"/>
          </a:p>
          <a:p>
            <a:r>
              <a:rPr lang="en-GB" sz="800" dirty="0" smtClean="0"/>
              <a:t>All deaths which do not meet exclusion criteria below</a:t>
            </a:r>
            <a:endParaRPr lang="en-GB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162409" y="2708920"/>
            <a:ext cx="2984400" cy="1600438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SCREENING PROCESS prior to SCR in Medicine for Older People, Respiratory, Stroke, Acute Medicine specialties </a:t>
            </a:r>
            <a:endParaRPr lang="en-GB" sz="800" dirty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Notes </a:t>
            </a:r>
            <a:r>
              <a:rPr lang="en-GB" sz="800" dirty="0"/>
              <a:t>of all deaths screened using standardised e-tool with automatic inclusion criteria.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Screening </a:t>
            </a:r>
            <a:r>
              <a:rPr lang="en-GB" sz="800" dirty="0"/>
              <a:t>to be completed by junior doctor who contacts responsible consultant at time of death certification.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If </a:t>
            </a:r>
            <a:r>
              <a:rPr lang="en-GB" sz="800" dirty="0"/>
              <a:t>criteria met then case proceeds to SCR.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SJR </a:t>
            </a:r>
            <a:r>
              <a:rPr lang="en-GB" sz="800" dirty="0"/>
              <a:t>will also be performed on a random sample of those cases screened out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5405" y="4581128"/>
            <a:ext cx="2984400" cy="1600438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Automatic inclusion for SCR in Medicine for Older People, Respiratory, Stroke, Acute Medicine specialties</a:t>
            </a:r>
            <a:endParaRPr lang="en-GB" sz="800" dirty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Elective </a:t>
            </a:r>
            <a:r>
              <a:rPr lang="en-GB" sz="800" dirty="0"/>
              <a:t>care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Patients </a:t>
            </a:r>
            <a:r>
              <a:rPr lang="en-GB" sz="800" dirty="0"/>
              <a:t>with learning difficulties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Patients </a:t>
            </a:r>
            <a:r>
              <a:rPr lang="en-GB" sz="800" dirty="0"/>
              <a:t>under Mental Health Section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Family </a:t>
            </a:r>
            <a:r>
              <a:rPr lang="en-GB" sz="800" dirty="0"/>
              <a:t>or staff concerns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Alerts </a:t>
            </a:r>
            <a:r>
              <a:rPr lang="en-GB" sz="800" dirty="0"/>
              <a:t>from risk management group 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A </a:t>
            </a:r>
            <a:r>
              <a:rPr lang="en-GB" sz="800" dirty="0"/>
              <a:t>death where there may be important lessons to be learned for the team or department (these lessons may be areas of excellence as well as areas </a:t>
            </a:r>
            <a:endParaRPr lang="en-GB" sz="800" dirty="0" smtClean="0"/>
          </a:p>
        </p:txBody>
      </p:sp>
      <p:cxnSp>
        <p:nvCxnSpPr>
          <p:cNvPr id="64" name="Straight Arrow Connector 63"/>
          <p:cNvCxnSpPr>
            <a:stCxn id="50" idx="1"/>
          </p:cNvCxnSpPr>
          <p:nvPr/>
        </p:nvCxnSpPr>
        <p:spPr>
          <a:xfrm>
            <a:off x="1654609" y="4309358"/>
            <a:ext cx="5991" cy="28803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54" idx="0"/>
            <a:endCxn id="14" idx="2"/>
          </p:cNvCxnSpPr>
          <p:nvPr/>
        </p:nvCxnSpPr>
        <p:spPr>
          <a:xfrm flipV="1">
            <a:off x="3149805" y="2390104"/>
            <a:ext cx="330522" cy="2991243"/>
          </a:xfrm>
          <a:prstGeom prst="curved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736976" y="2986012"/>
            <a:ext cx="0" cy="34505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20" idx="1"/>
            <a:endCxn id="23" idx="3"/>
          </p:cNvCxnSpPr>
          <p:nvPr/>
        </p:nvCxnSpPr>
        <p:spPr>
          <a:xfrm>
            <a:off x="8283484" y="4638357"/>
            <a:ext cx="5867" cy="16363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9" idx="1"/>
            <a:endCxn id="20" idx="3"/>
          </p:cNvCxnSpPr>
          <p:nvPr/>
        </p:nvCxnSpPr>
        <p:spPr>
          <a:xfrm>
            <a:off x="8283484" y="3104085"/>
            <a:ext cx="0" cy="44461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4" idx="0"/>
            <a:endCxn id="19" idx="2"/>
          </p:cNvCxnSpPr>
          <p:nvPr/>
        </p:nvCxnSpPr>
        <p:spPr>
          <a:xfrm flipV="1">
            <a:off x="6464727" y="2133607"/>
            <a:ext cx="326557" cy="25649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37636" y="2420888"/>
            <a:ext cx="4467" cy="26485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634640" y="1038778"/>
            <a:ext cx="7463" cy="30199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169024" y="2986012"/>
            <a:ext cx="0" cy="34505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81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58" y="82580"/>
            <a:ext cx="29844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Operational Process for Mortality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Great Western Hospitals NHS Foundation Trust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31848" y="1795335"/>
            <a:ext cx="2984400" cy="1328023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Automatic inclusion for </a:t>
            </a:r>
            <a:r>
              <a:rPr lang="en-GB" sz="800" b="1" dirty="0" smtClean="0"/>
              <a:t>Structured Judgement Review</a:t>
            </a:r>
          </a:p>
          <a:p>
            <a:pPr algn="ctr"/>
            <a:endParaRPr lang="en-GB" sz="800" b="1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Cardiac Arrests  - Identified by QI Team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Elective Surgery – Identified by Information Team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Learning disabilities – Identified by LD Lead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CQC/Dr Foster Alerts – Identified by Clinical Audit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Family Concerns – Identified by PALS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Serious Incidents – Identified by Clinical Risk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Other reviews  identified locally by Specialities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6756" y="3408677"/>
            <a:ext cx="2984400" cy="1600438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Speciality M&amp;M lead</a:t>
            </a:r>
          </a:p>
          <a:p>
            <a:pPr algn="ctr"/>
            <a:endParaRPr lang="en-GB" sz="800" b="1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Provide </a:t>
            </a:r>
            <a:r>
              <a:rPr lang="en-GB" sz="800" dirty="0"/>
              <a:t>senior leadership and support with Speciality M&amp;M Meetings  as outlined in </a:t>
            </a:r>
            <a:r>
              <a:rPr lang="en-GB" sz="800" dirty="0" smtClean="0"/>
              <a:t>ToR: Core membership; frequency </a:t>
            </a:r>
            <a:r>
              <a:rPr lang="en-GB" sz="800" dirty="0"/>
              <a:t>of </a:t>
            </a:r>
            <a:r>
              <a:rPr lang="en-GB" sz="800" dirty="0" smtClean="0"/>
              <a:t>meetings; roles </a:t>
            </a:r>
            <a:r>
              <a:rPr lang="en-GB" sz="800" dirty="0"/>
              <a:t>and </a:t>
            </a:r>
            <a:r>
              <a:rPr lang="en-GB" sz="800" dirty="0" smtClean="0"/>
              <a:t>responsibilities; reporting</a:t>
            </a:r>
            <a:endParaRPr lang="en-GB" sz="800" dirty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Member </a:t>
            </a:r>
            <a:r>
              <a:rPr lang="en-GB" sz="800" dirty="0"/>
              <a:t>of Trust Mortality Group (by Default)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To </a:t>
            </a:r>
            <a:r>
              <a:rPr lang="en-GB" sz="800" dirty="0"/>
              <a:t>report on Mortality performance/learning  to the Trust Mortality Group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Ensure </a:t>
            </a:r>
            <a:r>
              <a:rPr lang="en-GB" sz="800" dirty="0"/>
              <a:t>Speciality Dashboard/reports are disseminated to all members of the team and channelled through local governance process where required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799" y="4001560"/>
            <a:ext cx="2984400" cy="1055608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Exclusions</a:t>
            </a:r>
          </a:p>
          <a:p>
            <a:pPr algn="ctr"/>
            <a:endParaRPr lang="en-GB" sz="800" b="1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Paediatrics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Perinatal </a:t>
            </a:r>
          </a:p>
          <a:p>
            <a:pPr>
              <a:buClr>
                <a:schemeClr val="bg1"/>
              </a:buClr>
              <a:buSzPct val="200000"/>
            </a:pPr>
            <a:r>
              <a:rPr lang="en-GB" sz="800" dirty="0"/>
              <a:t>Please refer to the Terms of Reference for Perinatal and Paediatric Mortality and Morbidity which can be found on the GWH intranet site</a:t>
            </a:r>
            <a:r>
              <a:rPr lang="en-GB" sz="800" dirty="0" smtClean="0"/>
              <a:t>. 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27186" y="476672"/>
            <a:ext cx="0" cy="24015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0" idx="0"/>
            <a:endCxn id="25" idx="2"/>
          </p:cNvCxnSpPr>
          <p:nvPr/>
        </p:nvCxnSpPr>
        <p:spPr>
          <a:xfrm flipV="1">
            <a:off x="3112958" y="848748"/>
            <a:ext cx="318890" cy="36831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8558" y="689260"/>
            <a:ext cx="2984400" cy="1055608"/>
          </a:xfrm>
          <a:prstGeom prst="round2Diag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Ward (patient dies)</a:t>
            </a:r>
          </a:p>
          <a:p>
            <a:pPr algn="ctr"/>
            <a:endParaRPr lang="en-GB" sz="800" b="1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Dr </a:t>
            </a:r>
            <a:r>
              <a:rPr lang="en-GB" sz="800" dirty="0"/>
              <a:t>completes diagnosis of death  (section 1) on the ward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Nurse present at death completes notification of death and mortuary checklist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Ward clerk updates ‘Status’ and details onto </a:t>
            </a:r>
            <a:r>
              <a:rPr lang="en-GB" sz="800" dirty="0" smtClean="0"/>
              <a:t>Medway </a:t>
            </a:r>
            <a:endParaRPr lang="en-GB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128558" y="1955232"/>
            <a:ext cx="2984400" cy="1736646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Information</a:t>
            </a:r>
          </a:p>
          <a:p>
            <a:pPr algn="ctr"/>
            <a:endParaRPr lang="en-GB" sz="800" b="1" dirty="0" smtClean="0"/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Daily </a:t>
            </a:r>
            <a:r>
              <a:rPr lang="en-GB" sz="800" dirty="0"/>
              <a:t>mortality list sent to all wards by informatics (automated)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Ward clerks ‘validate’ information (consultant/speciality)  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Corrections sent to the PAS team to action on Medway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Deceased patient level data uploaded to  National Mortality Database on weekly basis</a:t>
            </a:r>
          </a:p>
          <a:p>
            <a:pPr marL="171450" lvl="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Email Notification sent to M&amp;M Leads and Leads from Central teams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31848" y="116632"/>
            <a:ext cx="2984400" cy="1464231"/>
          </a:xfrm>
          <a:prstGeom prst="round2Diag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Mortuary</a:t>
            </a:r>
          </a:p>
          <a:p>
            <a:pPr algn="ctr"/>
            <a:endParaRPr lang="en-GB" sz="800" b="1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Patient transferred to mortuary; notes and paperwork left with mortuary staff to process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Doctor completes death certificate paperwork (within 3 working days).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Mortuary staff update cause of death and doctor’s name on EDS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Clinical coding review notes to complete coding of inpatient spell</a:t>
            </a:r>
          </a:p>
        </p:txBody>
      </p:sp>
      <p:cxnSp>
        <p:nvCxnSpPr>
          <p:cNvPr id="33" name="Straight Arrow Connector 32"/>
          <p:cNvCxnSpPr>
            <a:stCxn id="22" idx="0"/>
            <a:endCxn id="5" idx="2"/>
          </p:cNvCxnSpPr>
          <p:nvPr/>
        </p:nvCxnSpPr>
        <p:spPr>
          <a:xfrm flipV="1">
            <a:off x="3112958" y="2459347"/>
            <a:ext cx="318890" cy="36420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5" idx="0"/>
            <a:endCxn id="38" idx="2"/>
          </p:cNvCxnSpPr>
          <p:nvPr/>
        </p:nvCxnSpPr>
        <p:spPr>
          <a:xfrm flipV="1">
            <a:off x="6416248" y="843657"/>
            <a:ext cx="358423" cy="509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774671" y="111541"/>
            <a:ext cx="2984400" cy="1464231"/>
          </a:xfrm>
          <a:prstGeom prst="round2Diag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Health records</a:t>
            </a:r>
          </a:p>
          <a:p>
            <a:pPr algn="ctr"/>
            <a:endParaRPr lang="en-GB" sz="800" b="1" dirty="0" smtClean="0"/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Deceased Clerk  retrieves notes from Mortuary throughout the day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Collections AM: prepared for scanning for PM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Collections PM: prepared for scanning next AM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Scanned Episode saved as individual entry on Medway for ease of identification</a:t>
            </a:r>
          </a:p>
        </p:txBody>
      </p:sp>
      <p:cxnSp>
        <p:nvCxnSpPr>
          <p:cNvPr id="39" name="Straight Arrow Connector 38"/>
          <p:cNvCxnSpPr>
            <a:stCxn id="5" idx="0"/>
            <a:endCxn id="40" idx="2"/>
          </p:cNvCxnSpPr>
          <p:nvPr/>
        </p:nvCxnSpPr>
        <p:spPr>
          <a:xfrm>
            <a:off x="6416248" y="2459347"/>
            <a:ext cx="374426" cy="29610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790674" y="1819025"/>
            <a:ext cx="2984400" cy="1872853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Speciality level review(s)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Specialities/M&amp;M Lead identify cases for SJR prior to M&amp;M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Cases notes shared amongst team (local arrangement)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Case note review and scores recorded on Mortality Database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b="1" dirty="0" smtClean="0"/>
              <a:t>Non-mandatory patients</a:t>
            </a:r>
            <a:r>
              <a:rPr lang="en-GB" sz="800" dirty="0" smtClean="0"/>
              <a:t> – identify cases  for learning to put forward for discussion at next M&amp;M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b="1" dirty="0" smtClean="0"/>
              <a:t>Mandatory categories </a:t>
            </a:r>
            <a:r>
              <a:rPr lang="en-GB" sz="800" dirty="0" smtClean="0"/>
              <a:t>– ALL discussed M&amp;M 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b="1" dirty="0" smtClean="0"/>
              <a:t>Exclusions apply</a:t>
            </a:r>
          </a:p>
        </p:txBody>
      </p:sp>
      <p:cxnSp>
        <p:nvCxnSpPr>
          <p:cNvPr id="42" name="Straight Arrow Connector 41"/>
          <p:cNvCxnSpPr>
            <a:stCxn id="40" idx="1"/>
            <a:endCxn id="43" idx="3"/>
          </p:cNvCxnSpPr>
          <p:nvPr/>
        </p:nvCxnSpPr>
        <p:spPr>
          <a:xfrm flipH="1">
            <a:off x="8275726" y="3691878"/>
            <a:ext cx="7148" cy="24840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83526" y="3940287"/>
            <a:ext cx="2984400" cy="919401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Clinical audit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Receive </a:t>
            </a:r>
            <a:r>
              <a:rPr lang="en-GB" sz="800" dirty="0"/>
              <a:t>speciality attendance sheets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Populate speciality dashboards and return to M&amp;M Lead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Prepare Trustwide Dashboard: monthly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/>
              <a:t>Prepare Trustwide report: quarterly</a:t>
            </a:r>
          </a:p>
        </p:txBody>
      </p:sp>
      <p:cxnSp>
        <p:nvCxnSpPr>
          <p:cNvPr id="44" name="Straight Arrow Connector 43"/>
          <p:cNvCxnSpPr>
            <a:stCxn id="43" idx="2"/>
            <a:endCxn id="6" idx="0"/>
          </p:cNvCxnSpPr>
          <p:nvPr/>
        </p:nvCxnSpPr>
        <p:spPr>
          <a:xfrm flipH="1" flipV="1">
            <a:off x="6411156" y="4208896"/>
            <a:ext cx="372370" cy="19109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0" idx="1"/>
            <a:endCxn id="22" idx="3"/>
          </p:cNvCxnSpPr>
          <p:nvPr/>
        </p:nvCxnSpPr>
        <p:spPr>
          <a:xfrm>
            <a:off x="1620758" y="1744868"/>
            <a:ext cx="0" cy="21036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2" idx="1"/>
            <a:endCxn id="7" idx="3"/>
          </p:cNvCxnSpPr>
          <p:nvPr/>
        </p:nvCxnSpPr>
        <p:spPr>
          <a:xfrm>
            <a:off x="1620758" y="3691878"/>
            <a:ext cx="5241" cy="3096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2" idx="0"/>
            <a:endCxn id="6" idx="2"/>
          </p:cNvCxnSpPr>
          <p:nvPr/>
        </p:nvCxnSpPr>
        <p:spPr>
          <a:xfrm>
            <a:off x="3112958" y="2823555"/>
            <a:ext cx="313798" cy="138534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426756" y="5247212"/>
            <a:ext cx="6377059" cy="1139726"/>
          </a:xfrm>
          <a:prstGeom prst="round2DiagRect">
            <a:avLst>
              <a:gd name="adj1" fmla="val 9739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Trust Mortality Group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Meet 3rd Wednesday of Mont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Review Monthly Trustwide dashboard-</a:t>
            </a:r>
          </a:p>
          <a:p>
            <a:pPr marL="650358" lvl="1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Rates of reviews undertaken</a:t>
            </a:r>
          </a:p>
          <a:p>
            <a:pPr marL="650358" lvl="1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Outcomes/learning from reviews</a:t>
            </a:r>
          </a:p>
          <a:p>
            <a:pPr marL="650358" lvl="1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Identify/action  </a:t>
            </a:r>
            <a:r>
              <a:rPr lang="en-GB" sz="800" b="1" dirty="0" smtClean="0"/>
              <a:t>2</a:t>
            </a:r>
            <a:r>
              <a:rPr lang="en-GB" sz="800" b="1" baseline="30000" dirty="0" smtClean="0"/>
              <a:t>nd</a:t>
            </a:r>
            <a:r>
              <a:rPr lang="en-GB" sz="800" b="1" dirty="0" smtClean="0"/>
              <a:t> level reviews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Review Speciality dashboards-</a:t>
            </a:r>
          </a:p>
          <a:p>
            <a:pPr marL="650358" lvl="1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Outcomes/learning from reviews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58388" y="5568684"/>
            <a:ext cx="3916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Review Quarterly Report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Provide Dashboard/Report-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Dr Foster Reviews/Alerts</a:t>
            </a:r>
          </a:p>
          <a:p>
            <a:pPr marL="171450" indent="-171450"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</a:pPr>
            <a:r>
              <a:rPr lang="en-GB" sz="800" dirty="0" smtClean="0"/>
              <a:t>Identification/Outcomes from ‘other’ locally identified Mortality Reviews (i.e. Christmas Mortality).</a:t>
            </a:r>
          </a:p>
        </p:txBody>
      </p:sp>
      <p:cxnSp>
        <p:nvCxnSpPr>
          <p:cNvPr id="64" name="Straight Arrow Connector 63"/>
          <p:cNvCxnSpPr>
            <a:stCxn id="43" idx="1"/>
            <a:endCxn id="49" idx="3"/>
          </p:cNvCxnSpPr>
          <p:nvPr/>
        </p:nvCxnSpPr>
        <p:spPr>
          <a:xfrm flipH="1">
            <a:off x="6615286" y="4859688"/>
            <a:ext cx="1660440" cy="38752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9" idx="2"/>
            <a:endCxn id="67" idx="0"/>
          </p:cNvCxnSpPr>
          <p:nvPr/>
        </p:nvCxnSpPr>
        <p:spPr>
          <a:xfrm flipH="1" flipV="1">
            <a:off x="3164046" y="5417524"/>
            <a:ext cx="262710" cy="39955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79646" y="5298342"/>
            <a:ext cx="2984400" cy="238363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Patient Quality Committee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9646" y="5764328"/>
            <a:ext cx="1400591" cy="332111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n-GB" sz="800" b="1" dirty="0" smtClean="0"/>
              <a:t>Executive Committee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63455" y="5721868"/>
            <a:ext cx="1400591" cy="374571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/>
              <a:t>Clinical Commissioning Group</a:t>
            </a:r>
          </a:p>
        </p:txBody>
      </p:sp>
      <p:cxnSp>
        <p:nvCxnSpPr>
          <p:cNvPr id="72" name="Straight Arrow Connector 71"/>
          <p:cNvCxnSpPr>
            <a:stCxn id="67" idx="1"/>
            <a:endCxn id="68" idx="3"/>
          </p:cNvCxnSpPr>
          <p:nvPr/>
        </p:nvCxnSpPr>
        <p:spPr>
          <a:xfrm flipH="1">
            <a:off x="879942" y="5536705"/>
            <a:ext cx="791904" cy="22762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7" idx="1"/>
            <a:endCxn id="71" idx="3"/>
          </p:cNvCxnSpPr>
          <p:nvPr/>
        </p:nvCxnSpPr>
        <p:spPr>
          <a:xfrm>
            <a:off x="1671846" y="5536705"/>
            <a:ext cx="791905" cy="18516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26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31041"/>
      </a:dk2>
      <a:lt2>
        <a:srgbClr val="EEEEEE"/>
      </a:lt2>
      <a:accent1>
        <a:srgbClr val="353A8C"/>
      </a:accent1>
      <a:accent2>
        <a:srgbClr val="FCC64F"/>
      </a:accent2>
      <a:accent3>
        <a:srgbClr val="DC241F"/>
      </a:accent3>
      <a:accent4>
        <a:srgbClr val="6DAA2D"/>
      </a:accent4>
      <a:accent5>
        <a:srgbClr val="EEEEEE"/>
      </a:accent5>
      <a:accent6>
        <a:srgbClr val="031041"/>
      </a:accent6>
      <a:hlink>
        <a:srgbClr val="353A8C"/>
      </a:hlink>
      <a:folHlink>
        <a:srgbClr val="353A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1097</Words>
  <Application>Microsoft Office PowerPoint</Application>
  <PresentationFormat>A4 Paper (210x297 mm)</PresentationFormat>
  <Paragraphs>192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nathalie.delaney</dc:creator>
  <cp:lastModifiedBy>nathalie.delaney</cp:lastModifiedBy>
  <cp:revision>24</cp:revision>
  <dcterms:created xsi:type="dcterms:W3CDTF">2017-07-18T15:30:10Z</dcterms:created>
  <dcterms:modified xsi:type="dcterms:W3CDTF">2017-08-23T12:41:21Z</dcterms:modified>
</cp:coreProperties>
</file>