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98" r:id="rId3"/>
    <p:sldId id="299" r:id="rId4"/>
    <p:sldId id="300" r:id="rId5"/>
    <p:sldId id="301" r:id="rId6"/>
    <p:sldId id="329"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27" r:id="rId23"/>
    <p:sldId id="317" r:id="rId24"/>
    <p:sldId id="318" r:id="rId25"/>
    <p:sldId id="328" r:id="rId26"/>
    <p:sldId id="319" r:id="rId27"/>
    <p:sldId id="320" r:id="rId28"/>
    <p:sldId id="321" r:id="rId29"/>
    <p:sldId id="322" r:id="rId30"/>
    <p:sldId id="323" r:id="rId31"/>
    <p:sldId id="324" r:id="rId32"/>
    <p:sldId id="330" r:id="rId33"/>
    <p:sldId id="325" r:id="rId34"/>
  </p:sldIdLst>
  <p:sldSz cx="9144000" cy="6858000" type="screen4x3"/>
  <p:notesSz cx="6669088" cy="9926638"/>
  <p:custShowLst>
    <p:custShow name="Intro_loop"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90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2385" autoAdjust="0"/>
  </p:normalViewPr>
  <p:slideViewPr>
    <p:cSldViewPr>
      <p:cViewPr>
        <p:scale>
          <a:sx n="80" d="100"/>
          <a:sy n="80" d="100"/>
        </p:scale>
        <p:origin x="-852" y="642"/>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26"/>
    </mc:Choice>
    <mc:Fallback>
      <c:style val="26"/>
    </mc:Fallback>
  </mc:AlternateContent>
  <c:chart>
    <c:title>
      <c:tx>
        <c:strRef>
          <c:f>'[ELC Comparative Dashboard to March 2016.xlsx]References'!$A$17</c:f>
          <c:strCache>
            <c:ptCount val="1"/>
            <c:pt idx="0">
              <c:v>West of England Risk Adjusted Mortality Performance over Time</c:v>
            </c:pt>
          </c:strCache>
        </c:strRef>
      </c:tx>
      <c:layout/>
      <c:overlay val="0"/>
    </c:title>
    <c:autoTitleDeleted val="0"/>
    <c:plotArea>
      <c:layout/>
      <c:barChart>
        <c:barDir val="col"/>
        <c:grouping val="clustered"/>
        <c:varyColors val="0"/>
        <c:ser>
          <c:idx val="0"/>
          <c:order val="0"/>
          <c:tx>
            <c:strRef>
              <c:f>'[ELC Comparative Dashboard to March 2016.xlsx]Chart Views'!$B$23</c:f>
              <c:strCache>
                <c:ptCount val="1"/>
                <c:pt idx="0">
                  <c:v>Baseline</c:v>
                </c:pt>
              </c:strCache>
            </c:strRef>
          </c:tx>
          <c:spPr>
            <a:solidFill>
              <a:schemeClr val="accent1">
                <a:lumMod val="75000"/>
              </a:schemeClr>
            </a:solidFill>
          </c:spPr>
          <c:invertIfNegative val="0"/>
          <c:cat>
            <c:strRef>
              <c:f>'ELC Comparative Dashboard to March 2016.xlsx'!ChartAllMeasuresLabels</c:f>
              <c:strCache>
                <c:ptCount val="7"/>
                <c:pt idx="0">
                  <c:v>Bristol Royal Infirmary</c:v>
                </c:pt>
                <c:pt idx="1">
                  <c:v>Cheltenham Hospital</c:v>
                </c:pt>
                <c:pt idx="2">
                  <c:v>Gloucestershire Royal Hospital</c:v>
                </c:pt>
                <c:pt idx="3">
                  <c:v>Royal United Hospital</c:v>
                </c:pt>
                <c:pt idx="4">
                  <c:v>Southmead hospital</c:v>
                </c:pt>
                <c:pt idx="5">
                  <c:v>The Great Western Hospital</c:v>
                </c:pt>
                <c:pt idx="6">
                  <c:v>Weston General Hospital</c:v>
                </c:pt>
              </c:strCache>
            </c:strRef>
          </c:cat>
          <c:val>
            <c:numRef>
              <c:f>'ELC Comparative Dashboard to March 2016.xlsx'!ChartAllMeasuresBaseline</c:f>
              <c:numCache>
                <c:formatCode>0.0%</c:formatCode>
                <c:ptCount val="7"/>
                <c:pt idx="0">
                  <c:v>7.3436956337347398E-2</c:v>
                </c:pt>
                <c:pt idx="1">
                  <c:v>3.32037731274595E-2</c:v>
                </c:pt>
                <c:pt idx="2">
                  <c:v>3.42905789758517E-2</c:v>
                </c:pt>
                <c:pt idx="3">
                  <c:v>7.7083502845665994E-2</c:v>
                </c:pt>
                <c:pt idx="4">
                  <c:v>3.0217560267073899E-2</c:v>
                </c:pt>
                <c:pt idx="5">
                  <c:v>7.2472811140845902E-2</c:v>
                </c:pt>
                <c:pt idx="6">
                  <c:v>7.4111689060291197E-2</c:v>
                </c:pt>
              </c:numCache>
            </c:numRef>
          </c:val>
        </c:ser>
        <c:ser>
          <c:idx val="1"/>
          <c:order val="1"/>
          <c:tx>
            <c:strRef>
              <c:f>'[ELC Comparative Dashboard to March 2016.xlsx]Chart Views'!$B$7</c:f>
              <c:strCache>
                <c:ptCount val="1"/>
                <c:pt idx="0">
                  <c:v>ELC Q1</c:v>
                </c:pt>
              </c:strCache>
            </c:strRef>
          </c:tx>
          <c:spPr>
            <a:solidFill>
              <a:schemeClr val="tx2">
                <a:lumMod val="60000"/>
                <a:lumOff val="40000"/>
              </a:schemeClr>
            </a:solidFill>
          </c:spPr>
          <c:invertIfNegative val="0"/>
          <c:cat>
            <c:strRef>
              <c:f>'ELC Comparative Dashboard to March 2016.xlsx'!ChartAllMeasuresLabels</c:f>
              <c:strCache>
                <c:ptCount val="7"/>
                <c:pt idx="0">
                  <c:v>Bristol Royal Infirmary</c:v>
                </c:pt>
                <c:pt idx="1">
                  <c:v>Cheltenham Hospital</c:v>
                </c:pt>
                <c:pt idx="2">
                  <c:v>Gloucestershire Royal Hospital</c:v>
                </c:pt>
                <c:pt idx="3">
                  <c:v>Royal United Hospital</c:v>
                </c:pt>
                <c:pt idx="4">
                  <c:v>Southmead hospital</c:v>
                </c:pt>
                <c:pt idx="5">
                  <c:v>The Great Western Hospital</c:v>
                </c:pt>
                <c:pt idx="6">
                  <c:v>Weston General Hospital</c:v>
                </c:pt>
              </c:strCache>
            </c:strRef>
          </c:cat>
          <c:val>
            <c:numRef>
              <c:f>'ELC Comparative Dashboard to March 2016.xlsx'!ChartAllMeasuresQOne</c:f>
              <c:numCache>
                <c:formatCode>0.0%</c:formatCode>
                <c:ptCount val="7"/>
                <c:pt idx="0">
                  <c:v>2.21852468108708E-2</c:v>
                </c:pt>
                <c:pt idx="1">
                  <c:v>5.1311873567543499E-2</c:v>
                </c:pt>
                <c:pt idx="2">
                  <c:v>0</c:v>
                </c:pt>
                <c:pt idx="3">
                  <c:v>1.92031646815395E-2</c:v>
                </c:pt>
                <c:pt idx="4">
                  <c:v>9.9411144299935805E-2</c:v>
                </c:pt>
                <c:pt idx="5">
                  <c:v>0.12996084929415</c:v>
                </c:pt>
                <c:pt idx="6">
                  <c:v>0.15936960467484201</c:v>
                </c:pt>
              </c:numCache>
            </c:numRef>
          </c:val>
        </c:ser>
        <c:ser>
          <c:idx val="2"/>
          <c:order val="2"/>
          <c:tx>
            <c:strRef>
              <c:f>'[ELC Comparative Dashboard to March 2016.xlsx]Chart Views'!$B$25</c:f>
              <c:strCache>
                <c:ptCount val="1"/>
                <c:pt idx="0">
                  <c:v>ELC Q2</c:v>
                </c:pt>
              </c:strCache>
            </c:strRef>
          </c:tx>
          <c:spPr>
            <a:solidFill>
              <a:schemeClr val="accent1">
                <a:lumMod val="60000"/>
                <a:lumOff val="40000"/>
              </a:schemeClr>
            </a:solidFill>
          </c:spPr>
          <c:invertIfNegative val="0"/>
          <c:cat>
            <c:strRef>
              <c:f>'ELC Comparative Dashboard to March 2016.xlsx'!ChartAllMeasuresLabels</c:f>
              <c:strCache>
                <c:ptCount val="7"/>
                <c:pt idx="0">
                  <c:v>Bristol Royal Infirmary</c:v>
                </c:pt>
                <c:pt idx="1">
                  <c:v>Cheltenham Hospital</c:v>
                </c:pt>
                <c:pt idx="2">
                  <c:v>Gloucestershire Royal Hospital</c:v>
                </c:pt>
                <c:pt idx="3">
                  <c:v>Royal United Hospital</c:v>
                </c:pt>
                <c:pt idx="4">
                  <c:v>Southmead hospital</c:v>
                </c:pt>
                <c:pt idx="5">
                  <c:v>The Great Western Hospital</c:v>
                </c:pt>
                <c:pt idx="6">
                  <c:v>Weston General Hospital</c:v>
                </c:pt>
              </c:strCache>
            </c:strRef>
          </c:cat>
          <c:val>
            <c:numRef>
              <c:f>'ELC Comparative Dashboard to March 2016.xlsx'!ChartAllMeasuresQTwo</c:f>
              <c:numCache>
                <c:formatCode>0.0%</c:formatCode>
                <c:ptCount val="7"/>
                <c:pt idx="0">
                  <c:v>3.6839649286538802E-2</c:v>
                </c:pt>
                <c:pt idx="1">
                  <c:v>0</c:v>
                </c:pt>
                <c:pt idx="2">
                  <c:v>0.113350125944584</c:v>
                </c:pt>
                <c:pt idx="3">
                  <c:v>0</c:v>
                </c:pt>
                <c:pt idx="4">
                  <c:v>0.170454545454545</c:v>
                </c:pt>
                <c:pt idx="5">
                  <c:v>2.08079736154895E-2</c:v>
                </c:pt>
                <c:pt idx="6">
                  <c:v>0.25514189013277799</c:v>
                </c:pt>
              </c:numCache>
            </c:numRef>
          </c:val>
        </c:ser>
        <c:dLbls>
          <c:showLegendKey val="0"/>
          <c:showVal val="0"/>
          <c:showCatName val="0"/>
          <c:showSerName val="0"/>
          <c:showPercent val="0"/>
          <c:showBubbleSize val="0"/>
        </c:dLbls>
        <c:gapWidth val="150"/>
        <c:axId val="70346240"/>
        <c:axId val="70347776"/>
      </c:barChart>
      <c:catAx>
        <c:axId val="70346240"/>
        <c:scaling>
          <c:orientation val="minMax"/>
        </c:scaling>
        <c:delete val="0"/>
        <c:axPos val="b"/>
        <c:numFmt formatCode="General" sourceLinked="1"/>
        <c:majorTickMark val="out"/>
        <c:minorTickMark val="none"/>
        <c:tickLblPos val="nextTo"/>
        <c:txPr>
          <a:bodyPr rot="-2700000"/>
          <a:lstStyle/>
          <a:p>
            <a:pPr>
              <a:defRPr/>
            </a:pPr>
            <a:endParaRPr lang="en-US"/>
          </a:p>
        </c:txPr>
        <c:crossAx val="70347776"/>
        <c:crosses val="autoZero"/>
        <c:auto val="1"/>
        <c:lblAlgn val="ctr"/>
        <c:lblOffset val="100"/>
        <c:noMultiLvlLbl val="0"/>
      </c:catAx>
      <c:valAx>
        <c:axId val="70347776"/>
        <c:scaling>
          <c:orientation val="minMax"/>
        </c:scaling>
        <c:delete val="0"/>
        <c:axPos val="l"/>
        <c:majorGridlines/>
        <c:numFmt formatCode="0%" sourceLinked="0"/>
        <c:majorTickMark val="out"/>
        <c:minorTickMark val="none"/>
        <c:tickLblPos val="nextTo"/>
        <c:crossAx val="70346240"/>
        <c:crosses val="autoZero"/>
        <c:crossBetween val="between"/>
      </c:valAx>
    </c:plotArea>
    <c:legend>
      <c:legendPos val="b"/>
      <c:layout/>
      <c:overlay val="0"/>
      <c:txPr>
        <a:bodyPr/>
        <a:lstStyle/>
        <a:p>
          <a:pPr>
            <a:defRPr sz="1200"/>
          </a:pPr>
          <a:endParaRPr lang="en-US"/>
        </a:p>
      </c:txPr>
    </c:legend>
    <c:plotVisOnly val="1"/>
    <c:dispBlanksAs val="gap"/>
    <c:showDLblsOverMax val="0"/>
  </c:chart>
  <c:spPr>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0.70478</cdr:x>
      <cdr:y>0.20834</cdr:y>
    </cdr:from>
    <cdr:to>
      <cdr:x>0.70478</cdr:x>
      <cdr:y>0.37501</cdr:y>
    </cdr:to>
    <cdr:cxnSp macro="">
      <cdr:nvCxnSpPr>
        <cdr:cNvPr id="2" name="Straight Arrow Connector 1"/>
        <cdr:cNvCxnSpPr/>
      </cdr:nvCxnSpPr>
      <cdr:spPr>
        <a:xfrm xmlns:a="http://schemas.openxmlformats.org/drawingml/2006/main">
          <a:off x="2846306" y="942961"/>
          <a:ext cx="0" cy="754342"/>
        </a:xfrm>
        <a:prstGeom xmlns:a="http://schemas.openxmlformats.org/drawingml/2006/main" prst="straightConnector1">
          <a:avLst/>
        </a:prstGeom>
        <a:ln xmlns:a="http://schemas.openxmlformats.org/drawingml/2006/main" w="57150">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3FD11B8B-CBAC-4613-93D7-1FEF2F954BC6}" type="datetimeFigureOut">
              <a:rPr lang="en-GB" smtClean="0"/>
              <a:t>29/09/2017</a:t>
            </a:fld>
            <a:endParaRPr lang="en-GB"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48CD9052-B288-4E39-BFF6-38FA93535E13}" type="slidenum">
              <a:rPr lang="en-GB" smtClean="0"/>
              <a:t>‹#›</a:t>
            </a:fld>
            <a:endParaRPr lang="en-GB" dirty="0"/>
          </a:p>
        </p:txBody>
      </p:sp>
    </p:spTree>
    <p:extLst>
      <p:ext uri="{BB962C8B-B14F-4D97-AF65-F5344CB8AC3E}">
        <p14:creationId xmlns:p14="http://schemas.microsoft.com/office/powerpoint/2010/main" val="2073860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CD9052-B288-4E39-BFF6-38FA93535E13}" type="slidenum">
              <a:rPr lang="en-GB" smtClean="0"/>
              <a:t>1</a:t>
            </a:fld>
            <a:endParaRPr lang="en-GB" dirty="0"/>
          </a:p>
        </p:txBody>
      </p:sp>
    </p:spTree>
    <p:extLst>
      <p:ext uri="{BB962C8B-B14F-4D97-AF65-F5344CB8AC3E}">
        <p14:creationId xmlns:p14="http://schemas.microsoft.com/office/powerpoint/2010/main" val="1719941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Context. A brief introductory</a:t>
            </a:r>
            <a:r>
              <a:rPr lang="en-GB" baseline="0" dirty="0" smtClean="0"/>
              <a:t> </a:t>
            </a:r>
            <a:r>
              <a:rPr lang="en-GB" dirty="0" smtClean="0"/>
              <a:t>overview of why, who</a:t>
            </a:r>
            <a:r>
              <a:rPr lang="en-GB" baseline="0" dirty="0" smtClean="0"/>
              <a:t> and what. </a:t>
            </a:r>
            <a:endParaRPr lang="en-GB" dirty="0" smtClean="0"/>
          </a:p>
          <a:p>
            <a:endParaRPr lang="en-GB" dirty="0"/>
          </a:p>
        </p:txBody>
      </p:sp>
      <p:sp>
        <p:nvSpPr>
          <p:cNvPr id="4" name="Slide Number Placeholder 3"/>
          <p:cNvSpPr>
            <a:spLocks noGrp="1"/>
          </p:cNvSpPr>
          <p:nvPr>
            <p:ph type="sldNum" sz="quarter" idx="10"/>
          </p:nvPr>
        </p:nvSpPr>
        <p:spPr/>
        <p:txBody>
          <a:bodyPr/>
          <a:lstStyle/>
          <a:p>
            <a:fld id="{48CD9052-B288-4E39-BFF6-38FA93535E13}" type="slidenum">
              <a:rPr lang="en-GB" smtClean="0"/>
              <a:t>2</a:t>
            </a:fld>
            <a:endParaRPr lang="en-GB" dirty="0"/>
          </a:p>
        </p:txBody>
      </p:sp>
    </p:spTree>
    <p:extLst>
      <p:ext uri="{BB962C8B-B14F-4D97-AF65-F5344CB8AC3E}">
        <p14:creationId xmlns:p14="http://schemas.microsoft.com/office/powerpoint/2010/main" val="2719888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CD9052-B288-4E39-BFF6-38FA93535E13}" type="slidenum">
              <a:rPr lang="en-GB" smtClean="0"/>
              <a:t>3</a:t>
            </a:fld>
            <a:endParaRPr lang="en-GB" dirty="0"/>
          </a:p>
        </p:txBody>
      </p:sp>
    </p:spTree>
    <p:extLst>
      <p:ext uri="{BB962C8B-B14F-4D97-AF65-F5344CB8AC3E}">
        <p14:creationId xmlns:p14="http://schemas.microsoft.com/office/powerpoint/2010/main" val="1745112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Title: Arial Bold – 44 point</a:t>
            </a:r>
            <a:endParaRPr lang="en-GB" dirty="0"/>
          </a:p>
        </p:txBody>
      </p:sp>
      <p:sp>
        <p:nvSpPr>
          <p:cNvPr id="3" name="Subtitle 2"/>
          <p:cNvSpPr>
            <a:spLocks noGrp="1"/>
          </p:cNvSpPr>
          <p:nvPr>
            <p:ph type="subTitle" idx="1" hasCustomPrompt="1"/>
          </p:nvPr>
        </p:nvSpPr>
        <p:spPr>
          <a:xfrm>
            <a:off x="1371600" y="3886200"/>
            <a:ext cx="6400800" cy="1343000"/>
          </a:xfrm>
          <a:prstGeom prst="rect">
            <a:avLst/>
          </a:prstGeom>
        </p:spPr>
        <p:txBody>
          <a:bodyPr/>
          <a:lstStyle>
            <a:lvl1pPr marL="0" indent="0" algn="ctr">
              <a:buNone/>
              <a:defRPr>
                <a:solidFill>
                  <a:schemeClr val="bg1">
                    <a:lumMod val="9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Arial – 32 point</a:t>
            </a:r>
            <a:endParaRPr lang="en-GB" dirty="0"/>
          </a:p>
        </p:txBody>
      </p:sp>
    </p:spTree>
    <p:extLst>
      <p:ext uri="{BB962C8B-B14F-4D97-AF65-F5344CB8AC3E}">
        <p14:creationId xmlns:p14="http://schemas.microsoft.com/office/powerpoint/2010/main" val="3741636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nect">
    <p:spTree>
      <p:nvGrpSpPr>
        <p:cNvPr id="1" name=""/>
        <p:cNvGrpSpPr/>
        <p:nvPr/>
      </p:nvGrpSpPr>
      <p:grpSpPr>
        <a:xfrm>
          <a:off x="0" y="0"/>
          <a:ext cx="0" cy="0"/>
          <a:chOff x="0" y="0"/>
          <a:chExt cx="0" cy="0"/>
        </a:xfrm>
      </p:grpSpPr>
      <p:sp>
        <p:nvSpPr>
          <p:cNvPr id="8" name="Rectangle 7"/>
          <p:cNvSpPr/>
          <p:nvPr userDrawn="1"/>
        </p:nvSpPr>
        <p:spPr>
          <a:xfrm>
            <a:off x="-29725" y="500746"/>
            <a:ext cx="9144000" cy="52565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userDrawn="1"/>
        </p:nvSpPr>
        <p:spPr>
          <a:xfrm>
            <a:off x="4542275" y="2919082"/>
            <a:ext cx="3672408" cy="523220"/>
          </a:xfrm>
          <a:prstGeom prst="rect">
            <a:avLst/>
          </a:prstGeom>
          <a:noFill/>
        </p:spPr>
        <p:txBody>
          <a:bodyPr wrap="square" rtlCol="0">
            <a:spAutoFit/>
          </a:bodyPr>
          <a:lstStyle/>
          <a:p>
            <a:pPr marL="0" indent="0">
              <a:spcAft>
                <a:spcPts val="400"/>
              </a:spcAft>
              <a:buFont typeface="Arial" panose="020B0604020202020204" pitchFamily="34" charset="0"/>
              <a:buNone/>
            </a:pPr>
            <a:r>
              <a:rPr lang="en-GB" sz="2800" dirty="0">
                <a:solidFill>
                  <a:schemeClr val="accent2"/>
                </a:solidFill>
                <a:latin typeface="Arial" panose="020B0604020202020204" pitchFamily="34" charset="0"/>
                <a:cs typeface="Arial" panose="020B0604020202020204" pitchFamily="34" charset="0"/>
              </a:rPr>
              <a:t>@weahsn</a:t>
            </a:r>
          </a:p>
        </p:txBody>
      </p:sp>
      <p:sp>
        <p:nvSpPr>
          <p:cNvPr id="13" name="TextBox 12"/>
          <p:cNvSpPr txBox="1"/>
          <p:nvPr userDrawn="1"/>
        </p:nvSpPr>
        <p:spPr>
          <a:xfrm>
            <a:off x="2105726" y="1052735"/>
            <a:ext cx="4932549" cy="769441"/>
          </a:xfrm>
          <a:prstGeom prst="rect">
            <a:avLst/>
          </a:prstGeom>
          <a:noFill/>
        </p:spPr>
        <p:txBody>
          <a:bodyPr wrap="square" rtlCol="0">
            <a:spAutoFit/>
          </a:bodyPr>
          <a:lstStyle/>
          <a:p>
            <a:pPr algn="ctr"/>
            <a:r>
              <a:rPr lang="en-GB" sz="4400" b="1" dirty="0">
                <a:solidFill>
                  <a:schemeClr val="accent2"/>
                </a:solidFill>
                <a:latin typeface="Arial" panose="020B0604020202020204" pitchFamily="34" charset="0"/>
                <a:cs typeface="Arial" panose="020B0604020202020204" pitchFamily="34" charset="0"/>
              </a:rPr>
              <a:t>Connect with us</a:t>
            </a:r>
          </a:p>
        </p:txBody>
      </p:sp>
      <p:pic>
        <p:nvPicPr>
          <p:cNvPr id="2" name="Picture 1"/>
          <p:cNvPicPr>
            <a:picLocks noChangeAspect="1"/>
          </p:cNvPicPr>
          <p:nvPr userDrawn="1"/>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927067" y="2396353"/>
            <a:ext cx="1615208" cy="1313154"/>
          </a:xfrm>
          <a:prstGeom prst="rect">
            <a:avLst/>
          </a:prstGeom>
        </p:spPr>
      </p:pic>
      <p:pic>
        <p:nvPicPr>
          <p:cNvPr id="3" name="Picture 2"/>
          <p:cNvPicPr>
            <a:picLocks noChangeAspect="1"/>
          </p:cNvPicPr>
          <p:nvPr userDrawn="1"/>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927066" y="3971616"/>
            <a:ext cx="3276365" cy="889533"/>
          </a:xfrm>
          <a:prstGeom prst="rect">
            <a:avLst/>
          </a:prstGeom>
        </p:spPr>
      </p:pic>
    </p:spTree>
    <p:extLst>
      <p:ext uri="{BB962C8B-B14F-4D97-AF65-F5344CB8AC3E}">
        <p14:creationId xmlns:p14="http://schemas.microsoft.com/office/powerpoint/2010/main" val="4068856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3550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503510"/>
            <a:ext cx="9144000" cy="5256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57200" y="764704"/>
            <a:ext cx="8229600" cy="792088"/>
          </a:xfrm>
          <a:prstGeom prst="rect">
            <a:avLst/>
          </a:prstGeom>
        </p:spPr>
        <p:txBody>
          <a:bodyPr/>
          <a:lstStyle>
            <a:lvl1pPr algn="l">
              <a:defRPr sz="3600" b="1">
                <a:solidFill>
                  <a:schemeClr val="accent2"/>
                </a:solidFill>
                <a:latin typeface="Arial" panose="020B0604020202020204" pitchFamily="34" charset="0"/>
                <a:cs typeface="Arial" panose="020B0604020202020204" pitchFamily="34" charset="0"/>
              </a:defRPr>
            </a:lvl1pPr>
          </a:lstStyle>
          <a:p>
            <a:r>
              <a:rPr lang="fr-FR" dirty="0" err="1"/>
              <a:t>Title</a:t>
            </a:r>
            <a:r>
              <a:rPr lang="fr-FR" dirty="0"/>
              <a:t>: Arial Bold – min 36 point</a:t>
            </a:r>
          </a:p>
        </p:txBody>
      </p:sp>
      <p:sp>
        <p:nvSpPr>
          <p:cNvPr id="3" name="Content Placeholder 2"/>
          <p:cNvSpPr>
            <a:spLocks noGrp="1"/>
          </p:cNvSpPr>
          <p:nvPr>
            <p:ph idx="1" hasCustomPrompt="1"/>
          </p:nvPr>
        </p:nvSpPr>
        <p:spPr>
          <a:xfrm>
            <a:off x="457200" y="1844824"/>
            <a:ext cx="8229600" cy="3744417"/>
          </a:xfrm>
          <a:prstGeom prst="rect">
            <a:avLst/>
          </a:prstGeom>
        </p:spPr>
        <p:txBody>
          <a:bodyPr/>
          <a:lstStyle>
            <a:lvl1pPr marL="0" indent="0" algn="l">
              <a:spcBef>
                <a:spcPts val="0"/>
              </a:spcBef>
              <a:spcAft>
                <a:spcPts val="400"/>
              </a:spcAft>
              <a:buNone/>
              <a:defRPr sz="2800">
                <a:solidFill>
                  <a:schemeClr val="tx1">
                    <a:lumMod val="65000"/>
                    <a:lumOff val="35000"/>
                  </a:schemeClr>
                </a:solidFill>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US" dirty="0"/>
              <a:t>Insert text here</a:t>
            </a:r>
          </a:p>
          <a:p>
            <a:pPr lvl="0"/>
            <a:r>
              <a:rPr lang="en-US" dirty="0"/>
              <a:t>Font: Arial</a:t>
            </a:r>
          </a:p>
          <a:p>
            <a:pPr lvl="0"/>
            <a:r>
              <a:rPr lang="en-US" dirty="0"/>
              <a:t>Size: minimum 28</a:t>
            </a:r>
          </a:p>
        </p:txBody>
      </p:sp>
    </p:spTree>
    <p:extLst>
      <p:ext uri="{BB962C8B-B14F-4D97-AF65-F5344CB8AC3E}">
        <p14:creationId xmlns:p14="http://schemas.microsoft.com/office/powerpoint/2010/main" val="210026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 3">
    <p:spTree>
      <p:nvGrpSpPr>
        <p:cNvPr id="1" name=""/>
        <p:cNvGrpSpPr/>
        <p:nvPr/>
      </p:nvGrpSpPr>
      <p:grpSpPr>
        <a:xfrm>
          <a:off x="0" y="0"/>
          <a:ext cx="0" cy="0"/>
          <a:chOff x="0" y="0"/>
          <a:chExt cx="0" cy="0"/>
        </a:xfrm>
      </p:grpSpPr>
      <p:sp>
        <p:nvSpPr>
          <p:cNvPr id="7" name="Rectangle 6"/>
          <p:cNvSpPr/>
          <p:nvPr userDrawn="1"/>
        </p:nvSpPr>
        <p:spPr>
          <a:xfrm>
            <a:off x="0" y="503510"/>
            <a:ext cx="9144000" cy="5256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hasCustomPrompt="1"/>
          </p:nvPr>
        </p:nvSpPr>
        <p:spPr>
          <a:xfrm>
            <a:off x="467544" y="3645024"/>
            <a:ext cx="8280920" cy="1944217"/>
          </a:xfrm>
          <a:prstGeom prst="rect">
            <a:avLst/>
          </a:prstGeom>
        </p:spPr>
        <p:txBody>
          <a:bodyPr/>
          <a:lstStyle>
            <a:lvl1pPr marL="514350" indent="-514350" algn="l">
              <a:spcBef>
                <a:spcPts val="0"/>
              </a:spcBef>
              <a:spcAft>
                <a:spcPts val="600"/>
              </a:spcAft>
              <a:buFont typeface="+mj-lt"/>
              <a:buAutoNum type="arabicPeriod"/>
              <a:defRPr sz="2800">
                <a:solidFill>
                  <a:schemeClr val="tx1">
                    <a:lumMod val="75000"/>
                    <a:lumOff val="25000"/>
                  </a:schemeClr>
                </a:solidFill>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marL="0" indent="0" algn="ctr">
              <a:spcAft>
                <a:spcPts val="400"/>
              </a:spcAft>
              <a:buFont typeface="Arial" panose="020B0604020202020204" pitchFamily="34" charset="0"/>
              <a:buNone/>
            </a:pPr>
            <a:r>
              <a:rPr lang="en-GB" sz="2800" dirty="0">
                <a:solidFill>
                  <a:schemeClr val="tx2"/>
                </a:solidFill>
                <a:latin typeface="Arial" panose="020B0604020202020204" pitchFamily="34" charset="0"/>
                <a:cs typeface="Arial" panose="020B0604020202020204" pitchFamily="34" charset="0"/>
              </a:rPr>
              <a:t>Insert text</a:t>
            </a:r>
            <a:r>
              <a:rPr lang="en-GB" sz="2800" baseline="0" dirty="0">
                <a:solidFill>
                  <a:schemeClr val="tx2"/>
                </a:solidFill>
                <a:latin typeface="Arial" panose="020B0604020202020204" pitchFamily="34" charset="0"/>
                <a:cs typeface="Arial" panose="020B0604020202020204" pitchFamily="34" charset="0"/>
              </a:rPr>
              <a:t> here * </a:t>
            </a:r>
            <a:r>
              <a:rPr lang="en-GB" sz="2800" dirty="0">
                <a:solidFill>
                  <a:schemeClr val="tx2"/>
                </a:solidFill>
                <a:latin typeface="Arial" panose="020B0604020202020204" pitchFamily="34" charset="0"/>
                <a:cs typeface="Arial" panose="020B0604020202020204" pitchFamily="34" charset="0"/>
              </a:rPr>
              <a:t>Font: Arial</a:t>
            </a:r>
            <a:r>
              <a:rPr lang="en-GB" sz="2800" baseline="0" dirty="0">
                <a:solidFill>
                  <a:schemeClr val="tx2"/>
                </a:solidFill>
                <a:latin typeface="Arial" panose="020B0604020202020204" pitchFamily="34" charset="0"/>
                <a:cs typeface="Arial" panose="020B0604020202020204" pitchFamily="34" charset="0"/>
              </a:rPr>
              <a:t> * </a:t>
            </a:r>
            <a:r>
              <a:rPr lang="en-GB" sz="2800" dirty="0">
                <a:solidFill>
                  <a:schemeClr val="tx2"/>
                </a:solidFill>
                <a:latin typeface="Arial" panose="020B0604020202020204" pitchFamily="34" charset="0"/>
                <a:cs typeface="Arial" panose="020B0604020202020204" pitchFamily="34" charset="0"/>
              </a:rPr>
              <a:t>Size:</a:t>
            </a:r>
            <a:r>
              <a:rPr lang="en-GB" sz="2800" baseline="0" dirty="0">
                <a:solidFill>
                  <a:schemeClr val="tx2"/>
                </a:solidFill>
                <a:latin typeface="Arial" panose="020B0604020202020204" pitchFamily="34" charset="0"/>
                <a:cs typeface="Arial" panose="020B0604020202020204" pitchFamily="34" charset="0"/>
              </a:rPr>
              <a:t> minimum 28</a:t>
            </a:r>
          </a:p>
        </p:txBody>
      </p:sp>
      <p:sp>
        <p:nvSpPr>
          <p:cNvPr id="11" name="Picture Placeholder 10"/>
          <p:cNvSpPr>
            <a:spLocks noGrp="1"/>
          </p:cNvSpPr>
          <p:nvPr>
            <p:ph type="pic" sz="quarter" idx="10" hasCustomPrompt="1"/>
          </p:nvPr>
        </p:nvSpPr>
        <p:spPr>
          <a:xfrm>
            <a:off x="467544" y="764704"/>
            <a:ext cx="8280920" cy="2664296"/>
          </a:xfrm>
          <a:prstGeom prst="rect">
            <a:avLst/>
          </a:prstGeom>
        </p:spPr>
        <p:txBody>
          <a:bodyPr/>
          <a:lstStyle>
            <a:lvl1pPr marL="0" indent="0">
              <a:buNone/>
              <a:defRPr sz="2800">
                <a:solidFill>
                  <a:schemeClr val="accent1"/>
                </a:solidFill>
                <a:latin typeface="Arial" panose="020B0604020202020204" pitchFamily="34" charset="0"/>
                <a:cs typeface="Arial" panose="020B0604020202020204" pitchFamily="34" charset="0"/>
              </a:defRPr>
            </a:lvl1pPr>
          </a:lstStyle>
          <a:p>
            <a:r>
              <a:rPr lang="en-GB" dirty="0"/>
              <a:t>Insert picture</a:t>
            </a:r>
          </a:p>
        </p:txBody>
      </p:sp>
    </p:spTree>
    <p:extLst>
      <p:ext uri="{BB962C8B-B14F-4D97-AF65-F5344CB8AC3E}">
        <p14:creationId xmlns:p14="http://schemas.microsoft.com/office/powerpoint/2010/main" val="1397022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7" name="Rectangle 6"/>
          <p:cNvSpPr/>
          <p:nvPr userDrawn="1"/>
        </p:nvSpPr>
        <p:spPr>
          <a:xfrm>
            <a:off x="0" y="503510"/>
            <a:ext cx="9144000" cy="5256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icture Placeholder 10"/>
          <p:cNvSpPr>
            <a:spLocks noGrp="1"/>
          </p:cNvSpPr>
          <p:nvPr>
            <p:ph type="pic" sz="quarter" idx="10" hasCustomPrompt="1"/>
          </p:nvPr>
        </p:nvSpPr>
        <p:spPr>
          <a:xfrm>
            <a:off x="467544" y="764704"/>
            <a:ext cx="8208912" cy="4752528"/>
          </a:xfrm>
          <a:prstGeom prst="rect">
            <a:avLst/>
          </a:prstGeom>
        </p:spPr>
        <p:txBody>
          <a:bodyPr/>
          <a:lstStyle>
            <a:lvl1pPr marL="0" indent="0">
              <a:buNone/>
              <a:defRPr sz="2800">
                <a:solidFill>
                  <a:schemeClr val="accent1"/>
                </a:solidFill>
                <a:latin typeface="Arial" panose="020B0604020202020204" pitchFamily="34" charset="0"/>
                <a:cs typeface="Arial" panose="020B0604020202020204" pitchFamily="34" charset="0"/>
              </a:defRPr>
            </a:lvl1pPr>
          </a:lstStyle>
          <a:p>
            <a:r>
              <a:rPr lang="en-GB" dirty="0"/>
              <a:t>Insert picture</a:t>
            </a:r>
          </a:p>
        </p:txBody>
      </p:sp>
    </p:spTree>
    <p:extLst>
      <p:ext uri="{BB962C8B-B14F-4D97-AF65-F5344CB8AC3E}">
        <p14:creationId xmlns:p14="http://schemas.microsoft.com/office/powerpoint/2010/main" val="412187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mage only">
    <p:spTree>
      <p:nvGrpSpPr>
        <p:cNvPr id="1" name=""/>
        <p:cNvGrpSpPr/>
        <p:nvPr/>
      </p:nvGrpSpPr>
      <p:grpSpPr>
        <a:xfrm>
          <a:off x="0" y="0"/>
          <a:ext cx="0" cy="0"/>
          <a:chOff x="0" y="0"/>
          <a:chExt cx="0" cy="0"/>
        </a:xfrm>
      </p:grpSpPr>
      <p:sp>
        <p:nvSpPr>
          <p:cNvPr id="7" name="Rectangle 6"/>
          <p:cNvSpPr/>
          <p:nvPr userDrawn="1"/>
        </p:nvSpPr>
        <p:spPr>
          <a:xfrm>
            <a:off x="0" y="503510"/>
            <a:ext cx="9144000" cy="5256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icture Placeholder 10"/>
          <p:cNvSpPr>
            <a:spLocks noGrp="1"/>
          </p:cNvSpPr>
          <p:nvPr>
            <p:ph type="pic" sz="quarter" idx="10" hasCustomPrompt="1"/>
          </p:nvPr>
        </p:nvSpPr>
        <p:spPr>
          <a:xfrm>
            <a:off x="467544" y="764704"/>
            <a:ext cx="8208912" cy="4752528"/>
          </a:xfrm>
          <a:prstGeom prst="rect">
            <a:avLst/>
          </a:prstGeom>
        </p:spPr>
        <p:txBody>
          <a:bodyPr/>
          <a:lstStyle>
            <a:lvl1pPr marL="0" indent="0">
              <a:buNone/>
              <a:defRPr sz="2800">
                <a:solidFill>
                  <a:schemeClr val="accent1"/>
                </a:solidFill>
                <a:latin typeface="Arial" panose="020B0604020202020204" pitchFamily="34" charset="0"/>
                <a:cs typeface="Arial" panose="020B0604020202020204" pitchFamily="34" charset="0"/>
              </a:defRPr>
            </a:lvl1pPr>
          </a:lstStyle>
          <a:p>
            <a:r>
              <a:rPr lang="en-GB" dirty="0"/>
              <a:t>Insert picture</a:t>
            </a:r>
          </a:p>
        </p:txBody>
      </p:sp>
    </p:spTree>
    <p:extLst>
      <p:ext uri="{BB962C8B-B14F-4D97-AF65-F5344CB8AC3E}">
        <p14:creationId xmlns:p14="http://schemas.microsoft.com/office/powerpoint/2010/main" val="4083388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About WEAHSN 1">
    <p:spTree>
      <p:nvGrpSpPr>
        <p:cNvPr id="1" name=""/>
        <p:cNvGrpSpPr/>
        <p:nvPr/>
      </p:nvGrpSpPr>
      <p:grpSpPr>
        <a:xfrm>
          <a:off x="0" y="0"/>
          <a:ext cx="0" cy="0"/>
          <a:chOff x="0" y="0"/>
          <a:chExt cx="0" cy="0"/>
        </a:xfrm>
      </p:grpSpPr>
      <p:sp>
        <p:nvSpPr>
          <p:cNvPr id="7" name="Rectangle 6"/>
          <p:cNvSpPr/>
          <p:nvPr userDrawn="1"/>
        </p:nvSpPr>
        <p:spPr>
          <a:xfrm>
            <a:off x="0" y="503510"/>
            <a:ext cx="9144000" cy="5256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57200" y="764704"/>
            <a:ext cx="8229600" cy="1224136"/>
          </a:xfrm>
          <a:prstGeom prst="rect">
            <a:avLst/>
          </a:prstGeom>
        </p:spPr>
        <p:txBody>
          <a:bodyPr/>
          <a:lstStyle>
            <a:lvl1pPr algn="l">
              <a:defRPr sz="3600" b="1">
                <a:solidFill>
                  <a:schemeClr val="accent2"/>
                </a:solidFill>
                <a:latin typeface="Arial" panose="020B0604020202020204" pitchFamily="34" charset="0"/>
                <a:cs typeface="Arial" panose="020B0604020202020204" pitchFamily="34" charset="0"/>
              </a:defRPr>
            </a:lvl1pPr>
          </a:lstStyle>
          <a:p>
            <a:r>
              <a:rPr lang="en-GB" dirty="0"/>
              <a:t>The West of England Academic Health Science Network</a:t>
            </a:r>
          </a:p>
        </p:txBody>
      </p:sp>
      <p:sp>
        <p:nvSpPr>
          <p:cNvPr id="3" name="Content Placeholder 2"/>
          <p:cNvSpPr>
            <a:spLocks noGrp="1"/>
          </p:cNvSpPr>
          <p:nvPr>
            <p:ph idx="1" hasCustomPrompt="1"/>
          </p:nvPr>
        </p:nvSpPr>
        <p:spPr>
          <a:xfrm>
            <a:off x="457200" y="2132856"/>
            <a:ext cx="8229600" cy="3456385"/>
          </a:xfrm>
          <a:prstGeom prst="rect">
            <a:avLst/>
          </a:prstGeom>
        </p:spPr>
        <p:txBody>
          <a:bodyPr/>
          <a:lstStyle>
            <a:lvl1pPr marL="0" indent="0" algn="l">
              <a:spcBef>
                <a:spcPts val="0"/>
              </a:spcBef>
              <a:spcAft>
                <a:spcPts val="400"/>
              </a:spcAft>
              <a:buNone/>
              <a:defRPr sz="2800">
                <a:solidFill>
                  <a:schemeClr val="tx1">
                    <a:lumMod val="75000"/>
                    <a:lumOff val="25000"/>
                  </a:schemeClr>
                </a:solidFill>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The West of England AHSN is delivering positive healthcare outcomes locally and nationally by driving the development and adoption of new innovations and making a meaningful contribution to the economy. </a:t>
            </a:r>
          </a:p>
        </p:txBody>
      </p:sp>
    </p:spTree>
    <p:extLst>
      <p:ext uri="{BB962C8B-B14F-4D97-AF65-F5344CB8AC3E}">
        <p14:creationId xmlns:p14="http://schemas.microsoft.com/office/powerpoint/2010/main" val="2407799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out WEAHSN 2">
    <p:spTree>
      <p:nvGrpSpPr>
        <p:cNvPr id="1" name=""/>
        <p:cNvGrpSpPr/>
        <p:nvPr/>
      </p:nvGrpSpPr>
      <p:grpSpPr>
        <a:xfrm>
          <a:off x="0" y="0"/>
          <a:ext cx="0" cy="0"/>
          <a:chOff x="0" y="0"/>
          <a:chExt cx="0" cy="0"/>
        </a:xfrm>
      </p:grpSpPr>
      <p:sp>
        <p:nvSpPr>
          <p:cNvPr id="7" name="Rectangle 6"/>
          <p:cNvSpPr/>
          <p:nvPr userDrawn="1"/>
        </p:nvSpPr>
        <p:spPr>
          <a:xfrm>
            <a:off x="0" y="503510"/>
            <a:ext cx="9144000" cy="5256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57200" y="764704"/>
            <a:ext cx="8229600" cy="1224136"/>
          </a:xfrm>
          <a:prstGeom prst="rect">
            <a:avLst/>
          </a:prstGeom>
        </p:spPr>
        <p:txBody>
          <a:bodyPr/>
          <a:lstStyle>
            <a:lvl1pPr algn="l">
              <a:defRPr sz="3600" b="1">
                <a:solidFill>
                  <a:schemeClr val="accent2"/>
                </a:solidFill>
                <a:latin typeface="Arial" panose="020B0604020202020204" pitchFamily="34" charset="0"/>
                <a:cs typeface="Arial" panose="020B0604020202020204" pitchFamily="34" charset="0"/>
              </a:defRPr>
            </a:lvl1pPr>
          </a:lstStyle>
          <a:p>
            <a:r>
              <a:rPr lang="en-GB" dirty="0"/>
              <a:t>The West of England Academic Health Science Network</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5466" y="2348880"/>
            <a:ext cx="7993063"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3491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About AHSNs">
    <p:spTree>
      <p:nvGrpSpPr>
        <p:cNvPr id="1" name=""/>
        <p:cNvGrpSpPr/>
        <p:nvPr/>
      </p:nvGrpSpPr>
      <p:grpSpPr>
        <a:xfrm>
          <a:off x="0" y="0"/>
          <a:ext cx="0" cy="0"/>
          <a:chOff x="0" y="0"/>
          <a:chExt cx="0" cy="0"/>
        </a:xfrm>
      </p:grpSpPr>
      <p:sp>
        <p:nvSpPr>
          <p:cNvPr id="7" name="Rectangle 6"/>
          <p:cNvSpPr/>
          <p:nvPr userDrawn="1"/>
        </p:nvSpPr>
        <p:spPr>
          <a:xfrm>
            <a:off x="0" y="503510"/>
            <a:ext cx="9144000" cy="5256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57200" y="764704"/>
            <a:ext cx="8229600" cy="792088"/>
          </a:xfrm>
          <a:prstGeom prst="rect">
            <a:avLst/>
          </a:prstGeom>
        </p:spPr>
        <p:txBody>
          <a:bodyPr/>
          <a:lstStyle>
            <a:lvl1pPr algn="l">
              <a:defRPr sz="3600" b="1">
                <a:solidFill>
                  <a:schemeClr val="accent2"/>
                </a:solidFill>
                <a:latin typeface="Arial" panose="020B0604020202020204" pitchFamily="34" charset="0"/>
                <a:cs typeface="Arial" panose="020B0604020202020204" pitchFamily="34" charset="0"/>
              </a:defRPr>
            </a:lvl1pPr>
          </a:lstStyle>
          <a:p>
            <a:r>
              <a:rPr lang="en-GB" dirty="0"/>
              <a:t>Academic Health Science Networks</a:t>
            </a:r>
          </a:p>
        </p:txBody>
      </p:sp>
      <p:sp>
        <p:nvSpPr>
          <p:cNvPr id="3" name="Content Placeholder 2"/>
          <p:cNvSpPr>
            <a:spLocks noGrp="1"/>
          </p:cNvSpPr>
          <p:nvPr>
            <p:ph idx="1" hasCustomPrompt="1"/>
          </p:nvPr>
        </p:nvSpPr>
        <p:spPr>
          <a:xfrm>
            <a:off x="457200" y="1844824"/>
            <a:ext cx="8229600" cy="3744417"/>
          </a:xfrm>
          <a:prstGeom prst="rect">
            <a:avLst/>
          </a:prstGeom>
        </p:spPr>
        <p:txBody>
          <a:bodyPr/>
          <a:lstStyle>
            <a:lvl1pPr marL="0" indent="0" algn="l">
              <a:spcBef>
                <a:spcPts val="0"/>
              </a:spcBef>
              <a:spcAft>
                <a:spcPts val="400"/>
              </a:spcAft>
              <a:buNone/>
              <a:defRPr sz="2800">
                <a:solidFill>
                  <a:schemeClr val="tx1">
                    <a:lumMod val="75000"/>
                    <a:lumOff val="25000"/>
                  </a:schemeClr>
                </a:solidFill>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We are one of 15 AHSNs across England, established by NHS England in 2013 to spread innovation at pace and scale. </a:t>
            </a:r>
          </a:p>
        </p:txBody>
      </p:sp>
    </p:spTree>
    <p:extLst>
      <p:ext uri="{BB962C8B-B14F-4D97-AF65-F5344CB8AC3E}">
        <p14:creationId xmlns:p14="http://schemas.microsoft.com/office/powerpoint/2010/main" val="159781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bout AHSNs 2">
    <p:spTree>
      <p:nvGrpSpPr>
        <p:cNvPr id="1" name=""/>
        <p:cNvGrpSpPr/>
        <p:nvPr/>
      </p:nvGrpSpPr>
      <p:grpSpPr>
        <a:xfrm>
          <a:off x="0" y="0"/>
          <a:ext cx="0" cy="0"/>
          <a:chOff x="0" y="0"/>
          <a:chExt cx="0" cy="0"/>
        </a:xfrm>
      </p:grpSpPr>
      <p:sp>
        <p:nvSpPr>
          <p:cNvPr id="7" name="Rectangle 6"/>
          <p:cNvSpPr/>
          <p:nvPr userDrawn="1"/>
        </p:nvSpPr>
        <p:spPr>
          <a:xfrm>
            <a:off x="0" y="503510"/>
            <a:ext cx="9144000" cy="5256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57200" y="764704"/>
            <a:ext cx="8229600" cy="792088"/>
          </a:xfrm>
          <a:prstGeom prst="rect">
            <a:avLst/>
          </a:prstGeom>
        </p:spPr>
        <p:txBody>
          <a:bodyPr/>
          <a:lstStyle>
            <a:lvl1pPr algn="l">
              <a:defRPr sz="3600" b="1">
                <a:solidFill>
                  <a:schemeClr val="accent2"/>
                </a:solidFill>
                <a:latin typeface="Arial" panose="020B0604020202020204" pitchFamily="34" charset="0"/>
                <a:cs typeface="Arial" panose="020B0604020202020204" pitchFamily="34" charset="0"/>
              </a:defRPr>
            </a:lvl1pPr>
          </a:lstStyle>
          <a:p>
            <a:r>
              <a:rPr lang="en-GB" dirty="0"/>
              <a:t>Academic Health Science Networks</a:t>
            </a:r>
          </a:p>
        </p:txBody>
      </p:sp>
      <p:sp>
        <p:nvSpPr>
          <p:cNvPr id="3" name="Content Placeholder 2"/>
          <p:cNvSpPr>
            <a:spLocks noGrp="1"/>
          </p:cNvSpPr>
          <p:nvPr>
            <p:ph idx="1" hasCustomPrompt="1"/>
          </p:nvPr>
        </p:nvSpPr>
        <p:spPr>
          <a:xfrm>
            <a:off x="457200" y="1844824"/>
            <a:ext cx="8229600" cy="3744417"/>
          </a:xfrm>
          <a:prstGeom prst="rect">
            <a:avLst/>
          </a:prstGeom>
        </p:spPr>
        <p:txBody>
          <a:bodyPr/>
          <a:lstStyle>
            <a:lvl1pPr marL="0" indent="0" algn="l">
              <a:spcBef>
                <a:spcPts val="0"/>
              </a:spcBef>
              <a:spcAft>
                <a:spcPts val="400"/>
              </a:spcAft>
              <a:buNone/>
              <a:defRPr sz="2800">
                <a:solidFill>
                  <a:schemeClr val="tx1">
                    <a:lumMod val="75000"/>
                    <a:lumOff val="25000"/>
                  </a:schemeClr>
                </a:solidFill>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lvl="0"/>
            <a:r>
              <a:rPr lang="en-GB" dirty="0"/>
              <a:t>As the only bodies that connect NHS and academic organisations, the third sector and industry, we are catalysts that create the right conditions to facilitate change across whole health and social care economies, with a clear focus on improving outcomes for patients.</a:t>
            </a:r>
          </a:p>
        </p:txBody>
      </p:sp>
    </p:spTree>
    <p:extLst>
      <p:ext uri="{BB962C8B-B14F-4D97-AF65-F5344CB8AC3E}">
        <p14:creationId xmlns:p14="http://schemas.microsoft.com/office/powerpoint/2010/main" val="2364306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header"/>
          <p:cNvPicPr/>
          <p:nvPr/>
        </p:nvPicPr>
        <p:blipFill rotWithShape="1">
          <a:blip r:embed="rId13" cstate="print">
            <a:extLst>
              <a:ext uri="{28A0092B-C50C-407E-A947-70E740481C1C}">
                <a14:useLocalDpi xmlns:a14="http://schemas.microsoft.com/office/drawing/2010/main" val="0"/>
              </a:ext>
            </a:extLst>
          </a:blip>
          <a:srcRect l="61936" t="27288" r="6400" b="13216"/>
          <a:stretch/>
        </p:blipFill>
        <p:spPr bwMode="auto">
          <a:xfrm>
            <a:off x="7163294" y="5994045"/>
            <a:ext cx="1980706" cy="836320"/>
          </a:xfrm>
          <a:prstGeom prst="rect">
            <a:avLst/>
          </a:prstGeom>
          <a:noFill/>
          <a:ln>
            <a:noFill/>
          </a:ln>
        </p:spPr>
      </p:pic>
      <p:pic>
        <p:nvPicPr>
          <p:cNvPr id="1026" name="Picture 2"/>
          <p:cNvPicPr>
            <a:picLocks noChangeAspect="1" noChangeArrowheads="1"/>
          </p:cNvPicPr>
          <p:nvPr/>
        </p:nvPicPr>
        <p:blipFill>
          <a:blip r:embed="rId1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0" y="434826"/>
            <a:ext cx="9144000" cy="540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350" y="348953"/>
            <a:ext cx="9156700" cy="6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350" y="250428"/>
            <a:ext cx="9156700" cy="3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1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242" y="5877272"/>
            <a:ext cx="9175155" cy="60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1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2700" y="5991517"/>
            <a:ext cx="9156700" cy="3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1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0" y="434826"/>
            <a:ext cx="9144000" cy="540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1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350" y="348953"/>
            <a:ext cx="9156700" cy="6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1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350" y="250428"/>
            <a:ext cx="9156700" cy="3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1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4242" y="5877272"/>
            <a:ext cx="9175155" cy="60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1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2700" y="5991517"/>
            <a:ext cx="9156700" cy="3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7734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6" r:id="rId3"/>
    <p:sldLayoutId id="2147483677" r:id="rId4"/>
    <p:sldLayoutId id="2147483683" r:id="rId5"/>
    <p:sldLayoutId id="2147483678" r:id="rId6"/>
    <p:sldLayoutId id="2147483679" r:id="rId7"/>
    <p:sldLayoutId id="2147483680" r:id="rId8"/>
    <p:sldLayoutId id="2147483681" r:id="rId9"/>
    <p:sldLayoutId id="2147483684" r:id="rId10"/>
    <p:sldLayoutId id="214748368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 action="ppaction://customshow?id=0&amp;return=true"/>
          </p:cNvPr>
          <p:cNvSpPr/>
          <p:nvPr/>
        </p:nvSpPr>
        <p:spPr>
          <a:xfrm>
            <a:off x="-13609" y="-27384"/>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3"/>
          <p:cNvSpPr>
            <a:spLocks noGrp="1"/>
          </p:cNvSpPr>
          <p:nvPr>
            <p:ph type="ctrTitle"/>
          </p:nvPr>
        </p:nvSpPr>
        <p:spPr>
          <a:xfrm>
            <a:off x="672191" y="620688"/>
            <a:ext cx="7772400" cy="1470025"/>
          </a:xfrm>
        </p:spPr>
        <p:txBody>
          <a:bodyPr>
            <a:normAutofit/>
          </a:bodyPr>
          <a:lstStyle/>
          <a:p>
            <a:r>
              <a:rPr lang="en-GB" dirty="0" smtClean="0"/>
              <a:t>Using Structured </a:t>
            </a:r>
            <a:r>
              <a:rPr lang="en-GB" dirty="0"/>
              <a:t>M</a:t>
            </a:r>
            <a:r>
              <a:rPr lang="en-GB" dirty="0" smtClean="0"/>
              <a:t>ortality </a:t>
            </a:r>
            <a:r>
              <a:rPr lang="en-GB" dirty="0"/>
              <a:t>R</a:t>
            </a:r>
            <a:r>
              <a:rPr lang="en-GB" dirty="0" smtClean="0"/>
              <a:t>eviews in Surgical Practice</a:t>
            </a:r>
            <a:endParaRPr lang="en-GB" dirty="0"/>
          </a:p>
        </p:txBody>
      </p:sp>
      <p:sp>
        <p:nvSpPr>
          <p:cNvPr id="6" name="Subtitle 4"/>
          <p:cNvSpPr>
            <a:spLocks noGrp="1"/>
          </p:cNvSpPr>
          <p:nvPr>
            <p:ph type="subTitle" idx="1"/>
          </p:nvPr>
        </p:nvSpPr>
        <p:spPr>
          <a:xfrm>
            <a:off x="611560" y="2348880"/>
            <a:ext cx="7776863" cy="2312719"/>
          </a:xfrm>
        </p:spPr>
        <p:txBody>
          <a:bodyPr>
            <a:normAutofit fontScale="77500" lnSpcReduction="20000"/>
          </a:bodyPr>
          <a:lstStyle/>
          <a:p>
            <a:r>
              <a:rPr lang="en-GB" b="1" dirty="0" smtClean="0"/>
              <a:t>Anne Pullyblank</a:t>
            </a:r>
          </a:p>
          <a:p>
            <a:r>
              <a:rPr lang="en-GB" sz="3000" b="1" dirty="0" smtClean="0"/>
              <a:t>Colorectal Surgeon North Bristol NHS Trust</a:t>
            </a:r>
          </a:p>
          <a:p>
            <a:r>
              <a:rPr lang="en-GB" sz="3000" b="1" dirty="0" smtClean="0"/>
              <a:t>Clinical Director WEAHSN</a:t>
            </a:r>
          </a:p>
          <a:p>
            <a:endParaRPr lang="en-GB" sz="3000" b="1" dirty="0" smtClean="0"/>
          </a:p>
          <a:p>
            <a:r>
              <a:rPr lang="en-GB" sz="3000" b="1" dirty="0" smtClean="0"/>
              <a:t>Kevin Hunter </a:t>
            </a:r>
          </a:p>
          <a:p>
            <a:r>
              <a:rPr lang="en-GB" sz="3000" b="1" dirty="0" smtClean="0"/>
              <a:t>Patient Safety Programme Manager WEAHSN</a:t>
            </a:r>
            <a:endParaRPr lang="en-GB" sz="3000" b="1" dirty="0"/>
          </a:p>
        </p:txBody>
      </p:sp>
      <p:pic>
        <p:nvPicPr>
          <p:cNvPr id="7" name="Picture 6" descr="C:\Users\pula02s\Desktop\Old Laptop\twitter-logo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612" y="5085184"/>
            <a:ext cx="4413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p:nvSpPr>
        <p:spPr bwMode="auto">
          <a:xfrm>
            <a:off x="791733" y="5061371"/>
            <a:ext cx="1624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800" dirty="0">
                <a:solidFill>
                  <a:schemeClr val="bg1"/>
                </a:solidFill>
              </a:rPr>
              <a:t>@</a:t>
            </a:r>
            <a:r>
              <a:rPr lang="en-GB" altLang="en-US" sz="1800" dirty="0" err="1">
                <a:solidFill>
                  <a:schemeClr val="bg1"/>
                </a:solidFill>
              </a:rPr>
              <a:t>APullyblank</a:t>
            </a:r>
            <a:endParaRPr lang="en-GB" altLang="en-US" sz="1800" dirty="0">
              <a:solidFill>
                <a:schemeClr val="bg1"/>
              </a:solidFill>
            </a:endParaRPr>
          </a:p>
        </p:txBody>
      </p:sp>
      <p:pic>
        <p:nvPicPr>
          <p:cNvPr id="9" name="Picture 8" descr="C:\Users\pula02s\Desktop\Old Laptop\imagesCAFKCTQ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5746" y="5118522"/>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pula02s\Desktop\Old Laptop\twitter-logo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5039836"/>
            <a:ext cx="4413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Users\pula02s\Desktop\Old Laptop\imagesCAFKCTQ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8424" y="5046164"/>
            <a:ext cx="28892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
          <p:cNvSpPr txBox="1">
            <a:spLocks noChangeArrowheads="1"/>
          </p:cNvSpPr>
          <p:nvPr/>
        </p:nvSpPr>
        <p:spPr bwMode="auto">
          <a:xfrm>
            <a:off x="6876256" y="5016301"/>
            <a:ext cx="12907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800" dirty="0" smtClean="0">
                <a:solidFill>
                  <a:schemeClr val="bg1"/>
                </a:solidFill>
              </a:rPr>
              <a:t>@</a:t>
            </a:r>
            <a:r>
              <a:rPr lang="en-GB" altLang="en-US" sz="1800" dirty="0" err="1" smtClean="0">
                <a:solidFill>
                  <a:schemeClr val="bg1"/>
                </a:solidFill>
              </a:rPr>
              <a:t>PSKevH</a:t>
            </a:r>
            <a:endParaRPr lang="en-GB" altLang="en-US" sz="1800" dirty="0">
              <a:solidFill>
                <a:schemeClr val="bg1"/>
              </a:solidFill>
            </a:endParaRPr>
          </a:p>
        </p:txBody>
      </p:sp>
    </p:spTree>
    <p:extLst>
      <p:ext uri="{BB962C8B-B14F-4D97-AF65-F5344CB8AC3E}">
        <p14:creationId xmlns:p14="http://schemas.microsoft.com/office/powerpoint/2010/main" val="1368350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620688"/>
            <a:ext cx="8229600" cy="792088"/>
          </a:xfrm>
        </p:spPr>
        <p:txBody>
          <a:bodyPr/>
          <a:lstStyle/>
          <a:p>
            <a:pPr algn="ctr"/>
            <a:r>
              <a:rPr lang="en-GB" dirty="0" smtClean="0">
                <a:solidFill>
                  <a:schemeClr val="tx1"/>
                </a:solidFill>
              </a:rPr>
              <a:t>When good data goes bad</a:t>
            </a:r>
            <a:endParaRPr lang="en-GB" dirty="0">
              <a:solidFill>
                <a:schemeClr val="tx1"/>
              </a:solidFill>
            </a:endParaRPr>
          </a:p>
        </p:txBody>
      </p:sp>
      <p:graphicFrame>
        <p:nvGraphicFramePr>
          <p:cNvPr id="5" name="Content Placeholder 5"/>
          <p:cNvGraphicFramePr>
            <a:graphicFrameLocks noGrp="1"/>
          </p:cNvGraphicFramePr>
          <p:nvPr>
            <p:ph sz="half" idx="1"/>
            <p:extLst>
              <p:ext uri="{D42A27DB-BD31-4B8C-83A1-F6EECF244321}">
                <p14:modId xmlns:p14="http://schemas.microsoft.com/office/powerpoint/2010/main" val="1438497970"/>
              </p:ext>
            </p:extLst>
          </p:nvPr>
        </p:nvGraphicFramePr>
        <p:xfrm>
          <a:off x="179512" y="1268760"/>
          <a:ext cx="4506686"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1772816"/>
            <a:ext cx="2711008" cy="3167187"/>
          </a:xfrm>
          <a:prstGeom prst="rect">
            <a:avLst/>
          </a:prstGeom>
          <a:ln>
            <a:solidFill>
              <a:schemeClr val="tx1"/>
            </a:solidFill>
          </a:ln>
        </p:spPr>
      </p:pic>
    </p:spTree>
    <p:extLst>
      <p:ext uri="{BB962C8B-B14F-4D97-AF65-F5344CB8AC3E}">
        <p14:creationId xmlns:p14="http://schemas.microsoft.com/office/powerpoint/2010/main" val="3321136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620688"/>
            <a:ext cx="3547608" cy="50265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651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GB" dirty="0" smtClean="0">
                <a:solidFill>
                  <a:schemeClr val="tx1"/>
                </a:solidFill>
              </a:rPr>
              <a:t>Adaptions for ELC</a:t>
            </a:r>
            <a:endParaRPr lang="en-GB" dirty="0">
              <a:solidFill>
                <a:schemeClr val="tx1"/>
              </a:solidFill>
            </a:endParaRPr>
          </a:p>
        </p:txBody>
      </p:sp>
      <p:sp>
        <p:nvSpPr>
          <p:cNvPr id="5" name="Content Placeholder 2"/>
          <p:cNvSpPr>
            <a:spLocks noGrp="1"/>
          </p:cNvSpPr>
          <p:nvPr>
            <p:ph sz="half" idx="1"/>
          </p:nvPr>
        </p:nvSpPr>
        <p:spPr>
          <a:xfrm>
            <a:off x="539552" y="1825013"/>
            <a:ext cx="4038600" cy="2912699"/>
          </a:xfrm>
        </p:spPr>
        <p:txBody>
          <a:bodyPr/>
          <a:lstStyle/>
          <a:p>
            <a:pPr marL="457200" indent="-457200">
              <a:buFont typeface="Arial" panose="020B0604020202020204" pitchFamily="34" charset="0"/>
              <a:buChar char="•"/>
            </a:pPr>
            <a:r>
              <a:rPr lang="en-GB" dirty="0" smtClean="0">
                <a:solidFill>
                  <a:schemeClr val="tx1"/>
                </a:solidFill>
              </a:rPr>
              <a:t>Have added sepsis screening</a:t>
            </a:r>
          </a:p>
          <a:p>
            <a:pPr marL="457200" indent="-457200">
              <a:buFont typeface="Arial" panose="020B0604020202020204" pitchFamily="34" charset="0"/>
              <a:buChar char="•"/>
            </a:pPr>
            <a:r>
              <a:rPr lang="en-GB" dirty="0" smtClean="0">
                <a:solidFill>
                  <a:schemeClr val="tx1"/>
                </a:solidFill>
              </a:rPr>
              <a:t>Components of care bundle</a:t>
            </a:r>
          </a:p>
          <a:p>
            <a:pPr marL="457200" indent="-457200">
              <a:buFont typeface="Arial" panose="020B0604020202020204" pitchFamily="34" charset="0"/>
              <a:buChar char="•"/>
            </a:pPr>
            <a:r>
              <a:rPr lang="en-GB" dirty="0" smtClean="0">
                <a:solidFill>
                  <a:schemeClr val="tx1"/>
                </a:solidFill>
              </a:rPr>
              <a:t>Applying to emergency laparotomy deaths</a:t>
            </a:r>
            <a:endParaRPr lang="en-GB" dirty="0">
              <a:solidFill>
                <a:schemeClr val="tx1"/>
              </a:solidFill>
            </a:endParaRPr>
          </a:p>
        </p:txBody>
      </p:sp>
      <p:pic>
        <p:nvPicPr>
          <p:cNvPr id="6" name="Content Placeholder 26"/>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08104" y="1858961"/>
            <a:ext cx="2520280" cy="2252059"/>
          </a:xfrm>
          <a:prstGeom prst="rect">
            <a:avLst/>
          </a:prstGeom>
        </p:spPr>
      </p:pic>
    </p:spTree>
    <p:extLst>
      <p:ext uri="{BB962C8B-B14F-4D97-AF65-F5344CB8AC3E}">
        <p14:creationId xmlns:p14="http://schemas.microsoft.com/office/powerpoint/2010/main" val="3086402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799198" y="614593"/>
            <a:ext cx="8208912" cy="1315384"/>
            <a:chOff x="-67" y="15"/>
            <a:chExt cx="10981" cy="1056"/>
          </a:xfrm>
        </p:grpSpPr>
        <p:grpSp>
          <p:nvGrpSpPr>
            <p:cNvPr id="5" name="Group 4"/>
            <p:cNvGrpSpPr>
              <a:grpSpLocks/>
            </p:cNvGrpSpPr>
            <p:nvPr/>
          </p:nvGrpSpPr>
          <p:grpSpPr bwMode="auto">
            <a:xfrm>
              <a:off x="47" y="49"/>
              <a:ext cx="92" cy="879"/>
              <a:chOff x="47" y="49"/>
              <a:chExt cx="92" cy="879"/>
            </a:xfrm>
          </p:grpSpPr>
          <p:sp>
            <p:nvSpPr>
              <p:cNvPr id="37" name="Freeform 36"/>
              <p:cNvSpPr>
                <a:spLocks/>
              </p:cNvSpPr>
              <p:nvPr/>
            </p:nvSpPr>
            <p:spPr bwMode="auto">
              <a:xfrm>
                <a:off x="47" y="49"/>
                <a:ext cx="92" cy="879"/>
              </a:xfrm>
              <a:custGeom>
                <a:avLst/>
                <a:gdLst>
                  <a:gd name="T0" fmla="+- 0 47 47"/>
                  <a:gd name="T1" fmla="*/ T0 w 92"/>
                  <a:gd name="T2" fmla="+- 0 927 49"/>
                  <a:gd name="T3" fmla="*/ 927 h 879"/>
                  <a:gd name="T4" fmla="+- 0 138 47"/>
                  <a:gd name="T5" fmla="*/ T4 w 92"/>
                  <a:gd name="T6" fmla="+- 0 927 49"/>
                  <a:gd name="T7" fmla="*/ 927 h 879"/>
                  <a:gd name="T8" fmla="+- 0 138 47"/>
                  <a:gd name="T9" fmla="*/ T8 w 92"/>
                  <a:gd name="T10" fmla="+- 0 49 49"/>
                  <a:gd name="T11" fmla="*/ 49 h 879"/>
                  <a:gd name="T12" fmla="+- 0 47 47"/>
                  <a:gd name="T13" fmla="*/ T12 w 92"/>
                  <a:gd name="T14" fmla="+- 0 49 49"/>
                  <a:gd name="T15" fmla="*/ 49 h 879"/>
                  <a:gd name="T16" fmla="+- 0 47 47"/>
                  <a:gd name="T17" fmla="*/ T16 w 92"/>
                  <a:gd name="T18" fmla="+- 0 927 49"/>
                  <a:gd name="T19" fmla="*/ 927 h 879"/>
                </a:gdLst>
                <a:ahLst/>
                <a:cxnLst>
                  <a:cxn ang="0">
                    <a:pos x="T1" y="T3"/>
                  </a:cxn>
                  <a:cxn ang="0">
                    <a:pos x="T5" y="T7"/>
                  </a:cxn>
                  <a:cxn ang="0">
                    <a:pos x="T9" y="T11"/>
                  </a:cxn>
                  <a:cxn ang="0">
                    <a:pos x="T13" y="T15"/>
                  </a:cxn>
                  <a:cxn ang="0">
                    <a:pos x="T17" y="T19"/>
                  </a:cxn>
                </a:cxnLst>
                <a:rect l="0" t="0" r="r" b="b"/>
                <a:pathLst>
                  <a:path w="92" h="879">
                    <a:moveTo>
                      <a:pt x="0" y="878"/>
                    </a:moveTo>
                    <a:lnTo>
                      <a:pt x="91" y="878"/>
                    </a:lnTo>
                    <a:lnTo>
                      <a:pt x="91" y="0"/>
                    </a:lnTo>
                    <a:lnTo>
                      <a:pt x="0" y="0"/>
                    </a:lnTo>
                    <a:lnTo>
                      <a:pt x="0" y="878"/>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sz="1600"/>
              </a:p>
            </p:txBody>
          </p:sp>
        </p:grpSp>
        <p:grpSp>
          <p:nvGrpSpPr>
            <p:cNvPr id="6" name="Group 5"/>
            <p:cNvGrpSpPr>
              <a:grpSpLocks/>
            </p:cNvGrpSpPr>
            <p:nvPr/>
          </p:nvGrpSpPr>
          <p:grpSpPr bwMode="auto">
            <a:xfrm>
              <a:off x="9776" y="49"/>
              <a:ext cx="94" cy="879"/>
              <a:chOff x="9776" y="49"/>
              <a:chExt cx="94" cy="879"/>
            </a:xfrm>
          </p:grpSpPr>
          <p:sp>
            <p:nvSpPr>
              <p:cNvPr id="36" name="Freeform 35"/>
              <p:cNvSpPr>
                <a:spLocks/>
              </p:cNvSpPr>
              <p:nvPr/>
            </p:nvSpPr>
            <p:spPr bwMode="auto">
              <a:xfrm>
                <a:off x="9776" y="49"/>
                <a:ext cx="94" cy="879"/>
              </a:xfrm>
              <a:custGeom>
                <a:avLst/>
                <a:gdLst>
                  <a:gd name="T0" fmla="+- 0 9776 9776"/>
                  <a:gd name="T1" fmla="*/ T0 w 94"/>
                  <a:gd name="T2" fmla="+- 0 927 49"/>
                  <a:gd name="T3" fmla="*/ 927 h 879"/>
                  <a:gd name="T4" fmla="+- 0 9870 9776"/>
                  <a:gd name="T5" fmla="*/ T4 w 94"/>
                  <a:gd name="T6" fmla="+- 0 927 49"/>
                  <a:gd name="T7" fmla="*/ 927 h 879"/>
                  <a:gd name="T8" fmla="+- 0 9870 9776"/>
                  <a:gd name="T9" fmla="*/ T8 w 94"/>
                  <a:gd name="T10" fmla="+- 0 49 49"/>
                  <a:gd name="T11" fmla="*/ 49 h 879"/>
                  <a:gd name="T12" fmla="+- 0 9776 9776"/>
                  <a:gd name="T13" fmla="*/ T12 w 94"/>
                  <a:gd name="T14" fmla="+- 0 49 49"/>
                  <a:gd name="T15" fmla="*/ 49 h 879"/>
                  <a:gd name="T16" fmla="+- 0 9776 9776"/>
                  <a:gd name="T17" fmla="*/ T16 w 94"/>
                  <a:gd name="T18" fmla="+- 0 927 49"/>
                  <a:gd name="T19" fmla="*/ 927 h 879"/>
                </a:gdLst>
                <a:ahLst/>
                <a:cxnLst>
                  <a:cxn ang="0">
                    <a:pos x="T1" y="T3"/>
                  </a:cxn>
                  <a:cxn ang="0">
                    <a:pos x="T5" y="T7"/>
                  </a:cxn>
                  <a:cxn ang="0">
                    <a:pos x="T9" y="T11"/>
                  </a:cxn>
                  <a:cxn ang="0">
                    <a:pos x="T13" y="T15"/>
                  </a:cxn>
                  <a:cxn ang="0">
                    <a:pos x="T17" y="T19"/>
                  </a:cxn>
                </a:cxnLst>
                <a:rect l="0" t="0" r="r" b="b"/>
                <a:pathLst>
                  <a:path w="94" h="879">
                    <a:moveTo>
                      <a:pt x="0" y="878"/>
                    </a:moveTo>
                    <a:lnTo>
                      <a:pt x="94" y="878"/>
                    </a:lnTo>
                    <a:lnTo>
                      <a:pt x="94" y="0"/>
                    </a:lnTo>
                    <a:lnTo>
                      <a:pt x="0" y="0"/>
                    </a:lnTo>
                    <a:lnTo>
                      <a:pt x="0" y="878"/>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sz="1600"/>
              </a:p>
            </p:txBody>
          </p:sp>
        </p:grpSp>
        <p:grpSp>
          <p:nvGrpSpPr>
            <p:cNvPr id="7" name="Group 6"/>
            <p:cNvGrpSpPr>
              <a:grpSpLocks/>
            </p:cNvGrpSpPr>
            <p:nvPr/>
          </p:nvGrpSpPr>
          <p:grpSpPr bwMode="auto">
            <a:xfrm>
              <a:off x="138" y="49"/>
              <a:ext cx="9639" cy="293"/>
              <a:chOff x="138" y="49"/>
              <a:chExt cx="9639" cy="293"/>
            </a:xfrm>
          </p:grpSpPr>
          <p:sp>
            <p:nvSpPr>
              <p:cNvPr id="35" name="Freeform 34"/>
              <p:cNvSpPr>
                <a:spLocks/>
              </p:cNvSpPr>
              <p:nvPr/>
            </p:nvSpPr>
            <p:spPr bwMode="auto">
              <a:xfrm>
                <a:off x="138" y="49"/>
                <a:ext cx="9639" cy="293"/>
              </a:xfrm>
              <a:custGeom>
                <a:avLst/>
                <a:gdLst>
                  <a:gd name="T0" fmla="+- 0 138 138"/>
                  <a:gd name="T1" fmla="*/ T0 w 9639"/>
                  <a:gd name="T2" fmla="+- 0 341 49"/>
                  <a:gd name="T3" fmla="*/ 341 h 293"/>
                  <a:gd name="T4" fmla="+- 0 9776 138"/>
                  <a:gd name="T5" fmla="*/ T4 w 9639"/>
                  <a:gd name="T6" fmla="+- 0 341 49"/>
                  <a:gd name="T7" fmla="*/ 341 h 293"/>
                  <a:gd name="T8" fmla="+- 0 9776 138"/>
                  <a:gd name="T9" fmla="*/ T8 w 9639"/>
                  <a:gd name="T10" fmla="+- 0 49 49"/>
                  <a:gd name="T11" fmla="*/ 49 h 293"/>
                  <a:gd name="T12" fmla="+- 0 138 138"/>
                  <a:gd name="T13" fmla="*/ T12 w 9639"/>
                  <a:gd name="T14" fmla="+- 0 49 49"/>
                  <a:gd name="T15" fmla="*/ 49 h 293"/>
                  <a:gd name="T16" fmla="+- 0 138 138"/>
                  <a:gd name="T17" fmla="*/ T16 w 9639"/>
                  <a:gd name="T18" fmla="+- 0 341 49"/>
                  <a:gd name="T19" fmla="*/ 341 h 293"/>
                </a:gdLst>
                <a:ahLst/>
                <a:cxnLst>
                  <a:cxn ang="0">
                    <a:pos x="T1" y="T3"/>
                  </a:cxn>
                  <a:cxn ang="0">
                    <a:pos x="T5" y="T7"/>
                  </a:cxn>
                  <a:cxn ang="0">
                    <a:pos x="T9" y="T11"/>
                  </a:cxn>
                  <a:cxn ang="0">
                    <a:pos x="T13" y="T15"/>
                  </a:cxn>
                  <a:cxn ang="0">
                    <a:pos x="T17" y="T19"/>
                  </a:cxn>
                </a:cxnLst>
                <a:rect l="0" t="0" r="r" b="b"/>
                <a:pathLst>
                  <a:path w="9639" h="293">
                    <a:moveTo>
                      <a:pt x="0" y="292"/>
                    </a:moveTo>
                    <a:lnTo>
                      <a:pt x="9638" y="292"/>
                    </a:lnTo>
                    <a:lnTo>
                      <a:pt x="9638" y="0"/>
                    </a:lnTo>
                    <a:lnTo>
                      <a:pt x="0" y="0"/>
                    </a:lnTo>
                    <a:lnTo>
                      <a:pt x="0" y="292"/>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sz="1600"/>
              </a:p>
            </p:txBody>
          </p:sp>
        </p:grpSp>
        <p:grpSp>
          <p:nvGrpSpPr>
            <p:cNvPr id="8" name="Group 7"/>
            <p:cNvGrpSpPr>
              <a:grpSpLocks/>
            </p:cNvGrpSpPr>
            <p:nvPr/>
          </p:nvGrpSpPr>
          <p:grpSpPr bwMode="auto">
            <a:xfrm>
              <a:off x="138" y="341"/>
              <a:ext cx="9639" cy="293"/>
              <a:chOff x="138" y="341"/>
              <a:chExt cx="9639" cy="293"/>
            </a:xfrm>
          </p:grpSpPr>
          <p:sp>
            <p:nvSpPr>
              <p:cNvPr id="34" name="Freeform 33"/>
              <p:cNvSpPr>
                <a:spLocks/>
              </p:cNvSpPr>
              <p:nvPr/>
            </p:nvSpPr>
            <p:spPr bwMode="auto">
              <a:xfrm>
                <a:off x="138" y="341"/>
                <a:ext cx="9639" cy="293"/>
              </a:xfrm>
              <a:custGeom>
                <a:avLst/>
                <a:gdLst>
                  <a:gd name="T0" fmla="+- 0 138 138"/>
                  <a:gd name="T1" fmla="*/ T0 w 9639"/>
                  <a:gd name="T2" fmla="+- 0 634 341"/>
                  <a:gd name="T3" fmla="*/ 634 h 293"/>
                  <a:gd name="T4" fmla="+- 0 9776 138"/>
                  <a:gd name="T5" fmla="*/ T4 w 9639"/>
                  <a:gd name="T6" fmla="+- 0 634 341"/>
                  <a:gd name="T7" fmla="*/ 634 h 293"/>
                  <a:gd name="T8" fmla="+- 0 9776 138"/>
                  <a:gd name="T9" fmla="*/ T8 w 9639"/>
                  <a:gd name="T10" fmla="+- 0 341 341"/>
                  <a:gd name="T11" fmla="*/ 341 h 293"/>
                  <a:gd name="T12" fmla="+- 0 138 138"/>
                  <a:gd name="T13" fmla="*/ T12 w 9639"/>
                  <a:gd name="T14" fmla="+- 0 341 341"/>
                  <a:gd name="T15" fmla="*/ 341 h 293"/>
                  <a:gd name="T16" fmla="+- 0 138 138"/>
                  <a:gd name="T17" fmla="*/ T16 w 9639"/>
                  <a:gd name="T18" fmla="+- 0 634 341"/>
                  <a:gd name="T19" fmla="*/ 634 h 293"/>
                </a:gdLst>
                <a:ahLst/>
                <a:cxnLst>
                  <a:cxn ang="0">
                    <a:pos x="T1" y="T3"/>
                  </a:cxn>
                  <a:cxn ang="0">
                    <a:pos x="T5" y="T7"/>
                  </a:cxn>
                  <a:cxn ang="0">
                    <a:pos x="T9" y="T11"/>
                  </a:cxn>
                  <a:cxn ang="0">
                    <a:pos x="T13" y="T15"/>
                  </a:cxn>
                  <a:cxn ang="0">
                    <a:pos x="T17" y="T19"/>
                  </a:cxn>
                </a:cxnLst>
                <a:rect l="0" t="0" r="r" b="b"/>
                <a:pathLst>
                  <a:path w="9639" h="293">
                    <a:moveTo>
                      <a:pt x="0" y="293"/>
                    </a:moveTo>
                    <a:lnTo>
                      <a:pt x="9638" y="293"/>
                    </a:lnTo>
                    <a:lnTo>
                      <a:pt x="9638" y="0"/>
                    </a:lnTo>
                    <a:lnTo>
                      <a:pt x="0" y="0"/>
                    </a:lnTo>
                    <a:lnTo>
                      <a:pt x="0" y="293"/>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sz="1600"/>
              </a:p>
            </p:txBody>
          </p:sp>
        </p:grpSp>
        <p:grpSp>
          <p:nvGrpSpPr>
            <p:cNvPr id="9" name="Group 8"/>
            <p:cNvGrpSpPr>
              <a:grpSpLocks/>
            </p:cNvGrpSpPr>
            <p:nvPr/>
          </p:nvGrpSpPr>
          <p:grpSpPr bwMode="auto">
            <a:xfrm>
              <a:off x="138" y="634"/>
              <a:ext cx="9639" cy="293"/>
              <a:chOff x="138" y="634"/>
              <a:chExt cx="9639" cy="293"/>
            </a:xfrm>
          </p:grpSpPr>
          <p:sp>
            <p:nvSpPr>
              <p:cNvPr id="33" name="Freeform 32"/>
              <p:cNvSpPr>
                <a:spLocks/>
              </p:cNvSpPr>
              <p:nvPr/>
            </p:nvSpPr>
            <p:spPr bwMode="auto">
              <a:xfrm>
                <a:off x="138" y="634"/>
                <a:ext cx="9639" cy="293"/>
              </a:xfrm>
              <a:custGeom>
                <a:avLst/>
                <a:gdLst>
                  <a:gd name="T0" fmla="+- 0 138 138"/>
                  <a:gd name="T1" fmla="*/ T0 w 9639"/>
                  <a:gd name="T2" fmla="+- 0 927 634"/>
                  <a:gd name="T3" fmla="*/ 927 h 293"/>
                  <a:gd name="T4" fmla="+- 0 9776 138"/>
                  <a:gd name="T5" fmla="*/ T4 w 9639"/>
                  <a:gd name="T6" fmla="+- 0 927 634"/>
                  <a:gd name="T7" fmla="*/ 927 h 293"/>
                  <a:gd name="T8" fmla="+- 0 9776 138"/>
                  <a:gd name="T9" fmla="*/ T8 w 9639"/>
                  <a:gd name="T10" fmla="+- 0 634 634"/>
                  <a:gd name="T11" fmla="*/ 634 h 293"/>
                  <a:gd name="T12" fmla="+- 0 138 138"/>
                  <a:gd name="T13" fmla="*/ T12 w 9639"/>
                  <a:gd name="T14" fmla="+- 0 634 634"/>
                  <a:gd name="T15" fmla="*/ 634 h 293"/>
                  <a:gd name="T16" fmla="+- 0 138 138"/>
                  <a:gd name="T17" fmla="*/ T16 w 9639"/>
                  <a:gd name="T18" fmla="+- 0 927 634"/>
                  <a:gd name="T19" fmla="*/ 927 h 293"/>
                </a:gdLst>
                <a:ahLst/>
                <a:cxnLst>
                  <a:cxn ang="0">
                    <a:pos x="T1" y="T3"/>
                  </a:cxn>
                  <a:cxn ang="0">
                    <a:pos x="T5" y="T7"/>
                  </a:cxn>
                  <a:cxn ang="0">
                    <a:pos x="T9" y="T11"/>
                  </a:cxn>
                  <a:cxn ang="0">
                    <a:pos x="T13" y="T15"/>
                  </a:cxn>
                  <a:cxn ang="0">
                    <a:pos x="T17" y="T19"/>
                  </a:cxn>
                </a:cxnLst>
                <a:rect l="0" t="0" r="r" b="b"/>
                <a:pathLst>
                  <a:path w="9639" h="293">
                    <a:moveTo>
                      <a:pt x="0" y="293"/>
                    </a:moveTo>
                    <a:lnTo>
                      <a:pt x="9638" y="293"/>
                    </a:lnTo>
                    <a:lnTo>
                      <a:pt x="9638" y="0"/>
                    </a:lnTo>
                    <a:lnTo>
                      <a:pt x="0" y="0"/>
                    </a:lnTo>
                    <a:lnTo>
                      <a:pt x="0" y="293"/>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sz="1600"/>
              </a:p>
            </p:txBody>
          </p:sp>
        </p:grpSp>
        <p:grpSp>
          <p:nvGrpSpPr>
            <p:cNvPr id="10" name="Group 9"/>
            <p:cNvGrpSpPr>
              <a:grpSpLocks/>
            </p:cNvGrpSpPr>
            <p:nvPr/>
          </p:nvGrpSpPr>
          <p:grpSpPr bwMode="auto">
            <a:xfrm>
              <a:off x="15" y="25"/>
              <a:ext cx="9884" cy="2"/>
              <a:chOff x="15" y="25"/>
              <a:chExt cx="9884" cy="2"/>
            </a:xfrm>
          </p:grpSpPr>
          <p:sp>
            <p:nvSpPr>
              <p:cNvPr id="32" name="Freeform 31"/>
              <p:cNvSpPr>
                <a:spLocks/>
              </p:cNvSpPr>
              <p:nvPr/>
            </p:nvSpPr>
            <p:spPr bwMode="auto">
              <a:xfrm>
                <a:off x="15" y="25"/>
                <a:ext cx="9884" cy="2"/>
              </a:xfrm>
              <a:custGeom>
                <a:avLst/>
                <a:gdLst>
                  <a:gd name="T0" fmla="+- 0 15 15"/>
                  <a:gd name="T1" fmla="*/ T0 w 9884"/>
                  <a:gd name="T2" fmla="+- 0 9899 15"/>
                  <a:gd name="T3" fmla="*/ T2 w 9884"/>
                </a:gdLst>
                <a:ahLst/>
                <a:cxnLst>
                  <a:cxn ang="0">
                    <a:pos x="T1" y="0"/>
                  </a:cxn>
                  <a:cxn ang="0">
                    <a:pos x="T3" y="0"/>
                  </a:cxn>
                </a:cxnLst>
                <a:rect l="0" t="0" r="r" b="b"/>
                <a:pathLst>
                  <a:path w="9884">
                    <a:moveTo>
                      <a:pt x="0" y="0"/>
                    </a:moveTo>
                    <a:lnTo>
                      <a:pt x="9884" y="0"/>
                    </a:lnTo>
                  </a:path>
                </a:pathLst>
              </a:custGeom>
              <a:noFill/>
              <a:ln w="736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1" name="Group 10"/>
            <p:cNvGrpSpPr>
              <a:grpSpLocks/>
            </p:cNvGrpSpPr>
            <p:nvPr/>
          </p:nvGrpSpPr>
          <p:grpSpPr bwMode="auto">
            <a:xfrm>
              <a:off x="35" y="45"/>
              <a:ext cx="9845" cy="2"/>
              <a:chOff x="35" y="45"/>
              <a:chExt cx="9845" cy="2"/>
            </a:xfrm>
          </p:grpSpPr>
          <p:sp>
            <p:nvSpPr>
              <p:cNvPr id="31" name="Freeform 30"/>
              <p:cNvSpPr>
                <a:spLocks/>
              </p:cNvSpPr>
              <p:nvPr/>
            </p:nvSpPr>
            <p:spPr bwMode="auto">
              <a:xfrm>
                <a:off x="35" y="45"/>
                <a:ext cx="9845" cy="2"/>
              </a:xfrm>
              <a:custGeom>
                <a:avLst/>
                <a:gdLst>
                  <a:gd name="T0" fmla="+- 0 35 35"/>
                  <a:gd name="T1" fmla="*/ T0 w 9845"/>
                  <a:gd name="T2" fmla="+- 0 9879 35"/>
                  <a:gd name="T3" fmla="*/ T2 w 9845"/>
                </a:gdLst>
                <a:ahLst/>
                <a:cxnLst>
                  <a:cxn ang="0">
                    <a:pos x="T1" y="0"/>
                  </a:cxn>
                  <a:cxn ang="0">
                    <a:pos x="T3" y="0"/>
                  </a:cxn>
                </a:cxnLst>
                <a:rect l="0" t="0" r="r" b="b"/>
                <a:pathLst>
                  <a:path w="9845">
                    <a:moveTo>
                      <a:pt x="0" y="0"/>
                    </a:moveTo>
                    <a:lnTo>
                      <a:pt x="9844" y="0"/>
                    </a:lnTo>
                  </a:path>
                </a:pathLst>
              </a:custGeom>
              <a:noFill/>
              <a:ln w="889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2" name="Group 11"/>
            <p:cNvGrpSpPr>
              <a:grpSpLocks/>
            </p:cNvGrpSpPr>
            <p:nvPr/>
          </p:nvGrpSpPr>
          <p:grpSpPr bwMode="auto">
            <a:xfrm>
              <a:off x="44" y="50"/>
              <a:ext cx="9826" cy="2"/>
              <a:chOff x="44" y="50"/>
              <a:chExt cx="9826" cy="2"/>
            </a:xfrm>
          </p:grpSpPr>
          <p:sp>
            <p:nvSpPr>
              <p:cNvPr id="30" name="Freeform 29"/>
              <p:cNvSpPr>
                <a:spLocks/>
              </p:cNvSpPr>
              <p:nvPr/>
            </p:nvSpPr>
            <p:spPr bwMode="auto">
              <a:xfrm>
                <a:off x="44" y="50"/>
                <a:ext cx="9826" cy="2"/>
              </a:xfrm>
              <a:custGeom>
                <a:avLst/>
                <a:gdLst>
                  <a:gd name="T0" fmla="+- 0 44 44"/>
                  <a:gd name="T1" fmla="*/ T0 w 9826"/>
                  <a:gd name="T2" fmla="+- 0 9870 44"/>
                  <a:gd name="T3" fmla="*/ T2 w 9826"/>
                </a:gdLst>
                <a:ahLst/>
                <a:cxnLst>
                  <a:cxn ang="0">
                    <a:pos x="T1" y="0"/>
                  </a:cxn>
                  <a:cxn ang="0">
                    <a:pos x="T3" y="0"/>
                  </a:cxn>
                </a:cxnLst>
                <a:rect l="0" t="0" r="r" b="b"/>
                <a:pathLst>
                  <a:path w="9826">
                    <a:moveTo>
                      <a:pt x="0" y="0"/>
                    </a:moveTo>
                    <a:lnTo>
                      <a:pt x="9826" y="0"/>
                    </a:lnTo>
                  </a:path>
                </a:pathLst>
              </a:custGeom>
              <a:noFill/>
              <a:ln w="2794">
                <a:solidFill>
                  <a:srgbClr val="DADADA"/>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3" name="Group 12"/>
            <p:cNvGrpSpPr>
              <a:grpSpLocks/>
            </p:cNvGrpSpPr>
            <p:nvPr/>
          </p:nvGrpSpPr>
          <p:grpSpPr bwMode="auto">
            <a:xfrm>
              <a:off x="30" y="15"/>
              <a:ext cx="2" cy="912"/>
              <a:chOff x="30" y="15"/>
              <a:chExt cx="2" cy="912"/>
            </a:xfrm>
          </p:grpSpPr>
          <p:sp>
            <p:nvSpPr>
              <p:cNvPr id="29" name="Freeform 28"/>
              <p:cNvSpPr>
                <a:spLocks/>
              </p:cNvSpPr>
              <p:nvPr/>
            </p:nvSpPr>
            <p:spPr bwMode="auto">
              <a:xfrm>
                <a:off x="30" y="15"/>
                <a:ext cx="2" cy="912"/>
              </a:xfrm>
              <a:custGeom>
                <a:avLst/>
                <a:gdLst>
                  <a:gd name="T0" fmla="+- 0 15 15"/>
                  <a:gd name="T1" fmla="*/ 15 h 912"/>
                  <a:gd name="T2" fmla="+- 0 927 15"/>
                  <a:gd name="T3" fmla="*/ 927 h 912"/>
                </a:gdLst>
                <a:ahLst/>
                <a:cxnLst>
                  <a:cxn ang="0">
                    <a:pos x="0" y="T1"/>
                  </a:cxn>
                  <a:cxn ang="0">
                    <a:pos x="0" y="T3"/>
                  </a:cxn>
                </a:cxnLst>
                <a:rect l="0" t="0" r="r" b="b"/>
                <a:pathLst>
                  <a:path h="912">
                    <a:moveTo>
                      <a:pt x="0" y="0"/>
                    </a:moveTo>
                    <a:lnTo>
                      <a:pt x="0" y="912"/>
                    </a:lnTo>
                  </a:path>
                </a:pathLst>
              </a:custGeom>
              <a:noFill/>
              <a:ln w="1892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4" name="Group 13"/>
            <p:cNvGrpSpPr>
              <a:grpSpLocks/>
            </p:cNvGrpSpPr>
            <p:nvPr/>
          </p:nvGrpSpPr>
          <p:grpSpPr bwMode="auto">
            <a:xfrm>
              <a:off x="20" y="51"/>
              <a:ext cx="2" cy="910"/>
              <a:chOff x="20" y="51"/>
              <a:chExt cx="2" cy="910"/>
            </a:xfrm>
          </p:grpSpPr>
          <p:sp>
            <p:nvSpPr>
              <p:cNvPr id="28" name="Freeform 27"/>
              <p:cNvSpPr>
                <a:spLocks/>
              </p:cNvSpPr>
              <p:nvPr/>
            </p:nvSpPr>
            <p:spPr bwMode="auto">
              <a:xfrm>
                <a:off x="20" y="51"/>
                <a:ext cx="2" cy="910"/>
              </a:xfrm>
              <a:custGeom>
                <a:avLst/>
                <a:gdLst>
                  <a:gd name="T0" fmla="+- 0 51 51"/>
                  <a:gd name="T1" fmla="*/ 51 h 910"/>
                  <a:gd name="T2" fmla="+- 0 961 51"/>
                  <a:gd name="T3" fmla="*/ 961 h 910"/>
                </a:gdLst>
                <a:ahLst/>
                <a:cxnLst>
                  <a:cxn ang="0">
                    <a:pos x="0" y="T1"/>
                  </a:cxn>
                  <a:cxn ang="0">
                    <a:pos x="0" y="T3"/>
                  </a:cxn>
                </a:cxnLst>
                <a:rect l="0" t="0" r="r" b="b"/>
                <a:pathLst>
                  <a:path h="910">
                    <a:moveTo>
                      <a:pt x="0" y="0"/>
                    </a:moveTo>
                    <a:lnTo>
                      <a:pt x="0" y="910"/>
                    </a:lnTo>
                  </a:path>
                </a:pathLst>
              </a:custGeom>
              <a:noFill/>
              <a:ln w="7379">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5" name="Group 14"/>
            <p:cNvGrpSpPr>
              <a:grpSpLocks/>
            </p:cNvGrpSpPr>
            <p:nvPr/>
          </p:nvGrpSpPr>
          <p:grpSpPr bwMode="auto">
            <a:xfrm>
              <a:off x="9894" y="15"/>
              <a:ext cx="2" cy="912"/>
              <a:chOff x="9894" y="15"/>
              <a:chExt cx="2" cy="912"/>
            </a:xfrm>
          </p:grpSpPr>
          <p:sp>
            <p:nvSpPr>
              <p:cNvPr id="27" name="Freeform 26"/>
              <p:cNvSpPr>
                <a:spLocks/>
              </p:cNvSpPr>
              <p:nvPr/>
            </p:nvSpPr>
            <p:spPr bwMode="auto">
              <a:xfrm>
                <a:off x="9894" y="15"/>
                <a:ext cx="2" cy="912"/>
              </a:xfrm>
              <a:custGeom>
                <a:avLst/>
                <a:gdLst>
                  <a:gd name="T0" fmla="+- 0 15 15"/>
                  <a:gd name="T1" fmla="*/ 15 h 912"/>
                  <a:gd name="T2" fmla="+- 0 927 15"/>
                  <a:gd name="T3" fmla="*/ 927 h 912"/>
                </a:gdLst>
                <a:ahLst/>
                <a:cxnLst>
                  <a:cxn ang="0">
                    <a:pos x="0" y="T1"/>
                  </a:cxn>
                  <a:cxn ang="0">
                    <a:pos x="0" y="T3"/>
                  </a:cxn>
                </a:cxnLst>
                <a:rect l="0" t="0" r="r" b="b"/>
                <a:pathLst>
                  <a:path h="912">
                    <a:moveTo>
                      <a:pt x="0" y="0"/>
                    </a:moveTo>
                    <a:lnTo>
                      <a:pt x="0" y="912"/>
                    </a:lnTo>
                  </a:path>
                </a:pathLst>
              </a:custGeom>
              <a:noFill/>
              <a:ln w="736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6" name="Group 15"/>
            <p:cNvGrpSpPr>
              <a:grpSpLocks/>
            </p:cNvGrpSpPr>
            <p:nvPr/>
          </p:nvGrpSpPr>
          <p:grpSpPr bwMode="auto">
            <a:xfrm>
              <a:off x="9875" y="51"/>
              <a:ext cx="2" cy="876"/>
              <a:chOff x="9875" y="51"/>
              <a:chExt cx="2" cy="876"/>
            </a:xfrm>
          </p:grpSpPr>
          <p:sp>
            <p:nvSpPr>
              <p:cNvPr id="26" name="Freeform 25"/>
              <p:cNvSpPr>
                <a:spLocks/>
              </p:cNvSpPr>
              <p:nvPr/>
            </p:nvSpPr>
            <p:spPr bwMode="auto">
              <a:xfrm>
                <a:off x="9875" y="51"/>
                <a:ext cx="2" cy="876"/>
              </a:xfrm>
              <a:custGeom>
                <a:avLst/>
                <a:gdLst>
                  <a:gd name="T0" fmla="+- 0 51 51"/>
                  <a:gd name="T1" fmla="*/ 51 h 876"/>
                  <a:gd name="T2" fmla="+- 0 927 51"/>
                  <a:gd name="T3" fmla="*/ 927 h 876"/>
                </a:gdLst>
                <a:ahLst/>
                <a:cxnLst>
                  <a:cxn ang="0">
                    <a:pos x="0" y="T1"/>
                  </a:cxn>
                  <a:cxn ang="0">
                    <a:pos x="0" y="T3"/>
                  </a:cxn>
                </a:cxnLst>
                <a:rect l="0" t="0" r="r" b="b"/>
                <a:pathLst>
                  <a:path h="876">
                    <a:moveTo>
                      <a:pt x="0" y="0"/>
                    </a:moveTo>
                    <a:lnTo>
                      <a:pt x="0" y="876"/>
                    </a:lnTo>
                  </a:path>
                </a:pathLst>
              </a:custGeom>
              <a:noFill/>
              <a:ln w="736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7" name="Group 16"/>
            <p:cNvGrpSpPr>
              <a:grpSpLocks/>
            </p:cNvGrpSpPr>
            <p:nvPr/>
          </p:nvGrpSpPr>
          <p:grpSpPr bwMode="auto">
            <a:xfrm>
              <a:off x="15" y="941"/>
              <a:ext cx="58" cy="2"/>
              <a:chOff x="15" y="941"/>
              <a:chExt cx="58" cy="2"/>
            </a:xfrm>
          </p:grpSpPr>
          <p:sp>
            <p:nvSpPr>
              <p:cNvPr id="25" name="Freeform 24"/>
              <p:cNvSpPr>
                <a:spLocks/>
              </p:cNvSpPr>
              <p:nvPr/>
            </p:nvSpPr>
            <p:spPr bwMode="auto">
              <a:xfrm>
                <a:off x="15" y="941"/>
                <a:ext cx="58" cy="2"/>
              </a:xfrm>
              <a:custGeom>
                <a:avLst/>
                <a:gdLst>
                  <a:gd name="T0" fmla="+- 0 15 15"/>
                  <a:gd name="T1" fmla="*/ T0 w 58"/>
                  <a:gd name="T2" fmla="+- 0 73 15"/>
                  <a:gd name="T3" fmla="*/ T2 w 58"/>
                </a:gdLst>
                <a:ahLst/>
                <a:cxnLst>
                  <a:cxn ang="0">
                    <a:pos x="T1" y="0"/>
                  </a:cxn>
                  <a:cxn ang="0">
                    <a:pos x="T3" y="0"/>
                  </a:cxn>
                </a:cxnLst>
                <a:rect l="0" t="0" r="r" b="b"/>
                <a:pathLst>
                  <a:path w="58">
                    <a:moveTo>
                      <a:pt x="0" y="0"/>
                    </a:moveTo>
                    <a:lnTo>
                      <a:pt x="58" y="0"/>
                    </a:lnTo>
                  </a:path>
                </a:pathLst>
              </a:custGeom>
              <a:noFill/>
              <a:ln w="1955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8" name="Group 17"/>
            <p:cNvGrpSpPr>
              <a:grpSpLocks/>
            </p:cNvGrpSpPr>
            <p:nvPr/>
          </p:nvGrpSpPr>
          <p:grpSpPr bwMode="auto">
            <a:xfrm>
              <a:off x="35" y="941"/>
              <a:ext cx="39" cy="2"/>
              <a:chOff x="35" y="941"/>
              <a:chExt cx="39" cy="2"/>
            </a:xfrm>
          </p:grpSpPr>
          <p:sp>
            <p:nvSpPr>
              <p:cNvPr id="24" name="Freeform 23"/>
              <p:cNvSpPr>
                <a:spLocks/>
              </p:cNvSpPr>
              <p:nvPr/>
            </p:nvSpPr>
            <p:spPr bwMode="auto">
              <a:xfrm>
                <a:off x="35" y="941"/>
                <a:ext cx="39" cy="2"/>
              </a:xfrm>
              <a:custGeom>
                <a:avLst/>
                <a:gdLst>
                  <a:gd name="T0" fmla="+- 0 35 35"/>
                  <a:gd name="T1" fmla="*/ T0 w 39"/>
                  <a:gd name="T2" fmla="+- 0 73 35"/>
                  <a:gd name="T3" fmla="*/ T2 w 39"/>
                </a:gdLst>
                <a:ahLst/>
                <a:cxnLst>
                  <a:cxn ang="0">
                    <a:pos x="T1" y="0"/>
                  </a:cxn>
                  <a:cxn ang="0">
                    <a:pos x="T3" y="0"/>
                  </a:cxn>
                </a:cxnLst>
                <a:rect l="0" t="0" r="r" b="b"/>
                <a:pathLst>
                  <a:path w="39">
                    <a:moveTo>
                      <a:pt x="0" y="0"/>
                    </a:moveTo>
                    <a:lnTo>
                      <a:pt x="38" y="0"/>
                    </a:lnTo>
                  </a:path>
                </a:pathLst>
              </a:custGeom>
              <a:noFill/>
              <a:ln w="1955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9" name="Group 18"/>
            <p:cNvGrpSpPr>
              <a:grpSpLocks/>
            </p:cNvGrpSpPr>
            <p:nvPr/>
          </p:nvGrpSpPr>
          <p:grpSpPr bwMode="auto">
            <a:xfrm>
              <a:off x="73" y="941"/>
              <a:ext cx="9797" cy="2"/>
              <a:chOff x="73" y="941"/>
              <a:chExt cx="9797" cy="2"/>
            </a:xfrm>
          </p:grpSpPr>
          <p:sp>
            <p:nvSpPr>
              <p:cNvPr id="23" name="Freeform 22"/>
              <p:cNvSpPr>
                <a:spLocks/>
              </p:cNvSpPr>
              <p:nvPr/>
            </p:nvSpPr>
            <p:spPr bwMode="auto">
              <a:xfrm>
                <a:off x="73" y="941"/>
                <a:ext cx="9797" cy="2"/>
              </a:xfrm>
              <a:custGeom>
                <a:avLst/>
                <a:gdLst>
                  <a:gd name="T0" fmla="+- 0 73 73"/>
                  <a:gd name="T1" fmla="*/ T0 w 9797"/>
                  <a:gd name="T2" fmla="+- 0 9870 73"/>
                  <a:gd name="T3" fmla="*/ T2 w 9797"/>
                </a:gdLst>
                <a:ahLst/>
                <a:cxnLst>
                  <a:cxn ang="0">
                    <a:pos x="T1" y="0"/>
                  </a:cxn>
                  <a:cxn ang="0">
                    <a:pos x="T3" y="0"/>
                  </a:cxn>
                </a:cxnLst>
                <a:rect l="0" t="0" r="r" b="b"/>
                <a:pathLst>
                  <a:path w="9797">
                    <a:moveTo>
                      <a:pt x="0" y="0"/>
                    </a:moveTo>
                    <a:lnTo>
                      <a:pt x="9797" y="0"/>
                    </a:lnTo>
                  </a:path>
                </a:pathLst>
              </a:custGeom>
              <a:noFill/>
              <a:ln w="1955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20" name="Group 19"/>
            <p:cNvGrpSpPr>
              <a:grpSpLocks/>
            </p:cNvGrpSpPr>
            <p:nvPr/>
          </p:nvGrpSpPr>
          <p:grpSpPr bwMode="auto">
            <a:xfrm>
              <a:off x="-67" y="29"/>
              <a:ext cx="10981" cy="1042"/>
              <a:chOff x="-67" y="29"/>
              <a:chExt cx="10981" cy="1042"/>
            </a:xfrm>
          </p:grpSpPr>
          <p:sp>
            <p:nvSpPr>
              <p:cNvPr id="21" name="Freeform 20"/>
              <p:cNvSpPr>
                <a:spLocks/>
              </p:cNvSpPr>
              <p:nvPr/>
            </p:nvSpPr>
            <p:spPr bwMode="auto">
              <a:xfrm>
                <a:off x="9870" y="941"/>
                <a:ext cx="29" cy="2"/>
              </a:xfrm>
              <a:custGeom>
                <a:avLst/>
                <a:gdLst>
                  <a:gd name="T0" fmla="+- 0 9870 9870"/>
                  <a:gd name="T1" fmla="*/ T0 w 29"/>
                  <a:gd name="T2" fmla="+- 0 9899 9870"/>
                  <a:gd name="T3" fmla="*/ T2 w 29"/>
                </a:gdLst>
                <a:ahLst/>
                <a:cxnLst>
                  <a:cxn ang="0">
                    <a:pos x="T1" y="0"/>
                  </a:cxn>
                  <a:cxn ang="0">
                    <a:pos x="T3" y="0"/>
                  </a:cxn>
                </a:cxnLst>
                <a:rect l="0" t="0" r="r" b="b"/>
                <a:pathLst>
                  <a:path w="29">
                    <a:moveTo>
                      <a:pt x="0" y="0"/>
                    </a:moveTo>
                    <a:lnTo>
                      <a:pt x="29" y="0"/>
                    </a:lnTo>
                  </a:path>
                </a:pathLst>
              </a:custGeom>
              <a:noFill/>
              <a:ln w="1955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sp>
            <p:nvSpPr>
              <p:cNvPr id="22" name="Text Box 250"/>
              <p:cNvSpPr txBox="1">
                <a:spLocks noChangeArrowheads="1"/>
              </p:cNvSpPr>
              <p:nvPr/>
            </p:nvSpPr>
            <p:spPr bwMode="auto">
              <a:xfrm>
                <a:off x="-67" y="29"/>
                <a:ext cx="10981" cy="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0"/>
                  </a:spcAft>
                </a:pPr>
                <a:r>
                  <a:rPr lang="en-US" sz="2400" b="1" dirty="0">
                    <a:effectLst/>
                    <a:latin typeface="Arial" panose="020B0604020202020204" pitchFamily="34" charset="0"/>
                    <a:ea typeface="Calibri"/>
                    <a:cs typeface="Arial" panose="020B0604020202020204" pitchFamily="34" charset="0"/>
                  </a:rPr>
                  <a:t> </a:t>
                </a:r>
                <a:r>
                  <a:rPr lang="en-US" sz="2400" dirty="0" smtClean="0">
                    <a:effectLst/>
                    <a:latin typeface="Arial" panose="020B0604020202020204" pitchFamily="34" charset="0"/>
                    <a:ea typeface="Calibri"/>
                    <a:cs typeface="Arial" panose="020B0604020202020204" pitchFamily="34" charset="0"/>
                  </a:rPr>
                  <a:t>Phase</a:t>
                </a:r>
                <a:r>
                  <a:rPr lang="en-US" sz="2400" spc="-30" dirty="0" smtClean="0">
                    <a:effectLst/>
                    <a:latin typeface="Arial" panose="020B0604020202020204" pitchFamily="34" charset="0"/>
                    <a:ea typeface="Calibri"/>
                    <a:cs typeface="Arial" panose="020B0604020202020204" pitchFamily="34" charset="0"/>
                  </a:rPr>
                  <a:t> </a:t>
                </a:r>
                <a:r>
                  <a:rPr lang="en-US" sz="2400" dirty="0">
                    <a:effectLst/>
                    <a:latin typeface="Arial" panose="020B0604020202020204" pitchFamily="34" charset="0"/>
                    <a:ea typeface="Calibri"/>
                    <a:cs typeface="Arial" panose="020B0604020202020204" pitchFamily="34" charset="0"/>
                  </a:rPr>
                  <a:t>of</a:t>
                </a:r>
                <a:r>
                  <a:rPr lang="en-US" sz="2400" spc="-25" dirty="0">
                    <a:effectLst/>
                    <a:latin typeface="Arial" panose="020B0604020202020204" pitchFamily="34" charset="0"/>
                    <a:ea typeface="Calibri"/>
                    <a:cs typeface="Arial" panose="020B0604020202020204" pitchFamily="34" charset="0"/>
                  </a:rPr>
                  <a:t> </a:t>
                </a:r>
                <a:r>
                  <a:rPr lang="en-US" sz="2400" spc="-5" dirty="0">
                    <a:effectLst/>
                    <a:latin typeface="Arial" panose="020B0604020202020204" pitchFamily="34" charset="0"/>
                    <a:ea typeface="Calibri"/>
                    <a:cs typeface="Arial" panose="020B0604020202020204" pitchFamily="34" charset="0"/>
                  </a:rPr>
                  <a:t>care:</a:t>
                </a:r>
                <a:r>
                  <a:rPr lang="en-US" sz="2400" spc="-30" dirty="0">
                    <a:effectLst/>
                    <a:latin typeface="Arial" panose="020B0604020202020204" pitchFamily="34" charset="0"/>
                    <a:ea typeface="Calibri"/>
                    <a:cs typeface="Arial" panose="020B0604020202020204" pitchFamily="34" charset="0"/>
                  </a:rPr>
                  <a:t> </a:t>
                </a:r>
                <a:r>
                  <a:rPr lang="en-US" sz="2400" b="1" spc="-5" dirty="0">
                    <a:effectLst/>
                    <a:latin typeface="Arial" panose="020B0604020202020204" pitchFamily="34" charset="0"/>
                    <a:ea typeface="Calibri"/>
                    <a:cs typeface="Arial" panose="020B0604020202020204" pitchFamily="34" charset="0"/>
                  </a:rPr>
                  <a:t>Admission</a:t>
                </a:r>
                <a:r>
                  <a:rPr lang="en-US" sz="2400" b="1" spc="-15" dirty="0">
                    <a:effectLst/>
                    <a:latin typeface="Arial" panose="020B0604020202020204" pitchFamily="34" charset="0"/>
                    <a:ea typeface="Calibri"/>
                    <a:cs typeface="Arial" panose="020B0604020202020204" pitchFamily="34" charset="0"/>
                  </a:rPr>
                  <a:t> </a:t>
                </a:r>
                <a:r>
                  <a:rPr lang="en-US" sz="2400" b="1" spc="-5" dirty="0">
                    <a:effectLst/>
                    <a:latin typeface="Arial" panose="020B0604020202020204" pitchFamily="34" charset="0"/>
                    <a:ea typeface="Calibri"/>
                    <a:cs typeface="Arial" panose="020B0604020202020204" pitchFamily="34" charset="0"/>
                  </a:rPr>
                  <a:t>and</a:t>
                </a:r>
                <a:r>
                  <a:rPr lang="en-US" sz="2400" b="1" spc="-30" dirty="0">
                    <a:effectLst/>
                    <a:latin typeface="Arial" panose="020B0604020202020204" pitchFamily="34" charset="0"/>
                    <a:ea typeface="Calibri"/>
                    <a:cs typeface="Arial" panose="020B0604020202020204" pitchFamily="34" charset="0"/>
                  </a:rPr>
                  <a:t> </a:t>
                </a:r>
                <a:r>
                  <a:rPr lang="en-US" sz="2400" b="1" dirty="0">
                    <a:effectLst/>
                    <a:latin typeface="Arial" panose="020B0604020202020204" pitchFamily="34" charset="0"/>
                    <a:ea typeface="Calibri"/>
                    <a:cs typeface="Arial" panose="020B0604020202020204" pitchFamily="34" charset="0"/>
                  </a:rPr>
                  <a:t>initial</a:t>
                </a:r>
                <a:r>
                  <a:rPr lang="en-US" sz="2400" b="1" spc="-25" dirty="0">
                    <a:effectLst/>
                    <a:latin typeface="Arial" panose="020B0604020202020204" pitchFamily="34" charset="0"/>
                    <a:ea typeface="Calibri"/>
                    <a:cs typeface="Arial" panose="020B0604020202020204" pitchFamily="34" charset="0"/>
                  </a:rPr>
                  <a:t> </a:t>
                </a:r>
                <a:r>
                  <a:rPr lang="en-US" sz="2400" b="1" spc="-5" dirty="0" smtClean="0">
                    <a:effectLst/>
                    <a:latin typeface="Arial" panose="020B0604020202020204" pitchFamily="34" charset="0"/>
                    <a:ea typeface="Calibri"/>
                    <a:cs typeface="Arial" panose="020B0604020202020204" pitchFamily="34" charset="0"/>
                  </a:rPr>
                  <a:t>management</a:t>
                </a:r>
              </a:p>
              <a:p>
                <a:pPr>
                  <a:spcAft>
                    <a:spcPts val="0"/>
                  </a:spcAft>
                </a:pPr>
                <a:r>
                  <a:rPr lang="en-US" sz="2400" b="1" spc="-15" dirty="0" smtClean="0">
                    <a:effectLst/>
                    <a:latin typeface="Arial" panose="020B0604020202020204" pitchFamily="34" charset="0"/>
                    <a:ea typeface="Calibri"/>
                    <a:cs typeface="Arial" panose="020B0604020202020204" pitchFamily="34" charset="0"/>
                  </a:rPr>
                  <a:t> </a:t>
                </a:r>
                <a:r>
                  <a:rPr lang="en-US" sz="2400" b="1" spc="-5" dirty="0">
                    <a:effectLst/>
                    <a:latin typeface="Arial" panose="020B0604020202020204" pitchFamily="34" charset="0"/>
                    <a:ea typeface="Calibri"/>
                    <a:cs typeface="Arial" panose="020B0604020202020204" pitchFamily="34" charset="0"/>
                  </a:rPr>
                  <a:t>(approximately</a:t>
                </a:r>
                <a:r>
                  <a:rPr lang="en-US" sz="2400" b="1" spc="-25" dirty="0">
                    <a:effectLst/>
                    <a:latin typeface="Arial" panose="020B0604020202020204" pitchFamily="34" charset="0"/>
                    <a:ea typeface="Calibri"/>
                    <a:cs typeface="Arial" panose="020B0604020202020204" pitchFamily="34" charset="0"/>
                  </a:rPr>
                  <a:t> </a:t>
                </a:r>
                <a:r>
                  <a:rPr lang="en-US" sz="2400" b="1" spc="-5" dirty="0">
                    <a:effectLst/>
                    <a:latin typeface="Arial" panose="020B0604020202020204" pitchFamily="34" charset="0"/>
                    <a:ea typeface="Calibri"/>
                    <a:cs typeface="Arial" panose="020B0604020202020204" pitchFamily="34" charset="0"/>
                  </a:rPr>
                  <a:t>the</a:t>
                </a:r>
                <a:r>
                  <a:rPr lang="en-US" sz="2400" b="1" spc="-20" dirty="0">
                    <a:effectLst/>
                    <a:latin typeface="Arial" panose="020B0604020202020204" pitchFamily="34" charset="0"/>
                    <a:ea typeface="Calibri"/>
                    <a:cs typeface="Arial" panose="020B0604020202020204" pitchFamily="34" charset="0"/>
                  </a:rPr>
                  <a:t> </a:t>
                </a:r>
                <a:r>
                  <a:rPr lang="en-US" sz="2400" b="1" spc="-5" dirty="0">
                    <a:effectLst/>
                    <a:latin typeface="Arial" panose="020B0604020202020204" pitchFamily="34" charset="0"/>
                    <a:ea typeface="Calibri"/>
                    <a:cs typeface="Arial" panose="020B0604020202020204" pitchFamily="34" charset="0"/>
                  </a:rPr>
                  <a:t>first</a:t>
                </a:r>
                <a:r>
                  <a:rPr lang="en-US" sz="2400" b="1" spc="-20" dirty="0">
                    <a:effectLst/>
                    <a:latin typeface="Arial" panose="020B0604020202020204" pitchFamily="34" charset="0"/>
                    <a:ea typeface="Calibri"/>
                    <a:cs typeface="Arial" panose="020B0604020202020204" pitchFamily="34" charset="0"/>
                  </a:rPr>
                  <a:t> </a:t>
                </a:r>
                <a:r>
                  <a:rPr lang="en-US" sz="2400" b="1" dirty="0">
                    <a:effectLst/>
                    <a:latin typeface="Arial" panose="020B0604020202020204" pitchFamily="34" charset="0"/>
                    <a:ea typeface="Calibri"/>
                    <a:cs typeface="Arial" panose="020B0604020202020204" pitchFamily="34" charset="0"/>
                  </a:rPr>
                  <a:t>24</a:t>
                </a:r>
                <a:r>
                  <a:rPr lang="en-US" sz="2400" b="1" spc="-25" dirty="0">
                    <a:effectLst/>
                    <a:latin typeface="Arial" panose="020B0604020202020204" pitchFamily="34" charset="0"/>
                    <a:ea typeface="Calibri"/>
                    <a:cs typeface="Arial" panose="020B0604020202020204" pitchFamily="34" charset="0"/>
                  </a:rPr>
                  <a:t> </a:t>
                </a:r>
                <a:r>
                  <a:rPr lang="en-US" sz="2400" b="1" spc="-5" dirty="0">
                    <a:effectLst/>
                    <a:latin typeface="Arial" panose="020B0604020202020204" pitchFamily="34" charset="0"/>
                    <a:ea typeface="Calibri"/>
                    <a:cs typeface="Arial" panose="020B0604020202020204" pitchFamily="34" charset="0"/>
                  </a:rPr>
                  <a:t>hours)</a:t>
                </a:r>
                <a:endParaRPr lang="en-GB" sz="2400" dirty="0">
                  <a:effectLst/>
                  <a:latin typeface="Arial" panose="020B0604020202020204" pitchFamily="34" charset="0"/>
                  <a:ea typeface="Calibri"/>
                  <a:cs typeface="Arial" panose="020B0604020202020204" pitchFamily="34" charset="0"/>
                </a:endParaRPr>
              </a:p>
            </p:txBody>
          </p:sp>
        </p:grpSp>
      </p:grpSp>
      <p:sp>
        <p:nvSpPr>
          <p:cNvPr id="38" name="Text Box 2"/>
          <p:cNvSpPr txBox="1">
            <a:spLocks noChangeArrowheads="1"/>
          </p:cNvSpPr>
          <p:nvPr/>
        </p:nvSpPr>
        <p:spPr bwMode="auto">
          <a:xfrm>
            <a:off x="543458" y="1929977"/>
            <a:ext cx="7830051" cy="367859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sz="2200" dirty="0">
                <a:effectLst/>
                <a:latin typeface="Arial" panose="020B0604020202020204" pitchFamily="34" charset="0"/>
                <a:ea typeface="Calibri"/>
                <a:cs typeface="Arial" panose="020B0604020202020204" pitchFamily="34" charset="0"/>
              </a:rPr>
              <a:t>Full care to be reviewed, but the following should be specifically considered and answered in this box</a:t>
            </a:r>
            <a:r>
              <a:rPr lang="en-US" sz="2200" dirty="0" smtClean="0">
                <a:effectLst/>
                <a:latin typeface="Arial" panose="020B0604020202020204" pitchFamily="34" charset="0"/>
                <a:ea typeface="Calibri"/>
                <a:cs typeface="Arial" panose="020B0604020202020204" pitchFamily="34" charset="0"/>
              </a:rPr>
              <a:t>:</a:t>
            </a:r>
          </a:p>
          <a:p>
            <a:pPr>
              <a:spcAft>
                <a:spcPts val="0"/>
              </a:spcAft>
            </a:pPr>
            <a:endParaRPr lang="en-GB" sz="2200" dirty="0">
              <a:effectLst/>
              <a:latin typeface="Arial" panose="020B0604020202020204" pitchFamily="34" charset="0"/>
              <a:ea typeface="Calibri"/>
              <a:cs typeface="Arial" panose="020B0604020202020204" pitchFamily="34" charset="0"/>
            </a:endParaRPr>
          </a:p>
          <a:p>
            <a:pPr marL="342900" lvl="0" indent="-342900">
              <a:spcAft>
                <a:spcPts val="0"/>
              </a:spcAft>
              <a:buFont typeface="Arial" panose="020B0604020202020204" pitchFamily="34" charset="0"/>
              <a:buChar char="•"/>
            </a:pPr>
            <a:r>
              <a:rPr lang="en-US" sz="2200" dirty="0">
                <a:effectLst/>
                <a:latin typeface="Arial" panose="020B0604020202020204" pitchFamily="34" charset="0"/>
                <a:ea typeface="Calibri"/>
                <a:cs typeface="Arial" panose="020B0604020202020204" pitchFamily="34" charset="0"/>
              </a:rPr>
              <a:t>What was the time of first review by Consultant </a:t>
            </a:r>
            <a:r>
              <a:rPr lang="en-US" sz="2200" dirty="0" smtClean="0">
                <a:effectLst/>
                <a:latin typeface="Arial" panose="020B0604020202020204" pitchFamily="34" charset="0"/>
                <a:ea typeface="Calibri"/>
                <a:cs typeface="Arial" panose="020B0604020202020204" pitchFamily="34" charset="0"/>
              </a:rPr>
              <a:t>Surgeon</a:t>
            </a:r>
            <a:endParaRPr lang="en-GB" sz="2200" dirty="0">
              <a:latin typeface="Arial" panose="020B0604020202020204" pitchFamily="34" charset="0"/>
              <a:ea typeface="Calibri"/>
              <a:cs typeface="Arial" panose="020B0604020202020204" pitchFamily="34" charset="0"/>
            </a:endParaRPr>
          </a:p>
          <a:p>
            <a:pPr marL="342900" lvl="0" indent="-342900">
              <a:spcAft>
                <a:spcPts val="0"/>
              </a:spcAft>
              <a:buFont typeface="Arial" panose="020B0604020202020204" pitchFamily="34" charset="0"/>
              <a:buChar char="•"/>
            </a:pPr>
            <a:r>
              <a:rPr lang="en-US" sz="2200" dirty="0" smtClean="0">
                <a:effectLst/>
                <a:latin typeface="Arial" panose="020B0604020202020204" pitchFamily="34" charset="0"/>
                <a:ea typeface="Calibri"/>
                <a:cs typeface="Arial" panose="020B0604020202020204" pitchFamily="34" charset="0"/>
              </a:rPr>
              <a:t>Was </a:t>
            </a:r>
            <a:r>
              <a:rPr lang="en-US" sz="2200" dirty="0">
                <a:effectLst/>
                <a:latin typeface="Arial" panose="020B0604020202020204" pitchFamily="34" charset="0"/>
                <a:ea typeface="Calibri"/>
                <a:cs typeface="Arial" panose="020B0604020202020204" pitchFamily="34" charset="0"/>
              </a:rPr>
              <a:t>there a </a:t>
            </a:r>
            <a:r>
              <a:rPr lang="en-US" sz="2200" dirty="0" err="1">
                <a:effectLst/>
                <a:latin typeface="Arial" panose="020B0604020202020204" pitchFamily="34" charset="0"/>
                <a:ea typeface="Calibri"/>
                <a:cs typeface="Arial" panose="020B0604020202020204" pitchFamily="34" charset="0"/>
              </a:rPr>
              <a:t>NEWScore</a:t>
            </a:r>
            <a:r>
              <a:rPr lang="en-US" sz="2200" dirty="0">
                <a:effectLst/>
                <a:latin typeface="Arial" panose="020B0604020202020204" pitchFamily="34" charset="0"/>
                <a:ea typeface="Calibri"/>
                <a:cs typeface="Arial" panose="020B0604020202020204" pitchFamily="34" charset="0"/>
              </a:rPr>
              <a:t> calculated? (Or </a:t>
            </a:r>
            <a:r>
              <a:rPr lang="en-US" sz="2200" dirty="0" smtClean="0">
                <a:effectLst/>
                <a:latin typeface="Arial" panose="020B0604020202020204" pitchFamily="34" charset="0"/>
                <a:ea typeface="Calibri"/>
                <a:cs typeface="Arial" panose="020B0604020202020204" pitchFamily="34" charset="0"/>
              </a:rPr>
              <a:t> </a:t>
            </a:r>
            <a:r>
              <a:rPr lang="en-US" sz="2200" dirty="0">
                <a:effectLst/>
                <a:latin typeface="Arial" panose="020B0604020202020204" pitchFamily="34" charset="0"/>
                <a:ea typeface="Calibri"/>
                <a:cs typeface="Arial" panose="020B0604020202020204" pitchFamily="34" charset="0"/>
              </a:rPr>
              <a:t>recognition of deterioration/illness?)</a:t>
            </a:r>
            <a:endParaRPr lang="en-GB" sz="2200" dirty="0">
              <a:effectLst/>
              <a:latin typeface="Arial" panose="020B0604020202020204" pitchFamily="34" charset="0"/>
              <a:ea typeface="Calibri"/>
              <a:cs typeface="Arial" panose="020B0604020202020204" pitchFamily="34" charset="0"/>
            </a:endParaRPr>
          </a:p>
          <a:p>
            <a:pPr marL="342900" lvl="0" indent="-342900">
              <a:spcAft>
                <a:spcPts val="0"/>
              </a:spcAft>
              <a:buFont typeface="Arial" panose="020B0604020202020204" pitchFamily="34" charset="0"/>
              <a:buChar char="•"/>
            </a:pPr>
            <a:r>
              <a:rPr lang="en-US" sz="2200" dirty="0">
                <a:effectLst/>
                <a:latin typeface="Arial" panose="020B0604020202020204" pitchFamily="34" charset="0"/>
                <a:ea typeface="Calibri"/>
                <a:cs typeface="Arial" panose="020B0604020202020204" pitchFamily="34" charset="0"/>
              </a:rPr>
              <a:t>Timely recognition of Sepsis (if applicable)</a:t>
            </a:r>
            <a:endParaRPr lang="en-GB" sz="2200" dirty="0">
              <a:effectLst/>
              <a:latin typeface="Arial" panose="020B0604020202020204" pitchFamily="34" charset="0"/>
              <a:ea typeface="Calibri"/>
              <a:cs typeface="Arial" panose="020B0604020202020204" pitchFamily="34" charset="0"/>
            </a:endParaRPr>
          </a:p>
          <a:p>
            <a:pPr marL="342900" lvl="0" indent="-342900">
              <a:spcAft>
                <a:spcPts val="0"/>
              </a:spcAft>
              <a:buFont typeface="Arial" panose="020B0604020202020204" pitchFamily="34" charset="0"/>
              <a:buChar char="•"/>
            </a:pPr>
            <a:r>
              <a:rPr lang="en-US" sz="2200" dirty="0">
                <a:effectLst/>
                <a:latin typeface="Arial" panose="020B0604020202020204" pitchFamily="34" charset="0"/>
                <a:ea typeface="Calibri"/>
                <a:cs typeface="Arial" panose="020B0604020202020204" pitchFamily="34" charset="0"/>
              </a:rPr>
              <a:t>Was the Sepsis 6 carried out?</a:t>
            </a:r>
            <a:endParaRPr lang="en-GB" sz="2200" dirty="0">
              <a:effectLst/>
              <a:latin typeface="Arial" panose="020B0604020202020204" pitchFamily="34" charset="0"/>
              <a:ea typeface="Calibri"/>
              <a:cs typeface="Arial" panose="020B0604020202020204" pitchFamily="34" charset="0"/>
            </a:endParaRPr>
          </a:p>
          <a:p>
            <a:pPr marL="342900" lvl="0" indent="-342900">
              <a:spcAft>
                <a:spcPts val="0"/>
              </a:spcAft>
              <a:buFont typeface="Arial" panose="020B0604020202020204" pitchFamily="34" charset="0"/>
              <a:buChar char="•"/>
            </a:pPr>
            <a:r>
              <a:rPr lang="en-US" sz="2200" dirty="0">
                <a:effectLst/>
                <a:latin typeface="Arial" panose="020B0604020202020204" pitchFamily="34" charset="0"/>
                <a:ea typeface="Calibri"/>
                <a:cs typeface="Arial" panose="020B0604020202020204" pitchFamily="34" charset="0"/>
              </a:rPr>
              <a:t>Were antibiotics administered?</a:t>
            </a:r>
            <a:endParaRPr lang="en-GB" sz="2200" dirty="0">
              <a:effectLst/>
              <a:latin typeface="Arial" panose="020B0604020202020204" pitchFamily="34" charset="0"/>
              <a:ea typeface="Calibri"/>
              <a:cs typeface="Arial" panose="020B0604020202020204" pitchFamily="34" charset="0"/>
            </a:endParaRPr>
          </a:p>
          <a:p>
            <a:pPr>
              <a:spcAft>
                <a:spcPts val="0"/>
              </a:spcAft>
            </a:pPr>
            <a:r>
              <a:rPr lang="en-US" sz="1100" dirty="0">
                <a:effectLst/>
                <a:latin typeface="Calibri"/>
                <a:ea typeface="Calibri"/>
                <a:cs typeface="Times New Roman"/>
              </a:rPr>
              <a:t> </a:t>
            </a:r>
            <a:endParaRPr lang="en-GB" sz="1100" dirty="0">
              <a:effectLst/>
              <a:latin typeface="Calibri"/>
              <a:ea typeface="Calibri"/>
              <a:cs typeface="Times New Roman"/>
            </a:endParaRPr>
          </a:p>
        </p:txBody>
      </p:sp>
    </p:spTree>
    <p:extLst>
      <p:ext uri="{BB962C8B-B14F-4D97-AF65-F5344CB8AC3E}">
        <p14:creationId xmlns:p14="http://schemas.microsoft.com/office/powerpoint/2010/main" val="321574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1513840" y="568383"/>
            <a:ext cx="6276340" cy="871117"/>
            <a:chOff x="15" y="15"/>
            <a:chExt cx="9884" cy="948"/>
          </a:xfrm>
        </p:grpSpPr>
        <p:grpSp>
          <p:nvGrpSpPr>
            <p:cNvPr id="5" name="Group 4"/>
            <p:cNvGrpSpPr>
              <a:grpSpLocks/>
            </p:cNvGrpSpPr>
            <p:nvPr/>
          </p:nvGrpSpPr>
          <p:grpSpPr bwMode="auto">
            <a:xfrm>
              <a:off x="47" y="49"/>
              <a:ext cx="92" cy="881"/>
              <a:chOff x="47" y="49"/>
              <a:chExt cx="92" cy="881"/>
            </a:xfrm>
          </p:grpSpPr>
          <p:sp>
            <p:nvSpPr>
              <p:cNvPr id="37" name="Freeform 36"/>
              <p:cNvSpPr>
                <a:spLocks/>
              </p:cNvSpPr>
              <p:nvPr/>
            </p:nvSpPr>
            <p:spPr bwMode="auto">
              <a:xfrm>
                <a:off x="47" y="49"/>
                <a:ext cx="92" cy="881"/>
              </a:xfrm>
              <a:custGeom>
                <a:avLst/>
                <a:gdLst>
                  <a:gd name="T0" fmla="+- 0 47 47"/>
                  <a:gd name="T1" fmla="*/ T0 w 92"/>
                  <a:gd name="T2" fmla="+- 0 929 49"/>
                  <a:gd name="T3" fmla="*/ 929 h 881"/>
                  <a:gd name="T4" fmla="+- 0 138 47"/>
                  <a:gd name="T5" fmla="*/ T4 w 92"/>
                  <a:gd name="T6" fmla="+- 0 929 49"/>
                  <a:gd name="T7" fmla="*/ 929 h 881"/>
                  <a:gd name="T8" fmla="+- 0 138 47"/>
                  <a:gd name="T9" fmla="*/ T8 w 92"/>
                  <a:gd name="T10" fmla="+- 0 49 49"/>
                  <a:gd name="T11" fmla="*/ 49 h 881"/>
                  <a:gd name="T12" fmla="+- 0 47 47"/>
                  <a:gd name="T13" fmla="*/ T12 w 92"/>
                  <a:gd name="T14" fmla="+- 0 49 49"/>
                  <a:gd name="T15" fmla="*/ 49 h 881"/>
                  <a:gd name="T16" fmla="+- 0 47 47"/>
                  <a:gd name="T17" fmla="*/ T16 w 92"/>
                  <a:gd name="T18" fmla="+- 0 929 49"/>
                  <a:gd name="T19" fmla="*/ 929 h 881"/>
                </a:gdLst>
                <a:ahLst/>
                <a:cxnLst>
                  <a:cxn ang="0">
                    <a:pos x="T1" y="T3"/>
                  </a:cxn>
                  <a:cxn ang="0">
                    <a:pos x="T5" y="T7"/>
                  </a:cxn>
                  <a:cxn ang="0">
                    <a:pos x="T9" y="T11"/>
                  </a:cxn>
                  <a:cxn ang="0">
                    <a:pos x="T13" y="T15"/>
                  </a:cxn>
                  <a:cxn ang="0">
                    <a:pos x="T17" y="T19"/>
                  </a:cxn>
                </a:cxnLst>
                <a:rect l="0" t="0" r="r" b="b"/>
                <a:pathLst>
                  <a:path w="92" h="881">
                    <a:moveTo>
                      <a:pt x="0" y="880"/>
                    </a:moveTo>
                    <a:lnTo>
                      <a:pt x="91" y="880"/>
                    </a:lnTo>
                    <a:lnTo>
                      <a:pt x="91" y="0"/>
                    </a:lnTo>
                    <a:lnTo>
                      <a:pt x="0" y="0"/>
                    </a:lnTo>
                    <a:lnTo>
                      <a:pt x="0" y="880"/>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sz="1600"/>
              </a:p>
            </p:txBody>
          </p:sp>
        </p:grpSp>
        <p:grpSp>
          <p:nvGrpSpPr>
            <p:cNvPr id="6" name="Group 5"/>
            <p:cNvGrpSpPr>
              <a:grpSpLocks/>
            </p:cNvGrpSpPr>
            <p:nvPr/>
          </p:nvGrpSpPr>
          <p:grpSpPr bwMode="auto">
            <a:xfrm>
              <a:off x="9776" y="49"/>
              <a:ext cx="94" cy="881"/>
              <a:chOff x="9776" y="49"/>
              <a:chExt cx="94" cy="881"/>
            </a:xfrm>
          </p:grpSpPr>
          <p:sp>
            <p:nvSpPr>
              <p:cNvPr id="36" name="Freeform 35"/>
              <p:cNvSpPr>
                <a:spLocks/>
              </p:cNvSpPr>
              <p:nvPr/>
            </p:nvSpPr>
            <p:spPr bwMode="auto">
              <a:xfrm>
                <a:off x="9776" y="49"/>
                <a:ext cx="94" cy="881"/>
              </a:xfrm>
              <a:custGeom>
                <a:avLst/>
                <a:gdLst>
                  <a:gd name="T0" fmla="+- 0 9776 9776"/>
                  <a:gd name="T1" fmla="*/ T0 w 94"/>
                  <a:gd name="T2" fmla="+- 0 929 49"/>
                  <a:gd name="T3" fmla="*/ 929 h 881"/>
                  <a:gd name="T4" fmla="+- 0 9870 9776"/>
                  <a:gd name="T5" fmla="*/ T4 w 94"/>
                  <a:gd name="T6" fmla="+- 0 929 49"/>
                  <a:gd name="T7" fmla="*/ 929 h 881"/>
                  <a:gd name="T8" fmla="+- 0 9870 9776"/>
                  <a:gd name="T9" fmla="*/ T8 w 94"/>
                  <a:gd name="T10" fmla="+- 0 49 49"/>
                  <a:gd name="T11" fmla="*/ 49 h 881"/>
                  <a:gd name="T12" fmla="+- 0 9776 9776"/>
                  <a:gd name="T13" fmla="*/ T12 w 94"/>
                  <a:gd name="T14" fmla="+- 0 49 49"/>
                  <a:gd name="T15" fmla="*/ 49 h 881"/>
                  <a:gd name="T16" fmla="+- 0 9776 9776"/>
                  <a:gd name="T17" fmla="*/ T16 w 94"/>
                  <a:gd name="T18" fmla="+- 0 929 49"/>
                  <a:gd name="T19" fmla="*/ 929 h 881"/>
                </a:gdLst>
                <a:ahLst/>
                <a:cxnLst>
                  <a:cxn ang="0">
                    <a:pos x="T1" y="T3"/>
                  </a:cxn>
                  <a:cxn ang="0">
                    <a:pos x="T5" y="T7"/>
                  </a:cxn>
                  <a:cxn ang="0">
                    <a:pos x="T9" y="T11"/>
                  </a:cxn>
                  <a:cxn ang="0">
                    <a:pos x="T13" y="T15"/>
                  </a:cxn>
                  <a:cxn ang="0">
                    <a:pos x="T17" y="T19"/>
                  </a:cxn>
                </a:cxnLst>
                <a:rect l="0" t="0" r="r" b="b"/>
                <a:pathLst>
                  <a:path w="94" h="881">
                    <a:moveTo>
                      <a:pt x="0" y="880"/>
                    </a:moveTo>
                    <a:lnTo>
                      <a:pt x="94" y="880"/>
                    </a:lnTo>
                    <a:lnTo>
                      <a:pt x="94" y="0"/>
                    </a:lnTo>
                    <a:lnTo>
                      <a:pt x="0" y="0"/>
                    </a:lnTo>
                    <a:lnTo>
                      <a:pt x="0" y="880"/>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sz="1600"/>
              </a:p>
            </p:txBody>
          </p:sp>
        </p:grpSp>
        <p:grpSp>
          <p:nvGrpSpPr>
            <p:cNvPr id="7" name="Group 6"/>
            <p:cNvGrpSpPr>
              <a:grpSpLocks/>
            </p:cNvGrpSpPr>
            <p:nvPr/>
          </p:nvGrpSpPr>
          <p:grpSpPr bwMode="auto">
            <a:xfrm>
              <a:off x="138" y="49"/>
              <a:ext cx="9639" cy="293"/>
              <a:chOff x="138" y="49"/>
              <a:chExt cx="9639" cy="293"/>
            </a:xfrm>
          </p:grpSpPr>
          <p:sp>
            <p:nvSpPr>
              <p:cNvPr id="35" name="Freeform 34"/>
              <p:cNvSpPr>
                <a:spLocks/>
              </p:cNvSpPr>
              <p:nvPr/>
            </p:nvSpPr>
            <p:spPr bwMode="auto">
              <a:xfrm>
                <a:off x="138" y="49"/>
                <a:ext cx="9639" cy="293"/>
              </a:xfrm>
              <a:custGeom>
                <a:avLst/>
                <a:gdLst>
                  <a:gd name="T0" fmla="+- 0 138 138"/>
                  <a:gd name="T1" fmla="*/ T0 w 9639"/>
                  <a:gd name="T2" fmla="+- 0 341 49"/>
                  <a:gd name="T3" fmla="*/ 341 h 293"/>
                  <a:gd name="T4" fmla="+- 0 9776 138"/>
                  <a:gd name="T5" fmla="*/ T4 w 9639"/>
                  <a:gd name="T6" fmla="+- 0 341 49"/>
                  <a:gd name="T7" fmla="*/ 341 h 293"/>
                  <a:gd name="T8" fmla="+- 0 9776 138"/>
                  <a:gd name="T9" fmla="*/ T8 w 9639"/>
                  <a:gd name="T10" fmla="+- 0 49 49"/>
                  <a:gd name="T11" fmla="*/ 49 h 293"/>
                  <a:gd name="T12" fmla="+- 0 138 138"/>
                  <a:gd name="T13" fmla="*/ T12 w 9639"/>
                  <a:gd name="T14" fmla="+- 0 49 49"/>
                  <a:gd name="T15" fmla="*/ 49 h 293"/>
                  <a:gd name="T16" fmla="+- 0 138 138"/>
                  <a:gd name="T17" fmla="*/ T16 w 9639"/>
                  <a:gd name="T18" fmla="+- 0 341 49"/>
                  <a:gd name="T19" fmla="*/ 341 h 293"/>
                </a:gdLst>
                <a:ahLst/>
                <a:cxnLst>
                  <a:cxn ang="0">
                    <a:pos x="T1" y="T3"/>
                  </a:cxn>
                  <a:cxn ang="0">
                    <a:pos x="T5" y="T7"/>
                  </a:cxn>
                  <a:cxn ang="0">
                    <a:pos x="T9" y="T11"/>
                  </a:cxn>
                  <a:cxn ang="0">
                    <a:pos x="T13" y="T15"/>
                  </a:cxn>
                  <a:cxn ang="0">
                    <a:pos x="T17" y="T19"/>
                  </a:cxn>
                </a:cxnLst>
                <a:rect l="0" t="0" r="r" b="b"/>
                <a:pathLst>
                  <a:path w="9639" h="293">
                    <a:moveTo>
                      <a:pt x="0" y="292"/>
                    </a:moveTo>
                    <a:lnTo>
                      <a:pt x="9638" y="292"/>
                    </a:lnTo>
                    <a:lnTo>
                      <a:pt x="9638" y="0"/>
                    </a:lnTo>
                    <a:lnTo>
                      <a:pt x="0" y="0"/>
                    </a:lnTo>
                    <a:lnTo>
                      <a:pt x="0" y="292"/>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sz="1600"/>
              </a:p>
            </p:txBody>
          </p:sp>
        </p:grpSp>
        <p:grpSp>
          <p:nvGrpSpPr>
            <p:cNvPr id="8" name="Group 7"/>
            <p:cNvGrpSpPr>
              <a:grpSpLocks/>
            </p:cNvGrpSpPr>
            <p:nvPr/>
          </p:nvGrpSpPr>
          <p:grpSpPr bwMode="auto">
            <a:xfrm>
              <a:off x="138" y="341"/>
              <a:ext cx="9639" cy="293"/>
              <a:chOff x="138" y="341"/>
              <a:chExt cx="9639" cy="293"/>
            </a:xfrm>
          </p:grpSpPr>
          <p:sp>
            <p:nvSpPr>
              <p:cNvPr id="34" name="Freeform 33"/>
              <p:cNvSpPr>
                <a:spLocks/>
              </p:cNvSpPr>
              <p:nvPr/>
            </p:nvSpPr>
            <p:spPr bwMode="auto">
              <a:xfrm>
                <a:off x="138" y="341"/>
                <a:ext cx="9639" cy="293"/>
              </a:xfrm>
              <a:custGeom>
                <a:avLst/>
                <a:gdLst>
                  <a:gd name="T0" fmla="+- 0 138 138"/>
                  <a:gd name="T1" fmla="*/ T0 w 9639"/>
                  <a:gd name="T2" fmla="+- 0 634 341"/>
                  <a:gd name="T3" fmla="*/ 634 h 293"/>
                  <a:gd name="T4" fmla="+- 0 9776 138"/>
                  <a:gd name="T5" fmla="*/ T4 w 9639"/>
                  <a:gd name="T6" fmla="+- 0 634 341"/>
                  <a:gd name="T7" fmla="*/ 634 h 293"/>
                  <a:gd name="T8" fmla="+- 0 9776 138"/>
                  <a:gd name="T9" fmla="*/ T8 w 9639"/>
                  <a:gd name="T10" fmla="+- 0 341 341"/>
                  <a:gd name="T11" fmla="*/ 341 h 293"/>
                  <a:gd name="T12" fmla="+- 0 138 138"/>
                  <a:gd name="T13" fmla="*/ T12 w 9639"/>
                  <a:gd name="T14" fmla="+- 0 341 341"/>
                  <a:gd name="T15" fmla="*/ 341 h 293"/>
                  <a:gd name="T16" fmla="+- 0 138 138"/>
                  <a:gd name="T17" fmla="*/ T16 w 9639"/>
                  <a:gd name="T18" fmla="+- 0 634 341"/>
                  <a:gd name="T19" fmla="*/ 634 h 293"/>
                </a:gdLst>
                <a:ahLst/>
                <a:cxnLst>
                  <a:cxn ang="0">
                    <a:pos x="T1" y="T3"/>
                  </a:cxn>
                  <a:cxn ang="0">
                    <a:pos x="T5" y="T7"/>
                  </a:cxn>
                  <a:cxn ang="0">
                    <a:pos x="T9" y="T11"/>
                  </a:cxn>
                  <a:cxn ang="0">
                    <a:pos x="T13" y="T15"/>
                  </a:cxn>
                  <a:cxn ang="0">
                    <a:pos x="T17" y="T19"/>
                  </a:cxn>
                </a:cxnLst>
                <a:rect l="0" t="0" r="r" b="b"/>
                <a:pathLst>
                  <a:path w="9639" h="293">
                    <a:moveTo>
                      <a:pt x="0" y="293"/>
                    </a:moveTo>
                    <a:lnTo>
                      <a:pt x="9638" y="293"/>
                    </a:lnTo>
                    <a:lnTo>
                      <a:pt x="9638" y="0"/>
                    </a:lnTo>
                    <a:lnTo>
                      <a:pt x="0" y="0"/>
                    </a:lnTo>
                    <a:lnTo>
                      <a:pt x="0" y="293"/>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sz="1600"/>
              </a:p>
            </p:txBody>
          </p:sp>
        </p:grpSp>
        <p:grpSp>
          <p:nvGrpSpPr>
            <p:cNvPr id="9" name="Group 8"/>
            <p:cNvGrpSpPr>
              <a:grpSpLocks/>
            </p:cNvGrpSpPr>
            <p:nvPr/>
          </p:nvGrpSpPr>
          <p:grpSpPr bwMode="auto">
            <a:xfrm>
              <a:off x="138" y="634"/>
              <a:ext cx="9639" cy="296"/>
              <a:chOff x="138" y="634"/>
              <a:chExt cx="9639" cy="296"/>
            </a:xfrm>
          </p:grpSpPr>
          <p:sp>
            <p:nvSpPr>
              <p:cNvPr id="33" name="Freeform 32"/>
              <p:cNvSpPr>
                <a:spLocks/>
              </p:cNvSpPr>
              <p:nvPr/>
            </p:nvSpPr>
            <p:spPr bwMode="auto">
              <a:xfrm>
                <a:off x="138" y="634"/>
                <a:ext cx="9639" cy="296"/>
              </a:xfrm>
              <a:custGeom>
                <a:avLst/>
                <a:gdLst>
                  <a:gd name="T0" fmla="+- 0 138 138"/>
                  <a:gd name="T1" fmla="*/ T0 w 9639"/>
                  <a:gd name="T2" fmla="+- 0 929 634"/>
                  <a:gd name="T3" fmla="*/ 929 h 296"/>
                  <a:gd name="T4" fmla="+- 0 9776 138"/>
                  <a:gd name="T5" fmla="*/ T4 w 9639"/>
                  <a:gd name="T6" fmla="+- 0 929 634"/>
                  <a:gd name="T7" fmla="*/ 929 h 296"/>
                  <a:gd name="T8" fmla="+- 0 9776 138"/>
                  <a:gd name="T9" fmla="*/ T8 w 9639"/>
                  <a:gd name="T10" fmla="+- 0 634 634"/>
                  <a:gd name="T11" fmla="*/ 634 h 296"/>
                  <a:gd name="T12" fmla="+- 0 138 138"/>
                  <a:gd name="T13" fmla="*/ T12 w 9639"/>
                  <a:gd name="T14" fmla="+- 0 634 634"/>
                  <a:gd name="T15" fmla="*/ 634 h 296"/>
                  <a:gd name="T16" fmla="+- 0 138 138"/>
                  <a:gd name="T17" fmla="*/ T16 w 9639"/>
                  <a:gd name="T18" fmla="+- 0 929 634"/>
                  <a:gd name="T19" fmla="*/ 929 h 296"/>
                </a:gdLst>
                <a:ahLst/>
                <a:cxnLst>
                  <a:cxn ang="0">
                    <a:pos x="T1" y="T3"/>
                  </a:cxn>
                  <a:cxn ang="0">
                    <a:pos x="T5" y="T7"/>
                  </a:cxn>
                  <a:cxn ang="0">
                    <a:pos x="T9" y="T11"/>
                  </a:cxn>
                  <a:cxn ang="0">
                    <a:pos x="T13" y="T15"/>
                  </a:cxn>
                  <a:cxn ang="0">
                    <a:pos x="T17" y="T19"/>
                  </a:cxn>
                </a:cxnLst>
                <a:rect l="0" t="0" r="r" b="b"/>
                <a:pathLst>
                  <a:path w="9639" h="296">
                    <a:moveTo>
                      <a:pt x="0" y="295"/>
                    </a:moveTo>
                    <a:lnTo>
                      <a:pt x="9638" y="295"/>
                    </a:lnTo>
                    <a:lnTo>
                      <a:pt x="9638" y="0"/>
                    </a:lnTo>
                    <a:lnTo>
                      <a:pt x="0" y="0"/>
                    </a:lnTo>
                    <a:lnTo>
                      <a:pt x="0" y="295"/>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sz="1600"/>
              </a:p>
            </p:txBody>
          </p:sp>
        </p:grpSp>
        <p:grpSp>
          <p:nvGrpSpPr>
            <p:cNvPr id="10" name="Group 9"/>
            <p:cNvGrpSpPr>
              <a:grpSpLocks/>
            </p:cNvGrpSpPr>
            <p:nvPr/>
          </p:nvGrpSpPr>
          <p:grpSpPr bwMode="auto">
            <a:xfrm>
              <a:off x="15" y="25"/>
              <a:ext cx="9884" cy="2"/>
              <a:chOff x="15" y="25"/>
              <a:chExt cx="9884" cy="2"/>
            </a:xfrm>
          </p:grpSpPr>
          <p:sp>
            <p:nvSpPr>
              <p:cNvPr id="32" name="Freeform 31"/>
              <p:cNvSpPr>
                <a:spLocks/>
              </p:cNvSpPr>
              <p:nvPr/>
            </p:nvSpPr>
            <p:spPr bwMode="auto">
              <a:xfrm>
                <a:off x="15" y="25"/>
                <a:ext cx="9884" cy="2"/>
              </a:xfrm>
              <a:custGeom>
                <a:avLst/>
                <a:gdLst>
                  <a:gd name="T0" fmla="+- 0 15 15"/>
                  <a:gd name="T1" fmla="*/ T0 w 9884"/>
                  <a:gd name="T2" fmla="+- 0 9899 15"/>
                  <a:gd name="T3" fmla="*/ T2 w 9884"/>
                </a:gdLst>
                <a:ahLst/>
                <a:cxnLst>
                  <a:cxn ang="0">
                    <a:pos x="T1" y="0"/>
                  </a:cxn>
                  <a:cxn ang="0">
                    <a:pos x="T3" y="0"/>
                  </a:cxn>
                </a:cxnLst>
                <a:rect l="0" t="0" r="r" b="b"/>
                <a:pathLst>
                  <a:path w="9884">
                    <a:moveTo>
                      <a:pt x="0" y="0"/>
                    </a:moveTo>
                    <a:lnTo>
                      <a:pt x="9884" y="0"/>
                    </a:lnTo>
                  </a:path>
                </a:pathLst>
              </a:custGeom>
              <a:noFill/>
              <a:ln w="7379">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1" name="Group 10"/>
            <p:cNvGrpSpPr>
              <a:grpSpLocks/>
            </p:cNvGrpSpPr>
            <p:nvPr/>
          </p:nvGrpSpPr>
          <p:grpSpPr bwMode="auto">
            <a:xfrm>
              <a:off x="35" y="45"/>
              <a:ext cx="9845" cy="2"/>
              <a:chOff x="35" y="45"/>
              <a:chExt cx="9845" cy="2"/>
            </a:xfrm>
          </p:grpSpPr>
          <p:sp>
            <p:nvSpPr>
              <p:cNvPr id="31" name="Freeform 30"/>
              <p:cNvSpPr>
                <a:spLocks/>
              </p:cNvSpPr>
              <p:nvPr/>
            </p:nvSpPr>
            <p:spPr bwMode="auto">
              <a:xfrm>
                <a:off x="35" y="45"/>
                <a:ext cx="9845" cy="2"/>
              </a:xfrm>
              <a:custGeom>
                <a:avLst/>
                <a:gdLst>
                  <a:gd name="T0" fmla="+- 0 35 35"/>
                  <a:gd name="T1" fmla="*/ T0 w 9845"/>
                  <a:gd name="T2" fmla="+- 0 9879 35"/>
                  <a:gd name="T3" fmla="*/ T2 w 9845"/>
                </a:gdLst>
                <a:ahLst/>
                <a:cxnLst>
                  <a:cxn ang="0">
                    <a:pos x="T1" y="0"/>
                  </a:cxn>
                  <a:cxn ang="0">
                    <a:pos x="T3" y="0"/>
                  </a:cxn>
                </a:cxnLst>
                <a:rect l="0" t="0" r="r" b="b"/>
                <a:pathLst>
                  <a:path w="9845">
                    <a:moveTo>
                      <a:pt x="0" y="0"/>
                    </a:moveTo>
                    <a:lnTo>
                      <a:pt x="9844" y="0"/>
                    </a:lnTo>
                  </a:path>
                </a:pathLst>
              </a:custGeom>
              <a:noFill/>
              <a:ln w="889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2" name="Group 11"/>
            <p:cNvGrpSpPr>
              <a:grpSpLocks/>
            </p:cNvGrpSpPr>
            <p:nvPr/>
          </p:nvGrpSpPr>
          <p:grpSpPr bwMode="auto">
            <a:xfrm>
              <a:off x="44" y="50"/>
              <a:ext cx="9826" cy="2"/>
              <a:chOff x="44" y="50"/>
              <a:chExt cx="9826" cy="2"/>
            </a:xfrm>
          </p:grpSpPr>
          <p:sp>
            <p:nvSpPr>
              <p:cNvPr id="30" name="Freeform 29"/>
              <p:cNvSpPr>
                <a:spLocks/>
              </p:cNvSpPr>
              <p:nvPr/>
            </p:nvSpPr>
            <p:spPr bwMode="auto">
              <a:xfrm>
                <a:off x="44" y="50"/>
                <a:ext cx="9826" cy="2"/>
              </a:xfrm>
              <a:custGeom>
                <a:avLst/>
                <a:gdLst>
                  <a:gd name="T0" fmla="+- 0 44 44"/>
                  <a:gd name="T1" fmla="*/ T0 w 9826"/>
                  <a:gd name="T2" fmla="+- 0 9870 44"/>
                  <a:gd name="T3" fmla="*/ T2 w 9826"/>
                </a:gdLst>
                <a:ahLst/>
                <a:cxnLst>
                  <a:cxn ang="0">
                    <a:pos x="T1" y="0"/>
                  </a:cxn>
                  <a:cxn ang="0">
                    <a:pos x="T3" y="0"/>
                  </a:cxn>
                </a:cxnLst>
                <a:rect l="0" t="0" r="r" b="b"/>
                <a:pathLst>
                  <a:path w="9826">
                    <a:moveTo>
                      <a:pt x="0" y="0"/>
                    </a:moveTo>
                    <a:lnTo>
                      <a:pt x="9826" y="0"/>
                    </a:lnTo>
                  </a:path>
                </a:pathLst>
              </a:custGeom>
              <a:noFill/>
              <a:ln w="2807">
                <a:solidFill>
                  <a:srgbClr val="DADADA"/>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3" name="Group 12"/>
            <p:cNvGrpSpPr>
              <a:grpSpLocks/>
            </p:cNvGrpSpPr>
            <p:nvPr/>
          </p:nvGrpSpPr>
          <p:grpSpPr bwMode="auto">
            <a:xfrm>
              <a:off x="30" y="15"/>
              <a:ext cx="2" cy="915"/>
              <a:chOff x="30" y="15"/>
              <a:chExt cx="2" cy="915"/>
            </a:xfrm>
          </p:grpSpPr>
          <p:sp>
            <p:nvSpPr>
              <p:cNvPr id="29" name="Freeform 28"/>
              <p:cNvSpPr>
                <a:spLocks/>
              </p:cNvSpPr>
              <p:nvPr/>
            </p:nvSpPr>
            <p:spPr bwMode="auto">
              <a:xfrm>
                <a:off x="30" y="15"/>
                <a:ext cx="2" cy="915"/>
              </a:xfrm>
              <a:custGeom>
                <a:avLst/>
                <a:gdLst>
                  <a:gd name="T0" fmla="+- 0 15 15"/>
                  <a:gd name="T1" fmla="*/ 15 h 915"/>
                  <a:gd name="T2" fmla="+- 0 929 15"/>
                  <a:gd name="T3" fmla="*/ 929 h 915"/>
                </a:gdLst>
                <a:ahLst/>
                <a:cxnLst>
                  <a:cxn ang="0">
                    <a:pos x="0" y="T1"/>
                  </a:cxn>
                  <a:cxn ang="0">
                    <a:pos x="0" y="T3"/>
                  </a:cxn>
                </a:cxnLst>
                <a:rect l="0" t="0" r="r" b="b"/>
                <a:pathLst>
                  <a:path h="915">
                    <a:moveTo>
                      <a:pt x="0" y="0"/>
                    </a:moveTo>
                    <a:lnTo>
                      <a:pt x="0" y="914"/>
                    </a:lnTo>
                  </a:path>
                </a:pathLst>
              </a:custGeom>
              <a:noFill/>
              <a:ln w="1892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4" name="Group 13"/>
            <p:cNvGrpSpPr>
              <a:grpSpLocks/>
            </p:cNvGrpSpPr>
            <p:nvPr/>
          </p:nvGrpSpPr>
          <p:grpSpPr bwMode="auto">
            <a:xfrm>
              <a:off x="20" y="51"/>
              <a:ext cx="2" cy="912"/>
              <a:chOff x="20" y="51"/>
              <a:chExt cx="2" cy="912"/>
            </a:xfrm>
          </p:grpSpPr>
          <p:sp>
            <p:nvSpPr>
              <p:cNvPr id="28" name="Freeform 27"/>
              <p:cNvSpPr>
                <a:spLocks/>
              </p:cNvSpPr>
              <p:nvPr/>
            </p:nvSpPr>
            <p:spPr bwMode="auto">
              <a:xfrm>
                <a:off x="20" y="51"/>
                <a:ext cx="2" cy="912"/>
              </a:xfrm>
              <a:custGeom>
                <a:avLst/>
                <a:gdLst>
                  <a:gd name="T0" fmla="+- 0 51 51"/>
                  <a:gd name="T1" fmla="*/ 51 h 912"/>
                  <a:gd name="T2" fmla="+- 0 963 51"/>
                  <a:gd name="T3" fmla="*/ 963 h 912"/>
                </a:gdLst>
                <a:ahLst/>
                <a:cxnLst>
                  <a:cxn ang="0">
                    <a:pos x="0" y="T1"/>
                  </a:cxn>
                  <a:cxn ang="0">
                    <a:pos x="0" y="T3"/>
                  </a:cxn>
                </a:cxnLst>
                <a:rect l="0" t="0" r="r" b="b"/>
                <a:pathLst>
                  <a:path h="912">
                    <a:moveTo>
                      <a:pt x="0" y="0"/>
                    </a:moveTo>
                    <a:lnTo>
                      <a:pt x="0" y="912"/>
                    </a:lnTo>
                  </a:path>
                </a:pathLst>
              </a:custGeom>
              <a:noFill/>
              <a:ln w="7379">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5" name="Group 14"/>
            <p:cNvGrpSpPr>
              <a:grpSpLocks/>
            </p:cNvGrpSpPr>
            <p:nvPr/>
          </p:nvGrpSpPr>
          <p:grpSpPr bwMode="auto">
            <a:xfrm>
              <a:off x="9894" y="15"/>
              <a:ext cx="2" cy="915"/>
              <a:chOff x="9894" y="15"/>
              <a:chExt cx="2" cy="915"/>
            </a:xfrm>
          </p:grpSpPr>
          <p:sp>
            <p:nvSpPr>
              <p:cNvPr id="27" name="Freeform 26"/>
              <p:cNvSpPr>
                <a:spLocks/>
              </p:cNvSpPr>
              <p:nvPr/>
            </p:nvSpPr>
            <p:spPr bwMode="auto">
              <a:xfrm>
                <a:off x="9894" y="15"/>
                <a:ext cx="2" cy="915"/>
              </a:xfrm>
              <a:custGeom>
                <a:avLst/>
                <a:gdLst>
                  <a:gd name="T0" fmla="+- 0 15 15"/>
                  <a:gd name="T1" fmla="*/ 15 h 915"/>
                  <a:gd name="T2" fmla="+- 0 929 15"/>
                  <a:gd name="T3" fmla="*/ 929 h 915"/>
                </a:gdLst>
                <a:ahLst/>
                <a:cxnLst>
                  <a:cxn ang="0">
                    <a:pos x="0" y="T1"/>
                  </a:cxn>
                  <a:cxn ang="0">
                    <a:pos x="0" y="T3"/>
                  </a:cxn>
                </a:cxnLst>
                <a:rect l="0" t="0" r="r" b="b"/>
                <a:pathLst>
                  <a:path h="915">
                    <a:moveTo>
                      <a:pt x="0" y="0"/>
                    </a:moveTo>
                    <a:lnTo>
                      <a:pt x="0" y="914"/>
                    </a:lnTo>
                  </a:path>
                </a:pathLst>
              </a:custGeom>
              <a:noFill/>
              <a:ln w="736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6" name="Group 15"/>
            <p:cNvGrpSpPr>
              <a:grpSpLocks/>
            </p:cNvGrpSpPr>
            <p:nvPr/>
          </p:nvGrpSpPr>
          <p:grpSpPr bwMode="auto">
            <a:xfrm>
              <a:off x="9875" y="51"/>
              <a:ext cx="2" cy="879"/>
              <a:chOff x="9875" y="51"/>
              <a:chExt cx="2" cy="879"/>
            </a:xfrm>
          </p:grpSpPr>
          <p:sp>
            <p:nvSpPr>
              <p:cNvPr id="26" name="Freeform 25"/>
              <p:cNvSpPr>
                <a:spLocks/>
              </p:cNvSpPr>
              <p:nvPr/>
            </p:nvSpPr>
            <p:spPr bwMode="auto">
              <a:xfrm>
                <a:off x="9875" y="51"/>
                <a:ext cx="2" cy="879"/>
              </a:xfrm>
              <a:custGeom>
                <a:avLst/>
                <a:gdLst>
                  <a:gd name="T0" fmla="+- 0 51 51"/>
                  <a:gd name="T1" fmla="*/ 51 h 879"/>
                  <a:gd name="T2" fmla="+- 0 929 51"/>
                  <a:gd name="T3" fmla="*/ 929 h 879"/>
                </a:gdLst>
                <a:ahLst/>
                <a:cxnLst>
                  <a:cxn ang="0">
                    <a:pos x="0" y="T1"/>
                  </a:cxn>
                  <a:cxn ang="0">
                    <a:pos x="0" y="T3"/>
                  </a:cxn>
                </a:cxnLst>
                <a:rect l="0" t="0" r="r" b="b"/>
                <a:pathLst>
                  <a:path h="879">
                    <a:moveTo>
                      <a:pt x="0" y="0"/>
                    </a:moveTo>
                    <a:lnTo>
                      <a:pt x="0" y="878"/>
                    </a:lnTo>
                  </a:path>
                </a:pathLst>
              </a:custGeom>
              <a:noFill/>
              <a:ln w="736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7" name="Group 16"/>
            <p:cNvGrpSpPr>
              <a:grpSpLocks/>
            </p:cNvGrpSpPr>
            <p:nvPr/>
          </p:nvGrpSpPr>
          <p:grpSpPr bwMode="auto">
            <a:xfrm>
              <a:off x="15" y="944"/>
              <a:ext cx="58" cy="2"/>
              <a:chOff x="15" y="944"/>
              <a:chExt cx="58" cy="2"/>
            </a:xfrm>
          </p:grpSpPr>
          <p:sp>
            <p:nvSpPr>
              <p:cNvPr id="25" name="Freeform 24"/>
              <p:cNvSpPr>
                <a:spLocks/>
              </p:cNvSpPr>
              <p:nvPr/>
            </p:nvSpPr>
            <p:spPr bwMode="auto">
              <a:xfrm>
                <a:off x="15" y="944"/>
                <a:ext cx="58" cy="2"/>
              </a:xfrm>
              <a:custGeom>
                <a:avLst/>
                <a:gdLst>
                  <a:gd name="T0" fmla="+- 0 15 15"/>
                  <a:gd name="T1" fmla="*/ T0 w 58"/>
                  <a:gd name="T2" fmla="+- 0 73 15"/>
                  <a:gd name="T3" fmla="*/ T2 w 58"/>
                </a:gdLst>
                <a:ahLst/>
                <a:cxnLst>
                  <a:cxn ang="0">
                    <a:pos x="T1" y="0"/>
                  </a:cxn>
                  <a:cxn ang="0">
                    <a:pos x="T3" y="0"/>
                  </a:cxn>
                </a:cxnLst>
                <a:rect l="0" t="0" r="r" b="b"/>
                <a:pathLst>
                  <a:path w="58">
                    <a:moveTo>
                      <a:pt x="0" y="0"/>
                    </a:moveTo>
                    <a:lnTo>
                      <a:pt x="58" y="0"/>
                    </a:lnTo>
                  </a:path>
                </a:pathLst>
              </a:custGeom>
              <a:noFill/>
              <a:ln w="1955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8" name="Group 17"/>
            <p:cNvGrpSpPr>
              <a:grpSpLocks/>
            </p:cNvGrpSpPr>
            <p:nvPr/>
          </p:nvGrpSpPr>
          <p:grpSpPr bwMode="auto">
            <a:xfrm>
              <a:off x="35" y="944"/>
              <a:ext cx="39" cy="2"/>
              <a:chOff x="35" y="944"/>
              <a:chExt cx="39" cy="2"/>
            </a:xfrm>
          </p:grpSpPr>
          <p:sp>
            <p:nvSpPr>
              <p:cNvPr id="24" name="Freeform 23"/>
              <p:cNvSpPr>
                <a:spLocks/>
              </p:cNvSpPr>
              <p:nvPr/>
            </p:nvSpPr>
            <p:spPr bwMode="auto">
              <a:xfrm>
                <a:off x="35" y="944"/>
                <a:ext cx="39" cy="2"/>
              </a:xfrm>
              <a:custGeom>
                <a:avLst/>
                <a:gdLst>
                  <a:gd name="T0" fmla="+- 0 35 35"/>
                  <a:gd name="T1" fmla="*/ T0 w 39"/>
                  <a:gd name="T2" fmla="+- 0 73 35"/>
                  <a:gd name="T3" fmla="*/ T2 w 39"/>
                </a:gdLst>
                <a:ahLst/>
                <a:cxnLst>
                  <a:cxn ang="0">
                    <a:pos x="T1" y="0"/>
                  </a:cxn>
                  <a:cxn ang="0">
                    <a:pos x="T3" y="0"/>
                  </a:cxn>
                </a:cxnLst>
                <a:rect l="0" t="0" r="r" b="b"/>
                <a:pathLst>
                  <a:path w="39">
                    <a:moveTo>
                      <a:pt x="0" y="0"/>
                    </a:moveTo>
                    <a:lnTo>
                      <a:pt x="38" y="0"/>
                    </a:lnTo>
                  </a:path>
                </a:pathLst>
              </a:custGeom>
              <a:noFill/>
              <a:ln w="1955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9" name="Group 18"/>
            <p:cNvGrpSpPr>
              <a:grpSpLocks/>
            </p:cNvGrpSpPr>
            <p:nvPr/>
          </p:nvGrpSpPr>
          <p:grpSpPr bwMode="auto">
            <a:xfrm>
              <a:off x="73" y="944"/>
              <a:ext cx="9797" cy="2"/>
              <a:chOff x="73" y="944"/>
              <a:chExt cx="9797" cy="2"/>
            </a:xfrm>
          </p:grpSpPr>
          <p:sp>
            <p:nvSpPr>
              <p:cNvPr id="23" name="Freeform 22"/>
              <p:cNvSpPr>
                <a:spLocks/>
              </p:cNvSpPr>
              <p:nvPr/>
            </p:nvSpPr>
            <p:spPr bwMode="auto">
              <a:xfrm>
                <a:off x="73" y="944"/>
                <a:ext cx="9797" cy="2"/>
              </a:xfrm>
              <a:custGeom>
                <a:avLst/>
                <a:gdLst>
                  <a:gd name="T0" fmla="+- 0 73 73"/>
                  <a:gd name="T1" fmla="*/ T0 w 9797"/>
                  <a:gd name="T2" fmla="+- 0 9870 73"/>
                  <a:gd name="T3" fmla="*/ T2 w 9797"/>
                </a:gdLst>
                <a:ahLst/>
                <a:cxnLst>
                  <a:cxn ang="0">
                    <a:pos x="T1" y="0"/>
                  </a:cxn>
                  <a:cxn ang="0">
                    <a:pos x="T3" y="0"/>
                  </a:cxn>
                </a:cxnLst>
                <a:rect l="0" t="0" r="r" b="b"/>
                <a:pathLst>
                  <a:path w="9797">
                    <a:moveTo>
                      <a:pt x="0" y="0"/>
                    </a:moveTo>
                    <a:lnTo>
                      <a:pt x="9797" y="0"/>
                    </a:lnTo>
                  </a:path>
                </a:pathLst>
              </a:custGeom>
              <a:noFill/>
              <a:ln w="1955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20" name="Group 19"/>
            <p:cNvGrpSpPr>
              <a:grpSpLocks/>
            </p:cNvGrpSpPr>
            <p:nvPr/>
          </p:nvGrpSpPr>
          <p:grpSpPr bwMode="auto">
            <a:xfrm>
              <a:off x="30" y="35"/>
              <a:ext cx="9869" cy="911"/>
              <a:chOff x="30" y="35"/>
              <a:chExt cx="9869" cy="911"/>
            </a:xfrm>
          </p:grpSpPr>
          <p:sp>
            <p:nvSpPr>
              <p:cNvPr id="21" name="Freeform 20"/>
              <p:cNvSpPr>
                <a:spLocks/>
              </p:cNvSpPr>
              <p:nvPr/>
            </p:nvSpPr>
            <p:spPr bwMode="auto">
              <a:xfrm>
                <a:off x="9870" y="944"/>
                <a:ext cx="29" cy="2"/>
              </a:xfrm>
              <a:custGeom>
                <a:avLst/>
                <a:gdLst>
                  <a:gd name="T0" fmla="+- 0 9870 9870"/>
                  <a:gd name="T1" fmla="*/ T0 w 29"/>
                  <a:gd name="T2" fmla="+- 0 9899 9870"/>
                  <a:gd name="T3" fmla="*/ T2 w 29"/>
                </a:gdLst>
                <a:ahLst/>
                <a:cxnLst>
                  <a:cxn ang="0">
                    <a:pos x="T1" y="0"/>
                  </a:cxn>
                  <a:cxn ang="0">
                    <a:pos x="T3" y="0"/>
                  </a:cxn>
                </a:cxnLst>
                <a:rect l="0" t="0" r="r" b="b"/>
                <a:pathLst>
                  <a:path w="29">
                    <a:moveTo>
                      <a:pt x="0" y="0"/>
                    </a:moveTo>
                    <a:lnTo>
                      <a:pt x="29" y="0"/>
                    </a:lnTo>
                  </a:path>
                </a:pathLst>
              </a:custGeom>
              <a:noFill/>
              <a:ln w="1955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sp>
            <p:nvSpPr>
              <p:cNvPr id="22" name="Text Box 204"/>
              <p:cNvSpPr txBox="1">
                <a:spLocks noChangeArrowheads="1"/>
              </p:cNvSpPr>
              <p:nvPr/>
            </p:nvSpPr>
            <p:spPr bwMode="auto">
              <a:xfrm>
                <a:off x="30" y="35"/>
                <a:ext cx="9854" cy="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0"/>
                  </a:spcAft>
                </a:pPr>
                <a:r>
                  <a:rPr lang="en-US" sz="1600" dirty="0">
                    <a:effectLst/>
                    <a:latin typeface="Calibri"/>
                    <a:ea typeface="Calibri"/>
                    <a:cs typeface="Calibri"/>
                  </a:rPr>
                  <a:t> </a:t>
                </a:r>
                <a:endParaRPr lang="en-GB" sz="1600" dirty="0">
                  <a:effectLst/>
                  <a:latin typeface="Calibri"/>
                  <a:ea typeface="Calibri"/>
                  <a:cs typeface="Times New Roman"/>
                </a:endParaRPr>
              </a:p>
              <a:p>
                <a:pPr marL="67945">
                  <a:spcAft>
                    <a:spcPts val="0"/>
                  </a:spcAft>
                </a:pPr>
                <a:r>
                  <a:rPr lang="en-US" sz="2400" dirty="0">
                    <a:effectLst/>
                    <a:latin typeface="Arial" panose="020B0604020202020204" pitchFamily="34" charset="0"/>
                    <a:ea typeface="Calibri"/>
                    <a:cs typeface="Arial" panose="020B0604020202020204" pitchFamily="34" charset="0"/>
                  </a:rPr>
                  <a:t>Phase</a:t>
                </a:r>
                <a:r>
                  <a:rPr lang="en-US" sz="2400" spc="-25" dirty="0">
                    <a:effectLst/>
                    <a:latin typeface="Arial" panose="020B0604020202020204" pitchFamily="34" charset="0"/>
                    <a:ea typeface="Calibri"/>
                    <a:cs typeface="Arial" panose="020B0604020202020204" pitchFamily="34" charset="0"/>
                  </a:rPr>
                  <a:t> </a:t>
                </a:r>
                <a:r>
                  <a:rPr lang="en-US" sz="2400" dirty="0">
                    <a:effectLst/>
                    <a:latin typeface="Arial" panose="020B0604020202020204" pitchFamily="34" charset="0"/>
                    <a:ea typeface="Calibri"/>
                    <a:cs typeface="Arial" panose="020B0604020202020204" pitchFamily="34" charset="0"/>
                  </a:rPr>
                  <a:t>of</a:t>
                </a:r>
                <a:r>
                  <a:rPr lang="en-US" sz="2400" spc="-20" dirty="0">
                    <a:effectLst/>
                    <a:latin typeface="Arial" panose="020B0604020202020204" pitchFamily="34" charset="0"/>
                    <a:ea typeface="Calibri"/>
                    <a:cs typeface="Arial" panose="020B0604020202020204" pitchFamily="34" charset="0"/>
                  </a:rPr>
                  <a:t> </a:t>
                </a:r>
                <a:r>
                  <a:rPr lang="en-US" sz="2400" spc="-5" dirty="0">
                    <a:effectLst/>
                    <a:latin typeface="Arial" panose="020B0604020202020204" pitchFamily="34" charset="0"/>
                    <a:ea typeface="Calibri"/>
                    <a:cs typeface="Arial" panose="020B0604020202020204" pitchFamily="34" charset="0"/>
                  </a:rPr>
                  <a:t>care:</a:t>
                </a:r>
                <a:r>
                  <a:rPr lang="en-US" sz="2400" spc="-20" dirty="0">
                    <a:effectLst/>
                    <a:latin typeface="Arial" panose="020B0604020202020204" pitchFamily="34" charset="0"/>
                    <a:ea typeface="Calibri"/>
                    <a:cs typeface="Arial" panose="020B0604020202020204" pitchFamily="34" charset="0"/>
                  </a:rPr>
                  <a:t> </a:t>
                </a:r>
                <a:r>
                  <a:rPr lang="en-US" sz="2400" b="1" spc="-5" dirty="0">
                    <a:effectLst/>
                    <a:latin typeface="Arial" panose="020B0604020202020204" pitchFamily="34" charset="0"/>
                    <a:ea typeface="Calibri"/>
                    <a:cs typeface="Arial" panose="020B0604020202020204" pitchFamily="34" charset="0"/>
                  </a:rPr>
                  <a:t>Ongoing</a:t>
                </a:r>
                <a:r>
                  <a:rPr lang="en-US" sz="2400" b="1" spc="-20" dirty="0">
                    <a:effectLst/>
                    <a:latin typeface="Arial" panose="020B0604020202020204" pitchFamily="34" charset="0"/>
                    <a:ea typeface="Calibri"/>
                    <a:cs typeface="Arial" panose="020B0604020202020204" pitchFamily="34" charset="0"/>
                  </a:rPr>
                  <a:t> </a:t>
                </a:r>
                <a:r>
                  <a:rPr lang="en-US" sz="2400" b="1" spc="-5" dirty="0">
                    <a:effectLst/>
                    <a:latin typeface="Arial" panose="020B0604020202020204" pitchFamily="34" charset="0"/>
                    <a:ea typeface="Calibri"/>
                    <a:cs typeface="Arial" panose="020B0604020202020204" pitchFamily="34" charset="0"/>
                  </a:rPr>
                  <a:t>care</a:t>
                </a:r>
                <a:endParaRPr lang="en-GB" sz="2400" dirty="0">
                  <a:effectLst/>
                  <a:latin typeface="Arial" panose="020B0604020202020204" pitchFamily="34" charset="0"/>
                  <a:ea typeface="Calibri"/>
                  <a:cs typeface="Arial" panose="020B0604020202020204" pitchFamily="34" charset="0"/>
                </a:endParaRPr>
              </a:p>
            </p:txBody>
          </p:sp>
        </p:grpSp>
      </p:grpSp>
      <p:sp>
        <p:nvSpPr>
          <p:cNvPr id="38" name="Text Box 2"/>
          <p:cNvSpPr txBox="1">
            <a:spLocks noChangeArrowheads="1"/>
          </p:cNvSpPr>
          <p:nvPr/>
        </p:nvSpPr>
        <p:spPr bwMode="auto">
          <a:xfrm>
            <a:off x="683568" y="1628800"/>
            <a:ext cx="7776864" cy="38164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sz="2200" dirty="0">
                <a:effectLst/>
                <a:latin typeface="Arial" panose="020B0604020202020204" pitchFamily="34" charset="0"/>
                <a:ea typeface="Calibri"/>
                <a:cs typeface="Arial" panose="020B0604020202020204" pitchFamily="34" charset="0"/>
              </a:rPr>
              <a:t>Full care to be reviewed, but the following should be specifically considered and answered in this box.  The box above relates to the first 24hrs of care – this is ongoing care past 24hrs</a:t>
            </a:r>
            <a:r>
              <a:rPr lang="en-US" sz="2200" dirty="0" smtClean="0">
                <a:effectLst/>
                <a:latin typeface="Arial" panose="020B0604020202020204" pitchFamily="34" charset="0"/>
                <a:ea typeface="Calibri"/>
                <a:cs typeface="Arial" panose="020B0604020202020204" pitchFamily="34" charset="0"/>
              </a:rPr>
              <a:t>.</a:t>
            </a:r>
          </a:p>
          <a:p>
            <a:pPr>
              <a:spcAft>
                <a:spcPts val="0"/>
              </a:spcAft>
            </a:pPr>
            <a:endParaRPr lang="en-GB" sz="2200" dirty="0">
              <a:effectLst/>
              <a:latin typeface="Arial" panose="020B0604020202020204" pitchFamily="34" charset="0"/>
              <a:ea typeface="Calibri"/>
              <a:cs typeface="Arial" panose="020B0604020202020204" pitchFamily="34" charset="0"/>
            </a:endParaRPr>
          </a:p>
          <a:p>
            <a:pPr marL="342900" lvl="0" indent="-342900">
              <a:spcAft>
                <a:spcPts val="0"/>
              </a:spcAft>
              <a:buFont typeface="Arial" panose="020B0604020202020204" pitchFamily="34" charset="0"/>
              <a:buChar char="•"/>
            </a:pPr>
            <a:r>
              <a:rPr lang="en-US" sz="2200" dirty="0">
                <a:effectLst/>
                <a:latin typeface="Arial" panose="020B0604020202020204" pitchFamily="34" charset="0"/>
                <a:ea typeface="Calibri"/>
                <a:cs typeface="Arial" panose="020B0604020202020204" pitchFamily="34" charset="0"/>
              </a:rPr>
              <a:t>Was there a </a:t>
            </a:r>
            <a:r>
              <a:rPr lang="en-US" sz="2200" dirty="0" err="1">
                <a:effectLst/>
                <a:latin typeface="Arial" panose="020B0604020202020204" pitchFamily="34" charset="0"/>
                <a:ea typeface="Calibri"/>
                <a:cs typeface="Arial" panose="020B0604020202020204" pitchFamily="34" charset="0"/>
              </a:rPr>
              <a:t>NEWScore</a:t>
            </a:r>
            <a:r>
              <a:rPr lang="en-US" sz="2200" dirty="0">
                <a:effectLst/>
                <a:latin typeface="Arial" panose="020B0604020202020204" pitchFamily="34" charset="0"/>
                <a:ea typeface="Calibri"/>
                <a:cs typeface="Arial" panose="020B0604020202020204" pitchFamily="34" charset="0"/>
              </a:rPr>
              <a:t> calculated? (Or a recognition of deterioration/illness?)</a:t>
            </a:r>
            <a:endParaRPr lang="en-GB" sz="2200" dirty="0">
              <a:effectLst/>
              <a:latin typeface="Arial" panose="020B0604020202020204" pitchFamily="34" charset="0"/>
              <a:ea typeface="Calibri"/>
              <a:cs typeface="Arial" panose="020B0604020202020204" pitchFamily="34" charset="0"/>
            </a:endParaRPr>
          </a:p>
          <a:p>
            <a:pPr marL="342900" lvl="0" indent="-342900">
              <a:spcAft>
                <a:spcPts val="0"/>
              </a:spcAft>
              <a:buFont typeface="Arial" panose="020B0604020202020204" pitchFamily="34" charset="0"/>
              <a:buChar char="•"/>
            </a:pPr>
            <a:r>
              <a:rPr lang="en-US" sz="2200" dirty="0">
                <a:effectLst/>
                <a:latin typeface="Arial" panose="020B0604020202020204" pitchFamily="34" charset="0"/>
                <a:ea typeface="Calibri"/>
                <a:cs typeface="Arial" panose="020B0604020202020204" pitchFamily="34" charset="0"/>
              </a:rPr>
              <a:t>Timely recognition of Sepsis (if applicable)</a:t>
            </a:r>
            <a:endParaRPr lang="en-GB" sz="2200" dirty="0">
              <a:effectLst/>
              <a:latin typeface="Arial" panose="020B0604020202020204" pitchFamily="34" charset="0"/>
              <a:ea typeface="Calibri"/>
              <a:cs typeface="Arial" panose="020B0604020202020204" pitchFamily="34" charset="0"/>
            </a:endParaRPr>
          </a:p>
          <a:p>
            <a:pPr marL="342900" lvl="0" indent="-342900">
              <a:spcAft>
                <a:spcPts val="0"/>
              </a:spcAft>
              <a:buFont typeface="Arial" panose="020B0604020202020204" pitchFamily="34" charset="0"/>
              <a:buChar char="•"/>
            </a:pPr>
            <a:r>
              <a:rPr lang="en-US" sz="2200" dirty="0">
                <a:effectLst/>
                <a:latin typeface="Arial" panose="020B0604020202020204" pitchFamily="34" charset="0"/>
                <a:ea typeface="Calibri"/>
                <a:cs typeface="Arial" panose="020B0604020202020204" pitchFamily="34" charset="0"/>
              </a:rPr>
              <a:t>Was the Sepsis 6 carried out?</a:t>
            </a:r>
            <a:endParaRPr lang="en-GB" sz="2200" dirty="0">
              <a:effectLst/>
              <a:latin typeface="Arial" panose="020B0604020202020204" pitchFamily="34" charset="0"/>
              <a:ea typeface="Calibri"/>
              <a:cs typeface="Arial" panose="020B0604020202020204" pitchFamily="34" charset="0"/>
            </a:endParaRPr>
          </a:p>
          <a:p>
            <a:pPr marL="342900" lvl="0" indent="-342900">
              <a:spcAft>
                <a:spcPts val="0"/>
              </a:spcAft>
              <a:buFont typeface="Arial" panose="020B0604020202020204" pitchFamily="34" charset="0"/>
              <a:buChar char="•"/>
            </a:pPr>
            <a:r>
              <a:rPr lang="en-US" sz="2200" dirty="0">
                <a:effectLst/>
                <a:latin typeface="Arial" panose="020B0604020202020204" pitchFamily="34" charset="0"/>
                <a:ea typeface="Calibri"/>
                <a:cs typeface="Arial" panose="020B0604020202020204" pitchFamily="34" charset="0"/>
              </a:rPr>
              <a:t>Were antibiotics administered?</a:t>
            </a:r>
            <a:endParaRPr lang="en-GB" sz="2200" dirty="0">
              <a:effectLst/>
              <a:latin typeface="Arial" panose="020B0604020202020204" pitchFamily="34" charset="0"/>
              <a:ea typeface="Calibri"/>
              <a:cs typeface="Arial" panose="020B0604020202020204" pitchFamily="34" charset="0"/>
            </a:endParaRPr>
          </a:p>
          <a:p>
            <a:pPr>
              <a:spcAft>
                <a:spcPts val="0"/>
              </a:spcAft>
            </a:pPr>
            <a:r>
              <a:rPr lang="en-US" sz="1100" dirty="0">
                <a:effectLst/>
                <a:latin typeface="Calibri"/>
                <a:ea typeface="Calibri"/>
                <a:cs typeface="Times New Roman"/>
              </a:rPr>
              <a:t> </a:t>
            </a:r>
            <a:endParaRPr lang="en-GB" sz="1100" dirty="0">
              <a:effectLst/>
              <a:latin typeface="Calibri"/>
              <a:ea typeface="Calibri"/>
              <a:cs typeface="Times New Roman"/>
            </a:endParaRPr>
          </a:p>
        </p:txBody>
      </p:sp>
    </p:spTree>
    <p:extLst>
      <p:ext uri="{BB962C8B-B14F-4D97-AF65-F5344CB8AC3E}">
        <p14:creationId xmlns:p14="http://schemas.microsoft.com/office/powerpoint/2010/main" val="3005754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1389965" y="686460"/>
            <a:ext cx="6276340" cy="871117"/>
            <a:chOff x="15" y="15"/>
            <a:chExt cx="9884" cy="948"/>
          </a:xfrm>
        </p:grpSpPr>
        <p:grpSp>
          <p:nvGrpSpPr>
            <p:cNvPr id="6" name="Group 5"/>
            <p:cNvGrpSpPr>
              <a:grpSpLocks/>
            </p:cNvGrpSpPr>
            <p:nvPr/>
          </p:nvGrpSpPr>
          <p:grpSpPr bwMode="auto">
            <a:xfrm>
              <a:off x="47" y="49"/>
              <a:ext cx="92" cy="881"/>
              <a:chOff x="47" y="49"/>
              <a:chExt cx="92" cy="881"/>
            </a:xfrm>
          </p:grpSpPr>
          <p:sp>
            <p:nvSpPr>
              <p:cNvPr id="38" name="Freeform 37"/>
              <p:cNvSpPr>
                <a:spLocks/>
              </p:cNvSpPr>
              <p:nvPr/>
            </p:nvSpPr>
            <p:spPr bwMode="auto">
              <a:xfrm>
                <a:off x="47" y="49"/>
                <a:ext cx="92" cy="881"/>
              </a:xfrm>
              <a:custGeom>
                <a:avLst/>
                <a:gdLst>
                  <a:gd name="T0" fmla="+- 0 47 47"/>
                  <a:gd name="T1" fmla="*/ T0 w 92"/>
                  <a:gd name="T2" fmla="+- 0 929 49"/>
                  <a:gd name="T3" fmla="*/ 929 h 881"/>
                  <a:gd name="T4" fmla="+- 0 138 47"/>
                  <a:gd name="T5" fmla="*/ T4 w 92"/>
                  <a:gd name="T6" fmla="+- 0 929 49"/>
                  <a:gd name="T7" fmla="*/ 929 h 881"/>
                  <a:gd name="T8" fmla="+- 0 138 47"/>
                  <a:gd name="T9" fmla="*/ T8 w 92"/>
                  <a:gd name="T10" fmla="+- 0 49 49"/>
                  <a:gd name="T11" fmla="*/ 49 h 881"/>
                  <a:gd name="T12" fmla="+- 0 47 47"/>
                  <a:gd name="T13" fmla="*/ T12 w 92"/>
                  <a:gd name="T14" fmla="+- 0 49 49"/>
                  <a:gd name="T15" fmla="*/ 49 h 881"/>
                  <a:gd name="T16" fmla="+- 0 47 47"/>
                  <a:gd name="T17" fmla="*/ T16 w 92"/>
                  <a:gd name="T18" fmla="+- 0 929 49"/>
                  <a:gd name="T19" fmla="*/ 929 h 881"/>
                </a:gdLst>
                <a:ahLst/>
                <a:cxnLst>
                  <a:cxn ang="0">
                    <a:pos x="T1" y="T3"/>
                  </a:cxn>
                  <a:cxn ang="0">
                    <a:pos x="T5" y="T7"/>
                  </a:cxn>
                  <a:cxn ang="0">
                    <a:pos x="T9" y="T11"/>
                  </a:cxn>
                  <a:cxn ang="0">
                    <a:pos x="T13" y="T15"/>
                  </a:cxn>
                  <a:cxn ang="0">
                    <a:pos x="T17" y="T19"/>
                  </a:cxn>
                </a:cxnLst>
                <a:rect l="0" t="0" r="r" b="b"/>
                <a:pathLst>
                  <a:path w="92" h="881">
                    <a:moveTo>
                      <a:pt x="0" y="880"/>
                    </a:moveTo>
                    <a:lnTo>
                      <a:pt x="91" y="880"/>
                    </a:lnTo>
                    <a:lnTo>
                      <a:pt x="91" y="0"/>
                    </a:lnTo>
                    <a:lnTo>
                      <a:pt x="0" y="0"/>
                    </a:lnTo>
                    <a:lnTo>
                      <a:pt x="0" y="880"/>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sz="1600"/>
              </a:p>
            </p:txBody>
          </p:sp>
        </p:grpSp>
        <p:grpSp>
          <p:nvGrpSpPr>
            <p:cNvPr id="7" name="Group 6"/>
            <p:cNvGrpSpPr>
              <a:grpSpLocks/>
            </p:cNvGrpSpPr>
            <p:nvPr/>
          </p:nvGrpSpPr>
          <p:grpSpPr bwMode="auto">
            <a:xfrm>
              <a:off x="9776" y="49"/>
              <a:ext cx="94" cy="881"/>
              <a:chOff x="9776" y="49"/>
              <a:chExt cx="94" cy="881"/>
            </a:xfrm>
          </p:grpSpPr>
          <p:sp>
            <p:nvSpPr>
              <p:cNvPr id="37" name="Freeform 36"/>
              <p:cNvSpPr>
                <a:spLocks/>
              </p:cNvSpPr>
              <p:nvPr/>
            </p:nvSpPr>
            <p:spPr bwMode="auto">
              <a:xfrm>
                <a:off x="9776" y="49"/>
                <a:ext cx="94" cy="881"/>
              </a:xfrm>
              <a:custGeom>
                <a:avLst/>
                <a:gdLst>
                  <a:gd name="T0" fmla="+- 0 9776 9776"/>
                  <a:gd name="T1" fmla="*/ T0 w 94"/>
                  <a:gd name="T2" fmla="+- 0 929 49"/>
                  <a:gd name="T3" fmla="*/ 929 h 881"/>
                  <a:gd name="T4" fmla="+- 0 9870 9776"/>
                  <a:gd name="T5" fmla="*/ T4 w 94"/>
                  <a:gd name="T6" fmla="+- 0 929 49"/>
                  <a:gd name="T7" fmla="*/ 929 h 881"/>
                  <a:gd name="T8" fmla="+- 0 9870 9776"/>
                  <a:gd name="T9" fmla="*/ T8 w 94"/>
                  <a:gd name="T10" fmla="+- 0 49 49"/>
                  <a:gd name="T11" fmla="*/ 49 h 881"/>
                  <a:gd name="T12" fmla="+- 0 9776 9776"/>
                  <a:gd name="T13" fmla="*/ T12 w 94"/>
                  <a:gd name="T14" fmla="+- 0 49 49"/>
                  <a:gd name="T15" fmla="*/ 49 h 881"/>
                  <a:gd name="T16" fmla="+- 0 9776 9776"/>
                  <a:gd name="T17" fmla="*/ T16 w 94"/>
                  <a:gd name="T18" fmla="+- 0 929 49"/>
                  <a:gd name="T19" fmla="*/ 929 h 881"/>
                </a:gdLst>
                <a:ahLst/>
                <a:cxnLst>
                  <a:cxn ang="0">
                    <a:pos x="T1" y="T3"/>
                  </a:cxn>
                  <a:cxn ang="0">
                    <a:pos x="T5" y="T7"/>
                  </a:cxn>
                  <a:cxn ang="0">
                    <a:pos x="T9" y="T11"/>
                  </a:cxn>
                  <a:cxn ang="0">
                    <a:pos x="T13" y="T15"/>
                  </a:cxn>
                  <a:cxn ang="0">
                    <a:pos x="T17" y="T19"/>
                  </a:cxn>
                </a:cxnLst>
                <a:rect l="0" t="0" r="r" b="b"/>
                <a:pathLst>
                  <a:path w="94" h="881">
                    <a:moveTo>
                      <a:pt x="0" y="880"/>
                    </a:moveTo>
                    <a:lnTo>
                      <a:pt x="94" y="880"/>
                    </a:lnTo>
                    <a:lnTo>
                      <a:pt x="94" y="0"/>
                    </a:lnTo>
                    <a:lnTo>
                      <a:pt x="0" y="0"/>
                    </a:lnTo>
                    <a:lnTo>
                      <a:pt x="0" y="880"/>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sz="1600"/>
              </a:p>
            </p:txBody>
          </p:sp>
        </p:grpSp>
        <p:grpSp>
          <p:nvGrpSpPr>
            <p:cNvPr id="8" name="Group 7"/>
            <p:cNvGrpSpPr>
              <a:grpSpLocks/>
            </p:cNvGrpSpPr>
            <p:nvPr/>
          </p:nvGrpSpPr>
          <p:grpSpPr bwMode="auto">
            <a:xfrm>
              <a:off x="138" y="49"/>
              <a:ext cx="9639" cy="293"/>
              <a:chOff x="138" y="49"/>
              <a:chExt cx="9639" cy="293"/>
            </a:xfrm>
          </p:grpSpPr>
          <p:sp>
            <p:nvSpPr>
              <p:cNvPr id="36" name="Freeform 35"/>
              <p:cNvSpPr>
                <a:spLocks/>
              </p:cNvSpPr>
              <p:nvPr/>
            </p:nvSpPr>
            <p:spPr bwMode="auto">
              <a:xfrm>
                <a:off x="138" y="49"/>
                <a:ext cx="9639" cy="293"/>
              </a:xfrm>
              <a:custGeom>
                <a:avLst/>
                <a:gdLst>
                  <a:gd name="T0" fmla="+- 0 138 138"/>
                  <a:gd name="T1" fmla="*/ T0 w 9639"/>
                  <a:gd name="T2" fmla="+- 0 341 49"/>
                  <a:gd name="T3" fmla="*/ 341 h 293"/>
                  <a:gd name="T4" fmla="+- 0 9776 138"/>
                  <a:gd name="T5" fmla="*/ T4 w 9639"/>
                  <a:gd name="T6" fmla="+- 0 341 49"/>
                  <a:gd name="T7" fmla="*/ 341 h 293"/>
                  <a:gd name="T8" fmla="+- 0 9776 138"/>
                  <a:gd name="T9" fmla="*/ T8 w 9639"/>
                  <a:gd name="T10" fmla="+- 0 49 49"/>
                  <a:gd name="T11" fmla="*/ 49 h 293"/>
                  <a:gd name="T12" fmla="+- 0 138 138"/>
                  <a:gd name="T13" fmla="*/ T12 w 9639"/>
                  <a:gd name="T14" fmla="+- 0 49 49"/>
                  <a:gd name="T15" fmla="*/ 49 h 293"/>
                  <a:gd name="T16" fmla="+- 0 138 138"/>
                  <a:gd name="T17" fmla="*/ T16 w 9639"/>
                  <a:gd name="T18" fmla="+- 0 341 49"/>
                  <a:gd name="T19" fmla="*/ 341 h 293"/>
                </a:gdLst>
                <a:ahLst/>
                <a:cxnLst>
                  <a:cxn ang="0">
                    <a:pos x="T1" y="T3"/>
                  </a:cxn>
                  <a:cxn ang="0">
                    <a:pos x="T5" y="T7"/>
                  </a:cxn>
                  <a:cxn ang="0">
                    <a:pos x="T9" y="T11"/>
                  </a:cxn>
                  <a:cxn ang="0">
                    <a:pos x="T13" y="T15"/>
                  </a:cxn>
                  <a:cxn ang="0">
                    <a:pos x="T17" y="T19"/>
                  </a:cxn>
                </a:cxnLst>
                <a:rect l="0" t="0" r="r" b="b"/>
                <a:pathLst>
                  <a:path w="9639" h="293">
                    <a:moveTo>
                      <a:pt x="0" y="292"/>
                    </a:moveTo>
                    <a:lnTo>
                      <a:pt x="9638" y="292"/>
                    </a:lnTo>
                    <a:lnTo>
                      <a:pt x="9638" y="0"/>
                    </a:lnTo>
                    <a:lnTo>
                      <a:pt x="0" y="0"/>
                    </a:lnTo>
                    <a:lnTo>
                      <a:pt x="0" y="292"/>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sz="1600"/>
              </a:p>
            </p:txBody>
          </p:sp>
        </p:grpSp>
        <p:grpSp>
          <p:nvGrpSpPr>
            <p:cNvPr id="9" name="Group 8"/>
            <p:cNvGrpSpPr>
              <a:grpSpLocks/>
            </p:cNvGrpSpPr>
            <p:nvPr/>
          </p:nvGrpSpPr>
          <p:grpSpPr bwMode="auto">
            <a:xfrm>
              <a:off x="138" y="341"/>
              <a:ext cx="9639" cy="293"/>
              <a:chOff x="138" y="341"/>
              <a:chExt cx="9639" cy="293"/>
            </a:xfrm>
          </p:grpSpPr>
          <p:sp>
            <p:nvSpPr>
              <p:cNvPr id="35" name="Freeform 34"/>
              <p:cNvSpPr>
                <a:spLocks/>
              </p:cNvSpPr>
              <p:nvPr/>
            </p:nvSpPr>
            <p:spPr bwMode="auto">
              <a:xfrm>
                <a:off x="138" y="341"/>
                <a:ext cx="9639" cy="293"/>
              </a:xfrm>
              <a:custGeom>
                <a:avLst/>
                <a:gdLst>
                  <a:gd name="T0" fmla="+- 0 138 138"/>
                  <a:gd name="T1" fmla="*/ T0 w 9639"/>
                  <a:gd name="T2" fmla="+- 0 634 341"/>
                  <a:gd name="T3" fmla="*/ 634 h 293"/>
                  <a:gd name="T4" fmla="+- 0 9776 138"/>
                  <a:gd name="T5" fmla="*/ T4 w 9639"/>
                  <a:gd name="T6" fmla="+- 0 634 341"/>
                  <a:gd name="T7" fmla="*/ 634 h 293"/>
                  <a:gd name="T8" fmla="+- 0 9776 138"/>
                  <a:gd name="T9" fmla="*/ T8 w 9639"/>
                  <a:gd name="T10" fmla="+- 0 341 341"/>
                  <a:gd name="T11" fmla="*/ 341 h 293"/>
                  <a:gd name="T12" fmla="+- 0 138 138"/>
                  <a:gd name="T13" fmla="*/ T12 w 9639"/>
                  <a:gd name="T14" fmla="+- 0 341 341"/>
                  <a:gd name="T15" fmla="*/ 341 h 293"/>
                  <a:gd name="T16" fmla="+- 0 138 138"/>
                  <a:gd name="T17" fmla="*/ T16 w 9639"/>
                  <a:gd name="T18" fmla="+- 0 634 341"/>
                  <a:gd name="T19" fmla="*/ 634 h 293"/>
                </a:gdLst>
                <a:ahLst/>
                <a:cxnLst>
                  <a:cxn ang="0">
                    <a:pos x="T1" y="T3"/>
                  </a:cxn>
                  <a:cxn ang="0">
                    <a:pos x="T5" y="T7"/>
                  </a:cxn>
                  <a:cxn ang="0">
                    <a:pos x="T9" y="T11"/>
                  </a:cxn>
                  <a:cxn ang="0">
                    <a:pos x="T13" y="T15"/>
                  </a:cxn>
                  <a:cxn ang="0">
                    <a:pos x="T17" y="T19"/>
                  </a:cxn>
                </a:cxnLst>
                <a:rect l="0" t="0" r="r" b="b"/>
                <a:pathLst>
                  <a:path w="9639" h="293">
                    <a:moveTo>
                      <a:pt x="0" y="293"/>
                    </a:moveTo>
                    <a:lnTo>
                      <a:pt x="9638" y="293"/>
                    </a:lnTo>
                    <a:lnTo>
                      <a:pt x="9638" y="0"/>
                    </a:lnTo>
                    <a:lnTo>
                      <a:pt x="0" y="0"/>
                    </a:lnTo>
                    <a:lnTo>
                      <a:pt x="0" y="293"/>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sz="1600"/>
              </a:p>
            </p:txBody>
          </p:sp>
        </p:grpSp>
        <p:grpSp>
          <p:nvGrpSpPr>
            <p:cNvPr id="10" name="Group 9"/>
            <p:cNvGrpSpPr>
              <a:grpSpLocks/>
            </p:cNvGrpSpPr>
            <p:nvPr/>
          </p:nvGrpSpPr>
          <p:grpSpPr bwMode="auto">
            <a:xfrm>
              <a:off x="138" y="634"/>
              <a:ext cx="9639" cy="296"/>
              <a:chOff x="138" y="634"/>
              <a:chExt cx="9639" cy="296"/>
            </a:xfrm>
          </p:grpSpPr>
          <p:sp>
            <p:nvSpPr>
              <p:cNvPr id="34" name="Freeform 33"/>
              <p:cNvSpPr>
                <a:spLocks/>
              </p:cNvSpPr>
              <p:nvPr/>
            </p:nvSpPr>
            <p:spPr bwMode="auto">
              <a:xfrm>
                <a:off x="138" y="634"/>
                <a:ext cx="9639" cy="296"/>
              </a:xfrm>
              <a:custGeom>
                <a:avLst/>
                <a:gdLst>
                  <a:gd name="T0" fmla="+- 0 138 138"/>
                  <a:gd name="T1" fmla="*/ T0 w 9639"/>
                  <a:gd name="T2" fmla="+- 0 929 634"/>
                  <a:gd name="T3" fmla="*/ 929 h 296"/>
                  <a:gd name="T4" fmla="+- 0 9776 138"/>
                  <a:gd name="T5" fmla="*/ T4 w 9639"/>
                  <a:gd name="T6" fmla="+- 0 929 634"/>
                  <a:gd name="T7" fmla="*/ 929 h 296"/>
                  <a:gd name="T8" fmla="+- 0 9776 138"/>
                  <a:gd name="T9" fmla="*/ T8 w 9639"/>
                  <a:gd name="T10" fmla="+- 0 634 634"/>
                  <a:gd name="T11" fmla="*/ 634 h 296"/>
                  <a:gd name="T12" fmla="+- 0 138 138"/>
                  <a:gd name="T13" fmla="*/ T12 w 9639"/>
                  <a:gd name="T14" fmla="+- 0 634 634"/>
                  <a:gd name="T15" fmla="*/ 634 h 296"/>
                  <a:gd name="T16" fmla="+- 0 138 138"/>
                  <a:gd name="T17" fmla="*/ T16 w 9639"/>
                  <a:gd name="T18" fmla="+- 0 929 634"/>
                  <a:gd name="T19" fmla="*/ 929 h 296"/>
                </a:gdLst>
                <a:ahLst/>
                <a:cxnLst>
                  <a:cxn ang="0">
                    <a:pos x="T1" y="T3"/>
                  </a:cxn>
                  <a:cxn ang="0">
                    <a:pos x="T5" y="T7"/>
                  </a:cxn>
                  <a:cxn ang="0">
                    <a:pos x="T9" y="T11"/>
                  </a:cxn>
                  <a:cxn ang="0">
                    <a:pos x="T13" y="T15"/>
                  </a:cxn>
                  <a:cxn ang="0">
                    <a:pos x="T17" y="T19"/>
                  </a:cxn>
                </a:cxnLst>
                <a:rect l="0" t="0" r="r" b="b"/>
                <a:pathLst>
                  <a:path w="9639" h="296">
                    <a:moveTo>
                      <a:pt x="0" y="295"/>
                    </a:moveTo>
                    <a:lnTo>
                      <a:pt x="9638" y="295"/>
                    </a:lnTo>
                    <a:lnTo>
                      <a:pt x="9638" y="0"/>
                    </a:lnTo>
                    <a:lnTo>
                      <a:pt x="0" y="0"/>
                    </a:lnTo>
                    <a:lnTo>
                      <a:pt x="0" y="295"/>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sz="1600"/>
              </a:p>
            </p:txBody>
          </p:sp>
        </p:grpSp>
        <p:grpSp>
          <p:nvGrpSpPr>
            <p:cNvPr id="11" name="Group 10"/>
            <p:cNvGrpSpPr>
              <a:grpSpLocks/>
            </p:cNvGrpSpPr>
            <p:nvPr/>
          </p:nvGrpSpPr>
          <p:grpSpPr bwMode="auto">
            <a:xfrm>
              <a:off x="15" y="25"/>
              <a:ext cx="9884" cy="2"/>
              <a:chOff x="15" y="25"/>
              <a:chExt cx="9884" cy="2"/>
            </a:xfrm>
          </p:grpSpPr>
          <p:sp>
            <p:nvSpPr>
              <p:cNvPr id="33" name="Freeform 32"/>
              <p:cNvSpPr>
                <a:spLocks/>
              </p:cNvSpPr>
              <p:nvPr/>
            </p:nvSpPr>
            <p:spPr bwMode="auto">
              <a:xfrm>
                <a:off x="15" y="25"/>
                <a:ext cx="9884" cy="2"/>
              </a:xfrm>
              <a:custGeom>
                <a:avLst/>
                <a:gdLst>
                  <a:gd name="T0" fmla="+- 0 15 15"/>
                  <a:gd name="T1" fmla="*/ T0 w 9884"/>
                  <a:gd name="T2" fmla="+- 0 9899 15"/>
                  <a:gd name="T3" fmla="*/ T2 w 9884"/>
                </a:gdLst>
                <a:ahLst/>
                <a:cxnLst>
                  <a:cxn ang="0">
                    <a:pos x="T1" y="0"/>
                  </a:cxn>
                  <a:cxn ang="0">
                    <a:pos x="T3" y="0"/>
                  </a:cxn>
                </a:cxnLst>
                <a:rect l="0" t="0" r="r" b="b"/>
                <a:pathLst>
                  <a:path w="9884">
                    <a:moveTo>
                      <a:pt x="0" y="0"/>
                    </a:moveTo>
                    <a:lnTo>
                      <a:pt x="9884" y="0"/>
                    </a:lnTo>
                  </a:path>
                </a:pathLst>
              </a:custGeom>
              <a:noFill/>
              <a:ln w="7379">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2" name="Group 11"/>
            <p:cNvGrpSpPr>
              <a:grpSpLocks/>
            </p:cNvGrpSpPr>
            <p:nvPr/>
          </p:nvGrpSpPr>
          <p:grpSpPr bwMode="auto">
            <a:xfrm>
              <a:off x="35" y="45"/>
              <a:ext cx="9845" cy="2"/>
              <a:chOff x="35" y="45"/>
              <a:chExt cx="9845" cy="2"/>
            </a:xfrm>
          </p:grpSpPr>
          <p:sp>
            <p:nvSpPr>
              <p:cNvPr id="32" name="Freeform 31"/>
              <p:cNvSpPr>
                <a:spLocks/>
              </p:cNvSpPr>
              <p:nvPr/>
            </p:nvSpPr>
            <p:spPr bwMode="auto">
              <a:xfrm>
                <a:off x="35" y="45"/>
                <a:ext cx="9845" cy="2"/>
              </a:xfrm>
              <a:custGeom>
                <a:avLst/>
                <a:gdLst>
                  <a:gd name="T0" fmla="+- 0 35 35"/>
                  <a:gd name="T1" fmla="*/ T0 w 9845"/>
                  <a:gd name="T2" fmla="+- 0 9879 35"/>
                  <a:gd name="T3" fmla="*/ T2 w 9845"/>
                </a:gdLst>
                <a:ahLst/>
                <a:cxnLst>
                  <a:cxn ang="0">
                    <a:pos x="T1" y="0"/>
                  </a:cxn>
                  <a:cxn ang="0">
                    <a:pos x="T3" y="0"/>
                  </a:cxn>
                </a:cxnLst>
                <a:rect l="0" t="0" r="r" b="b"/>
                <a:pathLst>
                  <a:path w="9845">
                    <a:moveTo>
                      <a:pt x="0" y="0"/>
                    </a:moveTo>
                    <a:lnTo>
                      <a:pt x="9844" y="0"/>
                    </a:lnTo>
                  </a:path>
                </a:pathLst>
              </a:custGeom>
              <a:noFill/>
              <a:ln w="889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3" name="Group 12"/>
            <p:cNvGrpSpPr>
              <a:grpSpLocks/>
            </p:cNvGrpSpPr>
            <p:nvPr/>
          </p:nvGrpSpPr>
          <p:grpSpPr bwMode="auto">
            <a:xfrm>
              <a:off x="44" y="50"/>
              <a:ext cx="9826" cy="2"/>
              <a:chOff x="44" y="50"/>
              <a:chExt cx="9826" cy="2"/>
            </a:xfrm>
          </p:grpSpPr>
          <p:sp>
            <p:nvSpPr>
              <p:cNvPr id="31" name="Freeform 30"/>
              <p:cNvSpPr>
                <a:spLocks/>
              </p:cNvSpPr>
              <p:nvPr/>
            </p:nvSpPr>
            <p:spPr bwMode="auto">
              <a:xfrm>
                <a:off x="44" y="50"/>
                <a:ext cx="9826" cy="2"/>
              </a:xfrm>
              <a:custGeom>
                <a:avLst/>
                <a:gdLst>
                  <a:gd name="T0" fmla="+- 0 44 44"/>
                  <a:gd name="T1" fmla="*/ T0 w 9826"/>
                  <a:gd name="T2" fmla="+- 0 9870 44"/>
                  <a:gd name="T3" fmla="*/ T2 w 9826"/>
                </a:gdLst>
                <a:ahLst/>
                <a:cxnLst>
                  <a:cxn ang="0">
                    <a:pos x="T1" y="0"/>
                  </a:cxn>
                  <a:cxn ang="0">
                    <a:pos x="T3" y="0"/>
                  </a:cxn>
                </a:cxnLst>
                <a:rect l="0" t="0" r="r" b="b"/>
                <a:pathLst>
                  <a:path w="9826">
                    <a:moveTo>
                      <a:pt x="0" y="0"/>
                    </a:moveTo>
                    <a:lnTo>
                      <a:pt x="9826" y="0"/>
                    </a:lnTo>
                  </a:path>
                </a:pathLst>
              </a:custGeom>
              <a:noFill/>
              <a:ln w="2807">
                <a:solidFill>
                  <a:srgbClr val="DADADA"/>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4" name="Group 13"/>
            <p:cNvGrpSpPr>
              <a:grpSpLocks/>
            </p:cNvGrpSpPr>
            <p:nvPr/>
          </p:nvGrpSpPr>
          <p:grpSpPr bwMode="auto">
            <a:xfrm>
              <a:off x="30" y="15"/>
              <a:ext cx="2" cy="915"/>
              <a:chOff x="30" y="15"/>
              <a:chExt cx="2" cy="915"/>
            </a:xfrm>
          </p:grpSpPr>
          <p:sp>
            <p:nvSpPr>
              <p:cNvPr id="30" name="Freeform 29"/>
              <p:cNvSpPr>
                <a:spLocks/>
              </p:cNvSpPr>
              <p:nvPr/>
            </p:nvSpPr>
            <p:spPr bwMode="auto">
              <a:xfrm>
                <a:off x="30" y="15"/>
                <a:ext cx="2" cy="915"/>
              </a:xfrm>
              <a:custGeom>
                <a:avLst/>
                <a:gdLst>
                  <a:gd name="T0" fmla="+- 0 15 15"/>
                  <a:gd name="T1" fmla="*/ 15 h 915"/>
                  <a:gd name="T2" fmla="+- 0 929 15"/>
                  <a:gd name="T3" fmla="*/ 929 h 915"/>
                </a:gdLst>
                <a:ahLst/>
                <a:cxnLst>
                  <a:cxn ang="0">
                    <a:pos x="0" y="T1"/>
                  </a:cxn>
                  <a:cxn ang="0">
                    <a:pos x="0" y="T3"/>
                  </a:cxn>
                </a:cxnLst>
                <a:rect l="0" t="0" r="r" b="b"/>
                <a:pathLst>
                  <a:path h="915">
                    <a:moveTo>
                      <a:pt x="0" y="0"/>
                    </a:moveTo>
                    <a:lnTo>
                      <a:pt x="0" y="914"/>
                    </a:lnTo>
                  </a:path>
                </a:pathLst>
              </a:custGeom>
              <a:noFill/>
              <a:ln w="1892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5" name="Group 14"/>
            <p:cNvGrpSpPr>
              <a:grpSpLocks/>
            </p:cNvGrpSpPr>
            <p:nvPr/>
          </p:nvGrpSpPr>
          <p:grpSpPr bwMode="auto">
            <a:xfrm>
              <a:off x="20" y="51"/>
              <a:ext cx="2" cy="912"/>
              <a:chOff x="20" y="51"/>
              <a:chExt cx="2" cy="912"/>
            </a:xfrm>
          </p:grpSpPr>
          <p:sp>
            <p:nvSpPr>
              <p:cNvPr id="29" name="Freeform 28"/>
              <p:cNvSpPr>
                <a:spLocks/>
              </p:cNvSpPr>
              <p:nvPr/>
            </p:nvSpPr>
            <p:spPr bwMode="auto">
              <a:xfrm>
                <a:off x="20" y="51"/>
                <a:ext cx="2" cy="912"/>
              </a:xfrm>
              <a:custGeom>
                <a:avLst/>
                <a:gdLst>
                  <a:gd name="T0" fmla="+- 0 51 51"/>
                  <a:gd name="T1" fmla="*/ 51 h 912"/>
                  <a:gd name="T2" fmla="+- 0 963 51"/>
                  <a:gd name="T3" fmla="*/ 963 h 912"/>
                </a:gdLst>
                <a:ahLst/>
                <a:cxnLst>
                  <a:cxn ang="0">
                    <a:pos x="0" y="T1"/>
                  </a:cxn>
                  <a:cxn ang="0">
                    <a:pos x="0" y="T3"/>
                  </a:cxn>
                </a:cxnLst>
                <a:rect l="0" t="0" r="r" b="b"/>
                <a:pathLst>
                  <a:path h="912">
                    <a:moveTo>
                      <a:pt x="0" y="0"/>
                    </a:moveTo>
                    <a:lnTo>
                      <a:pt x="0" y="912"/>
                    </a:lnTo>
                  </a:path>
                </a:pathLst>
              </a:custGeom>
              <a:noFill/>
              <a:ln w="7379">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6" name="Group 15"/>
            <p:cNvGrpSpPr>
              <a:grpSpLocks/>
            </p:cNvGrpSpPr>
            <p:nvPr/>
          </p:nvGrpSpPr>
          <p:grpSpPr bwMode="auto">
            <a:xfrm>
              <a:off x="9894" y="15"/>
              <a:ext cx="2" cy="915"/>
              <a:chOff x="9894" y="15"/>
              <a:chExt cx="2" cy="915"/>
            </a:xfrm>
          </p:grpSpPr>
          <p:sp>
            <p:nvSpPr>
              <p:cNvPr id="28" name="Freeform 27"/>
              <p:cNvSpPr>
                <a:spLocks/>
              </p:cNvSpPr>
              <p:nvPr/>
            </p:nvSpPr>
            <p:spPr bwMode="auto">
              <a:xfrm>
                <a:off x="9894" y="15"/>
                <a:ext cx="2" cy="915"/>
              </a:xfrm>
              <a:custGeom>
                <a:avLst/>
                <a:gdLst>
                  <a:gd name="T0" fmla="+- 0 15 15"/>
                  <a:gd name="T1" fmla="*/ 15 h 915"/>
                  <a:gd name="T2" fmla="+- 0 929 15"/>
                  <a:gd name="T3" fmla="*/ 929 h 915"/>
                </a:gdLst>
                <a:ahLst/>
                <a:cxnLst>
                  <a:cxn ang="0">
                    <a:pos x="0" y="T1"/>
                  </a:cxn>
                  <a:cxn ang="0">
                    <a:pos x="0" y="T3"/>
                  </a:cxn>
                </a:cxnLst>
                <a:rect l="0" t="0" r="r" b="b"/>
                <a:pathLst>
                  <a:path h="915">
                    <a:moveTo>
                      <a:pt x="0" y="0"/>
                    </a:moveTo>
                    <a:lnTo>
                      <a:pt x="0" y="914"/>
                    </a:lnTo>
                  </a:path>
                </a:pathLst>
              </a:custGeom>
              <a:noFill/>
              <a:ln w="736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7" name="Group 16"/>
            <p:cNvGrpSpPr>
              <a:grpSpLocks/>
            </p:cNvGrpSpPr>
            <p:nvPr/>
          </p:nvGrpSpPr>
          <p:grpSpPr bwMode="auto">
            <a:xfrm>
              <a:off x="9875" y="51"/>
              <a:ext cx="2" cy="879"/>
              <a:chOff x="9875" y="51"/>
              <a:chExt cx="2" cy="879"/>
            </a:xfrm>
          </p:grpSpPr>
          <p:sp>
            <p:nvSpPr>
              <p:cNvPr id="27" name="Freeform 26"/>
              <p:cNvSpPr>
                <a:spLocks/>
              </p:cNvSpPr>
              <p:nvPr/>
            </p:nvSpPr>
            <p:spPr bwMode="auto">
              <a:xfrm>
                <a:off x="9875" y="51"/>
                <a:ext cx="2" cy="879"/>
              </a:xfrm>
              <a:custGeom>
                <a:avLst/>
                <a:gdLst>
                  <a:gd name="T0" fmla="+- 0 51 51"/>
                  <a:gd name="T1" fmla="*/ 51 h 879"/>
                  <a:gd name="T2" fmla="+- 0 929 51"/>
                  <a:gd name="T3" fmla="*/ 929 h 879"/>
                </a:gdLst>
                <a:ahLst/>
                <a:cxnLst>
                  <a:cxn ang="0">
                    <a:pos x="0" y="T1"/>
                  </a:cxn>
                  <a:cxn ang="0">
                    <a:pos x="0" y="T3"/>
                  </a:cxn>
                </a:cxnLst>
                <a:rect l="0" t="0" r="r" b="b"/>
                <a:pathLst>
                  <a:path h="879">
                    <a:moveTo>
                      <a:pt x="0" y="0"/>
                    </a:moveTo>
                    <a:lnTo>
                      <a:pt x="0" y="878"/>
                    </a:lnTo>
                  </a:path>
                </a:pathLst>
              </a:custGeom>
              <a:noFill/>
              <a:ln w="736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8" name="Group 17"/>
            <p:cNvGrpSpPr>
              <a:grpSpLocks/>
            </p:cNvGrpSpPr>
            <p:nvPr/>
          </p:nvGrpSpPr>
          <p:grpSpPr bwMode="auto">
            <a:xfrm>
              <a:off x="15" y="944"/>
              <a:ext cx="58" cy="2"/>
              <a:chOff x="15" y="944"/>
              <a:chExt cx="58" cy="2"/>
            </a:xfrm>
          </p:grpSpPr>
          <p:sp>
            <p:nvSpPr>
              <p:cNvPr id="26" name="Freeform 25"/>
              <p:cNvSpPr>
                <a:spLocks/>
              </p:cNvSpPr>
              <p:nvPr/>
            </p:nvSpPr>
            <p:spPr bwMode="auto">
              <a:xfrm>
                <a:off x="15" y="944"/>
                <a:ext cx="58" cy="2"/>
              </a:xfrm>
              <a:custGeom>
                <a:avLst/>
                <a:gdLst>
                  <a:gd name="T0" fmla="+- 0 15 15"/>
                  <a:gd name="T1" fmla="*/ T0 w 58"/>
                  <a:gd name="T2" fmla="+- 0 73 15"/>
                  <a:gd name="T3" fmla="*/ T2 w 58"/>
                </a:gdLst>
                <a:ahLst/>
                <a:cxnLst>
                  <a:cxn ang="0">
                    <a:pos x="T1" y="0"/>
                  </a:cxn>
                  <a:cxn ang="0">
                    <a:pos x="T3" y="0"/>
                  </a:cxn>
                </a:cxnLst>
                <a:rect l="0" t="0" r="r" b="b"/>
                <a:pathLst>
                  <a:path w="58">
                    <a:moveTo>
                      <a:pt x="0" y="0"/>
                    </a:moveTo>
                    <a:lnTo>
                      <a:pt x="58" y="0"/>
                    </a:lnTo>
                  </a:path>
                </a:pathLst>
              </a:custGeom>
              <a:noFill/>
              <a:ln w="1955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9" name="Group 18"/>
            <p:cNvGrpSpPr>
              <a:grpSpLocks/>
            </p:cNvGrpSpPr>
            <p:nvPr/>
          </p:nvGrpSpPr>
          <p:grpSpPr bwMode="auto">
            <a:xfrm>
              <a:off x="35" y="944"/>
              <a:ext cx="39" cy="2"/>
              <a:chOff x="35" y="944"/>
              <a:chExt cx="39" cy="2"/>
            </a:xfrm>
          </p:grpSpPr>
          <p:sp>
            <p:nvSpPr>
              <p:cNvPr id="25" name="Freeform 24"/>
              <p:cNvSpPr>
                <a:spLocks/>
              </p:cNvSpPr>
              <p:nvPr/>
            </p:nvSpPr>
            <p:spPr bwMode="auto">
              <a:xfrm>
                <a:off x="35" y="944"/>
                <a:ext cx="39" cy="2"/>
              </a:xfrm>
              <a:custGeom>
                <a:avLst/>
                <a:gdLst>
                  <a:gd name="T0" fmla="+- 0 35 35"/>
                  <a:gd name="T1" fmla="*/ T0 w 39"/>
                  <a:gd name="T2" fmla="+- 0 73 35"/>
                  <a:gd name="T3" fmla="*/ T2 w 39"/>
                </a:gdLst>
                <a:ahLst/>
                <a:cxnLst>
                  <a:cxn ang="0">
                    <a:pos x="T1" y="0"/>
                  </a:cxn>
                  <a:cxn ang="0">
                    <a:pos x="T3" y="0"/>
                  </a:cxn>
                </a:cxnLst>
                <a:rect l="0" t="0" r="r" b="b"/>
                <a:pathLst>
                  <a:path w="39">
                    <a:moveTo>
                      <a:pt x="0" y="0"/>
                    </a:moveTo>
                    <a:lnTo>
                      <a:pt x="38" y="0"/>
                    </a:lnTo>
                  </a:path>
                </a:pathLst>
              </a:custGeom>
              <a:noFill/>
              <a:ln w="1955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20" name="Group 19"/>
            <p:cNvGrpSpPr>
              <a:grpSpLocks/>
            </p:cNvGrpSpPr>
            <p:nvPr/>
          </p:nvGrpSpPr>
          <p:grpSpPr bwMode="auto">
            <a:xfrm>
              <a:off x="73" y="944"/>
              <a:ext cx="9797" cy="2"/>
              <a:chOff x="73" y="944"/>
              <a:chExt cx="9797" cy="2"/>
            </a:xfrm>
          </p:grpSpPr>
          <p:sp>
            <p:nvSpPr>
              <p:cNvPr id="24" name="Freeform 23"/>
              <p:cNvSpPr>
                <a:spLocks/>
              </p:cNvSpPr>
              <p:nvPr/>
            </p:nvSpPr>
            <p:spPr bwMode="auto">
              <a:xfrm>
                <a:off x="73" y="944"/>
                <a:ext cx="9797" cy="2"/>
              </a:xfrm>
              <a:custGeom>
                <a:avLst/>
                <a:gdLst>
                  <a:gd name="T0" fmla="+- 0 73 73"/>
                  <a:gd name="T1" fmla="*/ T0 w 9797"/>
                  <a:gd name="T2" fmla="+- 0 9870 73"/>
                  <a:gd name="T3" fmla="*/ T2 w 9797"/>
                </a:gdLst>
                <a:ahLst/>
                <a:cxnLst>
                  <a:cxn ang="0">
                    <a:pos x="T1" y="0"/>
                  </a:cxn>
                  <a:cxn ang="0">
                    <a:pos x="T3" y="0"/>
                  </a:cxn>
                </a:cxnLst>
                <a:rect l="0" t="0" r="r" b="b"/>
                <a:pathLst>
                  <a:path w="9797">
                    <a:moveTo>
                      <a:pt x="0" y="0"/>
                    </a:moveTo>
                    <a:lnTo>
                      <a:pt x="9797" y="0"/>
                    </a:lnTo>
                  </a:path>
                </a:pathLst>
              </a:custGeom>
              <a:noFill/>
              <a:ln w="1955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21" name="Group 20"/>
            <p:cNvGrpSpPr>
              <a:grpSpLocks/>
            </p:cNvGrpSpPr>
            <p:nvPr/>
          </p:nvGrpSpPr>
          <p:grpSpPr bwMode="auto">
            <a:xfrm>
              <a:off x="30" y="35"/>
              <a:ext cx="9869" cy="911"/>
              <a:chOff x="30" y="35"/>
              <a:chExt cx="9869" cy="911"/>
            </a:xfrm>
          </p:grpSpPr>
          <p:sp>
            <p:nvSpPr>
              <p:cNvPr id="22" name="Freeform 21"/>
              <p:cNvSpPr>
                <a:spLocks/>
              </p:cNvSpPr>
              <p:nvPr/>
            </p:nvSpPr>
            <p:spPr bwMode="auto">
              <a:xfrm>
                <a:off x="9870" y="944"/>
                <a:ext cx="29" cy="2"/>
              </a:xfrm>
              <a:custGeom>
                <a:avLst/>
                <a:gdLst>
                  <a:gd name="T0" fmla="+- 0 9870 9870"/>
                  <a:gd name="T1" fmla="*/ T0 w 29"/>
                  <a:gd name="T2" fmla="+- 0 9899 9870"/>
                  <a:gd name="T3" fmla="*/ T2 w 29"/>
                </a:gdLst>
                <a:ahLst/>
                <a:cxnLst>
                  <a:cxn ang="0">
                    <a:pos x="T1" y="0"/>
                  </a:cxn>
                  <a:cxn ang="0">
                    <a:pos x="T3" y="0"/>
                  </a:cxn>
                </a:cxnLst>
                <a:rect l="0" t="0" r="r" b="b"/>
                <a:pathLst>
                  <a:path w="29">
                    <a:moveTo>
                      <a:pt x="0" y="0"/>
                    </a:moveTo>
                    <a:lnTo>
                      <a:pt x="29" y="0"/>
                    </a:lnTo>
                  </a:path>
                </a:pathLst>
              </a:custGeom>
              <a:noFill/>
              <a:ln w="1955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sp>
            <p:nvSpPr>
              <p:cNvPr id="23" name="Text Box 204"/>
              <p:cNvSpPr txBox="1">
                <a:spLocks noChangeArrowheads="1"/>
              </p:cNvSpPr>
              <p:nvPr/>
            </p:nvSpPr>
            <p:spPr bwMode="auto">
              <a:xfrm>
                <a:off x="30" y="35"/>
                <a:ext cx="9854" cy="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0"/>
                  </a:spcAft>
                </a:pPr>
                <a:r>
                  <a:rPr lang="en-US" sz="1600" dirty="0">
                    <a:effectLst/>
                    <a:latin typeface="Calibri"/>
                    <a:ea typeface="Calibri"/>
                    <a:cs typeface="Calibri"/>
                  </a:rPr>
                  <a:t> </a:t>
                </a:r>
                <a:endParaRPr lang="en-GB" sz="1600" dirty="0">
                  <a:effectLst/>
                  <a:latin typeface="Calibri"/>
                  <a:ea typeface="Calibri"/>
                  <a:cs typeface="Times New Roman"/>
                </a:endParaRPr>
              </a:p>
              <a:p>
                <a:pPr marL="67945">
                  <a:spcAft>
                    <a:spcPts val="0"/>
                  </a:spcAft>
                </a:pPr>
                <a:r>
                  <a:rPr lang="en-US" sz="2400" dirty="0">
                    <a:effectLst/>
                    <a:latin typeface="Arial" panose="020B0604020202020204" pitchFamily="34" charset="0"/>
                    <a:ea typeface="Calibri"/>
                    <a:cs typeface="Arial" panose="020B0604020202020204" pitchFamily="34" charset="0"/>
                  </a:rPr>
                  <a:t>Phase</a:t>
                </a:r>
                <a:r>
                  <a:rPr lang="en-US" sz="2400" spc="-25" dirty="0">
                    <a:effectLst/>
                    <a:latin typeface="Arial" panose="020B0604020202020204" pitchFamily="34" charset="0"/>
                    <a:ea typeface="Calibri"/>
                    <a:cs typeface="Arial" panose="020B0604020202020204" pitchFamily="34" charset="0"/>
                  </a:rPr>
                  <a:t> </a:t>
                </a:r>
                <a:r>
                  <a:rPr lang="en-US" sz="2400" dirty="0">
                    <a:effectLst/>
                    <a:latin typeface="Arial" panose="020B0604020202020204" pitchFamily="34" charset="0"/>
                    <a:ea typeface="Calibri"/>
                    <a:cs typeface="Arial" panose="020B0604020202020204" pitchFamily="34" charset="0"/>
                  </a:rPr>
                  <a:t>of</a:t>
                </a:r>
                <a:r>
                  <a:rPr lang="en-US" sz="2400" spc="-20" dirty="0">
                    <a:effectLst/>
                    <a:latin typeface="Arial" panose="020B0604020202020204" pitchFamily="34" charset="0"/>
                    <a:ea typeface="Calibri"/>
                    <a:cs typeface="Arial" panose="020B0604020202020204" pitchFamily="34" charset="0"/>
                  </a:rPr>
                  <a:t> </a:t>
                </a:r>
                <a:r>
                  <a:rPr lang="en-US" sz="2400" spc="-5" dirty="0">
                    <a:effectLst/>
                    <a:latin typeface="Arial" panose="020B0604020202020204" pitchFamily="34" charset="0"/>
                    <a:ea typeface="Calibri"/>
                    <a:cs typeface="Arial" panose="020B0604020202020204" pitchFamily="34" charset="0"/>
                  </a:rPr>
                  <a:t>care:</a:t>
                </a:r>
                <a:r>
                  <a:rPr lang="en-US" sz="2400" spc="-20" dirty="0">
                    <a:effectLst/>
                    <a:latin typeface="Arial" panose="020B0604020202020204" pitchFamily="34" charset="0"/>
                    <a:ea typeface="Calibri"/>
                    <a:cs typeface="Arial" panose="020B0604020202020204" pitchFamily="34" charset="0"/>
                  </a:rPr>
                  <a:t> </a:t>
                </a:r>
                <a:r>
                  <a:rPr lang="en-US" sz="2400" b="1" spc="-5" dirty="0" smtClean="0">
                    <a:latin typeface="Arial" panose="020B0604020202020204" pitchFamily="34" charset="0"/>
                    <a:ea typeface="Calibri"/>
                    <a:cs typeface="Arial" panose="020B0604020202020204" pitchFamily="34" charset="0"/>
                  </a:rPr>
                  <a:t>Care during a procedure</a:t>
                </a:r>
                <a:endParaRPr lang="en-GB" sz="2400" dirty="0">
                  <a:effectLst/>
                  <a:latin typeface="Arial" panose="020B0604020202020204" pitchFamily="34" charset="0"/>
                  <a:ea typeface="Calibri"/>
                  <a:cs typeface="Arial" panose="020B0604020202020204" pitchFamily="34" charset="0"/>
                </a:endParaRPr>
              </a:p>
            </p:txBody>
          </p:sp>
        </p:grpSp>
      </p:grpSp>
      <p:sp>
        <p:nvSpPr>
          <p:cNvPr id="39" name="Text Box 2"/>
          <p:cNvSpPr txBox="1">
            <a:spLocks noChangeArrowheads="1"/>
          </p:cNvSpPr>
          <p:nvPr/>
        </p:nvSpPr>
        <p:spPr bwMode="auto">
          <a:xfrm>
            <a:off x="520242" y="1700808"/>
            <a:ext cx="8208912" cy="390280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a:spcAft>
                <a:spcPts val="0"/>
              </a:spcAft>
            </a:pPr>
            <a:r>
              <a:rPr lang="en-US" sz="2200" dirty="0">
                <a:effectLst/>
                <a:latin typeface="Arial" panose="020B0604020202020204" pitchFamily="34" charset="0"/>
                <a:ea typeface="Calibri"/>
                <a:cs typeface="Arial" panose="020B0604020202020204" pitchFamily="34" charset="0"/>
              </a:rPr>
              <a:t>Full care to be reviewed, but the following should be specifically considered and answered in this box</a:t>
            </a:r>
            <a:r>
              <a:rPr lang="en-US" sz="2200" dirty="0" smtClean="0">
                <a:effectLst/>
                <a:latin typeface="Arial" panose="020B0604020202020204" pitchFamily="34" charset="0"/>
                <a:ea typeface="Calibri"/>
                <a:cs typeface="Arial" panose="020B0604020202020204" pitchFamily="34" charset="0"/>
              </a:rPr>
              <a:t>:</a:t>
            </a:r>
          </a:p>
          <a:p>
            <a:pPr>
              <a:spcAft>
                <a:spcPts val="0"/>
              </a:spcAft>
            </a:pPr>
            <a:endParaRPr lang="en-GB" sz="2200" dirty="0">
              <a:effectLst/>
              <a:latin typeface="Arial" panose="020B0604020202020204" pitchFamily="34" charset="0"/>
              <a:ea typeface="Calibri"/>
              <a:cs typeface="Arial" panose="020B0604020202020204" pitchFamily="34" charset="0"/>
            </a:endParaRPr>
          </a:p>
          <a:p>
            <a:pPr marL="342900" lvl="0" indent="-342900">
              <a:spcAft>
                <a:spcPts val="0"/>
              </a:spcAft>
              <a:buFont typeface="Arial" panose="020B0604020202020204" pitchFamily="34" charset="0"/>
              <a:buChar char="•"/>
            </a:pPr>
            <a:r>
              <a:rPr lang="en-US" sz="2200" dirty="0">
                <a:effectLst/>
                <a:latin typeface="Arial" panose="020B0604020202020204" pitchFamily="34" charset="0"/>
                <a:ea typeface="Calibri"/>
                <a:cs typeface="Arial" panose="020B0604020202020204" pitchFamily="34" charset="0"/>
              </a:rPr>
              <a:t>Was a Lactate </a:t>
            </a:r>
            <a:r>
              <a:rPr lang="en-US" sz="2200" dirty="0" smtClean="0">
                <a:latin typeface="Arial" panose="020B0604020202020204" pitchFamily="34" charset="0"/>
                <a:ea typeface="Calibri"/>
                <a:cs typeface="Arial" panose="020B0604020202020204" pitchFamily="34" charset="0"/>
              </a:rPr>
              <a:t>perform</a:t>
            </a:r>
            <a:r>
              <a:rPr lang="en-US" sz="2200" dirty="0" smtClean="0">
                <a:effectLst/>
                <a:latin typeface="Arial" panose="020B0604020202020204" pitchFamily="34" charset="0"/>
                <a:ea typeface="Calibri"/>
                <a:cs typeface="Arial" panose="020B0604020202020204" pitchFamily="34" charset="0"/>
              </a:rPr>
              <a:t>ed </a:t>
            </a:r>
            <a:r>
              <a:rPr lang="en-US" sz="2200" dirty="0">
                <a:effectLst/>
                <a:latin typeface="Arial" panose="020B0604020202020204" pitchFamily="34" charset="0"/>
                <a:ea typeface="Calibri"/>
                <a:cs typeface="Arial" panose="020B0604020202020204" pitchFamily="34" charset="0"/>
              </a:rPr>
              <a:t>and recorded?</a:t>
            </a:r>
            <a:endParaRPr lang="en-GB" sz="2200" dirty="0">
              <a:effectLst/>
              <a:latin typeface="Arial" panose="020B0604020202020204" pitchFamily="34" charset="0"/>
              <a:ea typeface="Calibri"/>
              <a:cs typeface="Arial" panose="020B0604020202020204" pitchFamily="34" charset="0"/>
            </a:endParaRPr>
          </a:p>
          <a:p>
            <a:pPr marL="342900" lvl="0" indent="-342900">
              <a:spcAft>
                <a:spcPts val="0"/>
              </a:spcAft>
              <a:buFont typeface="Arial" panose="020B0604020202020204" pitchFamily="34" charset="0"/>
              <a:buChar char="•"/>
            </a:pPr>
            <a:r>
              <a:rPr lang="en-US" sz="2200" dirty="0">
                <a:effectLst/>
                <a:latin typeface="Arial" panose="020B0604020202020204" pitchFamily="34" charset="0"/>
                <a:ea typeface="Calibri"/>
                <a:cs typeface="Arial" panose="020B0604020202020204" pitchFamily="34" charset="0"/>
              </a:rPr>
              <a:t>What was the Pre Op P-POSSUM score?</a:t>
            </a:r>
            <a:endParaRPr lang="en-GB" sz="2200" dirty="0">
              <a:effectLst/>
              <a:latin typeface="Arial" panose="020B0604020202020204" pitchFamily="34" charset="0"/>
              <a:ea typeface="Calibri"/>
              <a:cs typeface="Arial" panose="020B0604020202020204" pitchFamily="34" charset="0"/>
            </a:endParaRPr>
          </a:p>
          <a:p>
            <a:pPr marL="342900" lvl="0" indent="-342900">
              <a:spcAft>
                <a:spcPts val="0"/>
              </a:spcAft>
              <a:buFont typeface="Arial" panose="020B0604020202020204" pitchFamily="34" charset="0"/>
              <a:buChar char="•"/>
            </a:pPr>
            <a:r>
              <a:rPr lang="en-US" sz="2200" dirty="0">
                <a:effectLst/>
                <a:latin typeface="Arial" panose="020B0604020202020204" pitchFamily="34" charset="0"/>
                <a:ea typeface="Calibri"/>
                <a:cs typeface="Arial" panose="020B0604020202020204" pitchFamily="34" charset="0"/>
              </a:rPr>
              <a:t>What was the patient’s time to theatre – planned and actual?</a:t>
            </a:r>
            <a:endParaRPr lang="en-GB" sz="2200" dirty="0">
              <a:effectLst/>
              <a:latin typeface="Arial" panose="020B0604020202020204" pitchFamily="34" charset="0"/>
              <a:ea typeface="Calibri"/>
              <a:cs typeface="Arial" panose="020B0604020202020204" pitchFamily="34" charset="0"/>
            </a:endParaRPr>
          </a:p>
          <a:p>
            <a:pPr marL="342900" lvl="0" indent="-342900">
              <a:spcAft>
                <a:spcPts val="0"/>
              </a:spcAft>
              <a:buFont typeface="Arial" panose="020B0604020202020204" pitchFamily="34" charset="0"/>
              <a:buChar char="•"/>
            </a:pPr>
            <a:r>
              <a:rPr lang="en-US" sz="2200" dirty="0">
                <a:effectLst/>
                <a:latin typeface="Arial" panose="020B0604020202020204" pitchFamily="34" charset="0"/>
                <a:ea typeface="Calibri"/>
                <a:cs typeface="Arial" panose="020B0604020202020204" pitchFamily="34" charset="0"/>
              </a:rPr>
              <a:t>Was there a Consultant Surgeon in theatre?</a:t>
            </a:r>
            <a:endParaRPr lang="en-GB" sz="2200" dirty="0">
              <a:effectLst/>
              <a:latin typeface="Arial" panose="020B0604020202020204" pitchFamily="34" charset="0"/>
              <a:ea typeface="Calibri"/>
              <a:cs typeface="Arial" panose="020B0604020202020204" pitchFamily="34" charset="0"/>
            </a:endParaRPr>
          </a:p>
          <a:p>
            <a:pPr marL="342900" lvl="0" indent="-342900">
              <a:spcAft>
                <a:spcPts val="0"/>
              </a:spcAft>
              <a:buFont typeface="Arial" panose="020B0604020202020204" pitchFamily="34" charset="0"/>
              <a:buChar char="•"/>
            </a:pPr>
            <a:r>
              <a:rPr lang="en-US" sz="2200" dirty="0">
                <a:effectLst/>
                <a:latin typeface="Arial" panose="020B0604020202020204" pitchFamily="34" charset="0"/>
                <a:ea typeface="Calibri"/>
                <a:cs typeface="Arial" panose="020B0604020202020204" pitchFamily="34" charset="0"/>
              </a:rPr>
              <a:t>Was there a Consultant Anesthetist in theatre?</a:t>
            </a:r>
            <a:endParaRPr lang="en-GB" sz="2200" dirty="0">
              <a:effectLst/>
              <a:latin typeface="Arial" panose="020B0604020202020204" pitchFamily="34" charset="0"/>
              <a:ea typeface="Calibri"/>
              <a:cs typeface="Arial" panose="020B0604020202020204" pitchFamily="34" charset="0"/>
            </a:endParaRPr>
          </a:p>
          <a:p>
            <a:pPr marL="342900" lvl="0" indent="-342900">
              <a:spcAft>
                <a:spcPts val="0"/>
              </a:spcAft>
              <a:buFont typeface="Arial" panose="020B0604020202020204" pitchFamily="34" charset="0"/>
              <a:buChar char="•"/>
            </a:pPr>
            <a:r>
              <a:rPr lang="en-US" sz="2200" dirty="0">
                <a:effectLst/>
                <a:latin typeface="Arial" panose="020B0604020202020204" pitchFamily="34" charset="0"/>
                <a:ea typeface="Calibri"/>
                <a:cs typeface="Arial" panose="020B0604020202020204" pitchFamily="34" charset="0"/>
              </a:rPr>
              <a:t>What was the ASA Score?</a:t>
            </a:r>
            <a:endParaRPr lang="en-GB" sz="2200" dirty="0">
              <a:effectLst/>
              <a:latin typeface="Arial" panose="020B0604020202020204" pitchFamily="34" charset="0"/>
              <a:ea typeface="Calibri"/>
              <a:cs typeface="Arial" panose="020B0604020202020204" pitchFamily="34" charset="0"/>
            </a:endParaRPr>
          </a:p>
          <a:p>
            <a:pPr marL="342900" lvl="0" indent="-342900">
              <a:spcAft>
                <a:spcPts val="0"/>
              </a:spcAft>
              <a:buFont typeface="Arial" panose="020B0604020202020204" pitchFamily="34" charset="0"/>
              <a:buChar char="•"/>
            </a:pPr>
            <a:r>
              <a:rPr lang="en-US" sz="2200" dirty="0">
                <a:effectLst/>
                <a:latin typeface="Arial" panose="020B0604020202020204" pitchFamily="34" charset="0"/>
                <a:ea typeface="Calibri"/>
                <a:cs typeface="Arial" panose="020B0604020202020204" pitchFamily="34" charset="0"/>
              </a:rPr>
              <a:t>Did the patient undergoing cardiac output monitoring?</a:t>
            </a:r>
            <a:endParaRPr lang="en-GB" sz="2200" dirty="0">
              <a:effectLst/>
              <a:latin typeface="Arial" panose="020B0604020202020204" pitchFamily="34" charset="0"/>
              <a:ea typeface="Calibri"/>
              <a:cs typeface="Arial" panose="020B0604020202020204" pitchFamily="34" charset="0"/>
            </a:endParaRPr>
          </a:p>
        </p:txBody>
      </p:sp>
    </p:spTree>
    <p:extLst>
      <p:ext uri="{BB962C8B-B14F-4D97-AF65-F5344CB8AC3E}">
        <p14:creationId xmlns:p14="http://schemas.microsoft.com/office/powerpoint/2010/main" val="132071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2123728" y="730025"/>
            <a:ext cx="4838219" cy="871117"/>
            <a:chOff x="15" y="15"/>
            <a:chExt cx="9884" cy="948"/>
          </a:xfrm>
        </p:grpSpPr>
        <p:grpSp>
          <p:nvGrpSpPr>
            <p:cNvPr id="5" name="Group 4"/>
            <p:cNvGrpSpPr>
              <a:grpSpLocks/>
            </p:cNvGrpSpPr>
            <p:nvPr/>
          </p:nvGrpSpPr>
          <p:grpSpPr bwMode="auto">
            <a:xfrm>
              <a:off x="47" y="49"/>
              <a:ext cx="92" cy="881"/>
              <a:chOff x="47" y="49"/>
              <a:chExt cx="92" cy="881"/>
            </a:xfrm>
          </p:grpSpPr>
          <p:sp>
            <p:nvSpPr>
              <p:cNvPr id="37" name="Freeform 36"/>
              <p:cNvSpPr>
                <a:spLocks/>
              </p:cNvSpPr>
              <p:nvPr/>
            </p:nvSpPr>
            <p:spPr bwMode="auto">
              <a:xfrm>
                <a:off x="47" y="49"/>
                <a:ext cx="92" cy="881"/>
              </a:xfrm>
              <a:custGeom>
                <a:avLst/>
                <a:gdLst>
                  <a:gd name="T0" fmla="+- 0 47 47"/>
                  <a:gd name="T1" fmla="*/ T0 w 92"/>
                  <a:gd name="T2" fmla="+- 0 929 49"/>
                  <a:gd name="T3" fmla="*/ 929 h 881"/>
                  <a:gd name="T4" fmla="+- 0 138 47"/>
                  <a:gd name="T5" fmla="*/ T4 w 92"/>
                  <a:gd name="T6" fmla="+- 0 929 49"/>
                  <a:gd name="T7" fmla="*/ 929 h 881"/>
                  <a:gd name="T8" fmla="+- 0 138 47"/>
                  <a:gd name="T9" fmla="*/ T8 w 92"/>
                  <a:gd name="T10" fmla="+- 0 49 49"/>
                  <a:gd name="T11" fmla="*/ 49 h 881"/>
                  <a:gd name="T12" fmla="+- 0 47 47"/>
                  <a:gd name="T13" fmla="*/ T12 w 92"/>
                  <a:gd name="T14" fmla="+- 0 49 49"/>
                  <a:gd name="T15" fmla="*/ 49 h 881"/>
                  <a:gd name="T16" fmla="+- 0 47 47"/>
                  <a:gd name="T17" fmla="*/ T16 w 92"/>
                  <a:gd name="T18" fmla="+- 0 929 49"/>
                  <a:gd name="T19" fmla="*/ 929 h 881"/>
                </a:gdLst>
                <a:ahLst/>
                <a:cxnLst>
                  <a:cxn ang="0">
                    <a:pos x="T1" y="T3"/>
                  </a:cxn>
                  <a:cxn ang="0">
                    <a:pos x="T5" y="T7"/>
                  </a:cxn>
                  <a:cxn ang="0">
                    <a:pos x="T9" y="T11"/>
                  </a:cxn>
                  <a:cxn ang="0">
                    <a:pos x="T13" y="T15"/>
                  </a:cxn>
                  <a:cxn ang="0">
                    <a:pos x="T17" y="T19"/>
                  </a:cxn>
                </a:cxnLst>
                <a:rect l="0" t="0" r="r" b="b"/>
                <a:pathLst>
                  <a:path w="92" h="881">
                    <a:moveTo>
                      <a:pt x="0" y="880"/>
                    </a:moveTo>
                    <a:lnTo>
                      <a:pt x="91" y="880"/>
                    </a:lnTo>
                    <a:lnTo>
                      <a:pt x="91" y="0"/>
                    </a:lnTo>
                    <a:lnTo>
                      <a:pt x="0" y="0"/>
                    </a:lnTo>
                    <a:lnTo>
                      <a:pt x="0" y="880"/>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sz="1600"/>
              </a:p>
            </p:txBody>
          </p:sp>
        </p:grpSp>
        <p:grpSp>
          <p:nvGrpSpPr>
            <p:cNvPr id="6" name="Group 5"/>
            <p:cNvGrpSpPr>
              <a:grpSpLocks/>
            </p:cNvGrpSpPr>
            <p:nvPr/>
          </p:nvGrpSpPr>
          <p:grpSpPr bwMode="auto">
            <a:xfrm>
              <a:off x="9776" y="49"/>
              <a:ext cx="94" cy="881"/>
              <a:chOff x="9776" y="49"/>
              <a:chExt cx="94" cy="881"/>
            </a:xfrm>
          </p:grpSpPr>
          <p:sp>
            <p:nvSpPr>
              <p:cNvPr id="36" name="Freeform 35"/>
              <p:cNvSpPr>
                <a:spLocks/>
              </p:cNvSpPr>
              <p:nvPr/>
            </p:nvSpPr>
            <p:spPr bwMode="auto">
              <a:xfrm>
                <a:off x="9776" y="49"/>
                <a:ext cx="94" cy="881"/>
              </a:xfrm>
              <a:custGeom>
                <a:avLst/>
                <a:gdLst>
                  <a:gd name="T0" fmla="+- 0 9776 9776"/>
                  <a:gd name="T1" fmla="*/ T0 w 94"/>
                  <a:gd name="T2" fmla="+- 0 929 49"/>
                  <a:gd name="T3" fmla="*/ 929 h 881"/>
                  <a:gd name="T4" fmla="+- 0 9870 9776"/>
                  <a:gd name="T5" fmla="*/ T4 w 94"/>
                  <a:gd name="T6" fmla="+- 0 929 49"/>
                  <a:gd name="T7" fmla="*/ 929 h 881"/>
                  <a:gd name="T8" fmla="+- 0 9870 9776"/>
                  <a:gd name="T9" fmla="*/ T8 w 94"/>
                  <a:gd name="T10" fmla="+- 0 49 49"/>
                  <a:gd name="T11" fmla="*/ 49 h 881"/>
                  <a:gd name="T12" fmla="+- 0 9776 9776"/>
                  <a:gd name="T13" fmla="*/ T12 w 94"/>
                  <a:gd name="T14" fmla="+- 0 49 49"/>
                  <a:gd name="T15" fmla="*/ 49 h 881"/>
                  <a:gd name="T16" fmla="+- 0 9776 9776"/>
                  <a:gd name="T17" fmla="*/ T16 w 94"/>
                  <a:gd name="T18" fmla="+- 0 929 49"/>
                  <a:gd name="T19" fmla="*/ 929 h 881"/>
                </a:gdLst>
                <a:ahLst/>
                <a:cxnLst>
                  <a:cxn ang="0">
                    <a:pos x="T1" y="T3"/>
                  </a:cxn>
                  <a:cxn ang="0">
                    <a:pos x="T5" y="T7"/>
                  </a:cxn>
                  <a:cxn ang="0">
                    <a:pos x="T9" y="T11"/>
                  </a:cxn>
                  <a:cxn ang="0">
                    <a:pos x="T13" y="T15"/>
                  </a:cxn>
                  <a:cxn ang="0">
                    <a:pos x="T17" y="T19"/>
                  </a:cxn>
                </a:cxnLst>
                <a:rect l="0" t="0" r="r" b="b"/>
                <a:pathLst>
                  <a:path w="94" h="881">
                    <a:moveTo>
                      <a:pt x="0" y="880"/>
                    </a:moveTo>
                    <a:lnTo>
                      <a:pt x="94" y="880"/>
                    </a:lnTo>
                    <a:lnTo>
                      <a:pt x="94" y="0"/>
                    </a:lnTo>
                    <a:lnTo>
                      <a:pt x="0" y="0"/>
                    </a:lnTo>
                    <a:lnTo>
                      <a:pt x="0" y="880"/>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sz="1600"/>
              </a:p>
            </p:txBody>
          </p:sp>
        </p:grpSp>
        <p:grpSp>
          <p:nvGrpSpPr>
            <p:cNvPr id="7" name="Group 6"/>
            <p:cNvGrpSpPr>
              <a:grpSpLocks/>
            </p:cNvGrpSpPr>
            <p:nvPr/>
          </p:nvGrpSpPr>
          <p:grpSpPr bwMode="auto">
            <a:xfrm>
              <a:off x="138" y="49"/>
              <a:ext cx="9639" cy="293"/>
              <a:chOff x="138" y="49"/>
              <a:chExt cx="9639" cy="293"/>
            </a:xfrm>
          </p:grpSpPr>
          <p:sp>
            <p:nvSpPr>
              <p:cNvPr id="35" name="Freeform 34"/>
              <p:cNvSpPr>
                <a:spLocks/>
              </p:cNvSpPr>
              <p:nvPr/>
            </p:nvSpPr>
            <p:spPr bwMode="auto">
              <a:xfrm>
                <a:off x="138" y="49"/>
                <a:ext cx="9639" cy="293"/>
              </a:xfrm>
              <a:custGeom>
                <a:avLst/>
                <a:gdLst>
                  <a:gd name="T0" fmla="+- 0 138 138"/>
                  <a:gd name="T1" fmla="*/ T0 w 9639"/>
                  <a:gd name="T2" fmla="+- 0 341 49"/>
                  <a:gd name="T3" fmla="*/ 341 h 293"/>
                  <a:gd name="T4" fmla="+- 0 9776 138"/>
                  <a:gd name="T5" fmla="*/ T4 w 9639"/>
                  <a:gd name="T6" fmla="+- 0 341 49"/>
                  <a:gd name="T7" fmla="*/ 341 h 293"/>
                  <a:gd name="T8" fmla="+- 0 9776 138"/>
                  <a:gd name="T9" fmla="*/ T8 w 9639"/>
                  <a:gd name="T10" fmla="+- 0 49 49"/>
                  <a:gd name="T11" fmla="*/ 49 h 293"/>
                  <a:gd name="T12" fmla="+- 0 138 138"/>
                  <a:gd name="T13" fmla="*/ T12 w 9639"/>
                  <a:gd name="T14" fmla="+- 0 49 49"/>
                  <a:gd name="T15" fmla="*/ 49 h 293"/>
                  <a:gd name="T16" fmla="+- 0 138 138"/>
                  <a:gd name="T17" fmla="*/ T16 w 9639"/>
                  <a:gd name="T18" fmla="+- 0 341 49"/>
                  <a:gd name="T19" fmla="*/ 341 h 293"/>
                </a:gdLst>
                <a:ahLst/>
                <a:cxnLst>
                  <a:cxn ang="0">
                    <a:pos x="T1" y="T3"/>
                  </a:cxn>
                  <a:cxn ang="0">
                    <a:pos x="T5" y="T7"/>
                  </a:cxn>
                  <a:cxn ang="0">
                    <a:pos x="T9" y="T11"/>
                  </a:cxn>
                  <a:cxn ang="0">
                    <a:pos x="T13" y="T15"/>
                  </a:cxn>
                  <a:cxn ang="0">
                    <a:pos x="T17" y="T19"/>
                  </a:cxn>
                </a:cxnLst>
                <a:rect l="0" t="0" r="r" b="b"/>
                <a:pathLst>
                  <a:path w="9639" h="293">
                    <a:moveTo>
                      <a:pt x="0" y="292"/>
                    </a:moveTo>
                    <a:lnTo>
                      <a:pt x="9638" y="292"/>
                    </a:lnTo>
                    <a:lnTo>
                      <a:pt x="9638" y="0"/>
                    </a:lnTo>
                    <a:lnTo>
                      <a:pt x="0" y="0"/>
                    </a:lnTo>
                    <a:lnTo>
                      <a:pt x="0" y="292"/>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sz="1600"/>
              </a:p>
            </p:txBody>
          </p:sp>
        </p:grpSp>
        <p:grpSp>
          <p:nvGrpSpPr>
            <p:cNvPr id="8" name="Group 7"/>
            <p:cNvGrpSpPr>
              <a:grpSpLocks/>
            </p:cNvGrpSpPr>
            <p:nvPr/>
          </p:nvGrpSpPr>
          <p:grpSpPr bwMode="auto">
            <a:xfrm>
              <a:off x="138" y="341"/>
              <a:ext cx="9639" cy="293"/>
              <a:chOff x="138" y="341"/>
              <a:chExt cx="9639" cy="293"/>
            </a:xfrm>
          </p:grpSpPr>
          <p:sp>
            <p:nvSpPr>
              <p:cNvPr id="34" name="Freeform 33"/>
              <p:cNvSpPr>
                <a:spLocks/>
              </p:cNvSpPr>
              <p:nvPr/>
            </p:nvSpPr>
            <p:spPr bwMode="auto">
              <a:xfrm>
                <a:off x="138" y="341"/>
                <a:ext cx="9639" cy="293"/>
              </a:xfrm>
              <a:custGeom>
                <a:avLst/>
                <a:gdLst>
                  <a:gd name="T0" fmla="+- 0 138 138"/>
                  <a:gd name="T1" fmla="*/ T0 w 9639"/>
                  <a:gd name="T2" fmla="+- 0 634 341"/>
                  <a:gd name="T3" fmla="*/ 634 h 293"/>
                  <a:gd name="T4" fmla="+- 0 9776 138"/>
                  <a:gd name="T5" fmla="*/ T4 w 9639"/>
                  <a:gd name="T6" fmla="+- 0 634 341"/>
                  <a:gd name="T7" fmla="*/ 634 h 293"/>
                  <a:gd name="T8" fmla="+- 0 9776 138"/>
                  <a:gd name="T9" fmla="*/ T8 w 9639"/>
                  <a:gd name="T10" fmla="+- 0 341 341"/>
                  <a:gd name="T11" fmla="*/ 341 h 293"/>
                  <a:gd name="T12" fmla="+- 0 138 138"/>
                  <a:gd name="T13" fmla="*/ T12 w 9639"/>
                  <a:gd name="T14" fmla="+- 0 341 341"/>
                  <a:gd name="T15" fmla="*/ 341 h 293"/>
                  <a:gd name="T16" fmla="+- 0 138 138"/>
                  <a:gd name="T17" fmla="*/ T16 w 9639"/>
                  <a:gd name="T18" fmla="+- 0 634 341"/>
                  <a:gd name="T19" fmla="*/ 634 h 293"/>
                </a:gdLst>
                <a:ahLst/>
                <a:cxnLst>
                  <a:cxn ang="0">
                    <a:pos x="T1" y="T3"/>
                  </a:cxn>
                  <a:cxn ang="0">
                    <a:pos x="T5" y="T7"/>
                  </a:cxn>
                  <a:cxn ang="0">
                    <a:pos x="T9" y="T11"/>
                  </a:cxn>
                  <a:cxn ang="0">
                    <a:pos x="T13" y="T15"/>
                  </a:cxn>
                  <a:cxn ang="0">
                    <a:pos x="T17" y="T19"/>
                  </a:cxn>
                </a:cxnLst>
                <a:rect l="0" t="0" r="r" b="b"/>
                <a:pathLst>
                  <a:path w="9639" h="293">
                    <a:moveTo>
                      <a:pt x="0" y="293"/>
                    </a:moveTo>
                    <a:lnTo>
                      <a:pt x="9638" y="293"/>
                    </a:lnTo>
                    <a:lnTo>
                      <a:pt x="9638" y="0"/>
                    </a:lnTo>
                    <a:lnTo>
                      <a:pt x="0" y="0"/>
                    </a:lnTo>
                    <a:lnTo>
                      <a:pt x="0" y="293"/>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sz="1600"/>
              </a:p>
            </p:txBody>
          </p:sp>
        </p:grpSp>
        <p:grpSp>
          <p:nvGrpSpPr>
            <p:cNvPr id="9" name="Group 8"/>
            <p:cNvGrpSpPr>
              <a:grpSpLocks/>
            </p:cNvGrpSpPr>
            <p:nvPr/>
          </p:nvGrpSpPr>
          <p:grpSpPr bwMode="auto">
            <a:xfrm>
              <a:off x="138" y="634"/>
              <a:ext cx="9639" cy="296"/>
              <a:chOff x="138" y="634"/>
              <a:chExt cx="9639" cy="296"/>
            </a:xfrm>
          </p:grpSpPr>
          <p:sp>
            <p:nvSpPr>
              <p:cNvPr id="33" name="Freeform 32"/>
              <p:cNvSpPr>
                <a:spLocks/>
              </p:cNvSpPr>
              <p:nvPr/>
            </p:nvSpPr>
            <p:spPr bwMode="auto">
              <a:xfrm>
                <a:off x="138" y="634"/>
                <a:ext cx="9639" cy="296"/>
              </a:xfrm>
              <a:custGeom>
                <a:avLst/>
                <a:gdLst>
                  <a:gd name="T0" fmla="+- 0 138 138"/>
                  <a:gd name="T1" fmla="*/ T0 w 9639"/>
                  <a:gd name="T2" fmla="+- 0 929 634"/>
                  <a:gd name="T3" fmla="*/ 929 h 296"/>
                  <a:gd name="T4" fmla="+- 0 9776 138"/>
                  <a:gd name="T5" fmla="*/ T4 w 9639"/>
                  <a:gd name="T6" fmla="+- 0 929 634"/>
                  <a:gd name="T7" fmla="*/ 929 h 296"/>
                  <a:gd name="T8" fmla="+- 0 9776 138"/>
                  <a:gd name="T9" fmla="*/ T8 w 9639"/>
                  <a:gd name="T10" fmla="+- 0 634 634"/>
                  <a:gd name="T11" fmla="*/ 634 h 296"/>
                  <a:gd name="T12" fmla="+- 0 138 138"/>
                  <a:gd name="T13" fmla="*/ T12 w 9639"/>
                  <a:gd name="T14" fmla="+- 0 634 634"/>
                  <a:gd name="T15" fmla="*/ 634 h 296"/>
                  <a:gd name="T16" fmla="+- 0 138 138"/>
                  <a:gd name="T17" fmla="*/ T16 w 9639"/>
                  <a:gd name="T18" fmla="+- 0 929 634"/>
                  <a:gd name="T19" fmla="*/ 929 h 296"/>
                </a:gdLst>
                <a:ahLst/>
                <a:cxnLst>
                  <a:cxn ang="0">
                    <a:pos x="T1" y="T3"/>
                  </a:cxn>
                  <a:cxn ang="0">
                    <a:pos x="T5" y="T7"/>
                  </a:cxn>
                  <a:cxn ang="0">
                    <a:pos x="T9" y="T11"/>
                  </a:cxn>
                  <a:cxn ang="0">
                    <a:pos x="T13" y="T15"/>
                  </a:cxn>
                  <a:cxn ang="0">
                    <a:pos x="T17" y="T19"/>
                  </a:cxn>
                </a:cxnLst>
                <a:rect l="0" t="0" r="r" b="b"/>
                <a:pathLst>
                  <a:path w="9639" h="296">
                    <a:moveTo>
                      <a:pt x="0" y="295"/>
                    </a:moveTo>
                    <a:lnTo>
                      <a:pt x="9638" y="295"/>
                    </a:lnTo>
                    <a:lnTo>
                      <a:pt x="9638" y="0"/>
                    </a:lnTo>
                    <a:lnTo>
                      <a:pt x="0" y="0"/>
                    </a:lnTo>
                    <a:lnTo>
                      <a:pt x="0" y="295"/>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sz="1600"/>
              </a:p>
            </p:txBody>
          </p:sp>
        </p:grpSp>
        <p:grpSp>
          <p:nvGrpSpPr>
            <p:cNvPr id="10" name="Group 9"/>
            <p:cNvGrpSpPr>
              <a:grpSpLocks/>
            </p:cNvGrpSpPr>
            <p:nvPr/>
          </p:nvGrpSpPr>
          <p:grpSpPr bwMode="auto">
            <a:xfrm>
              <a:off x="15" y="25"/>
              <a:ext cx="9884" cy="2"/>
              <a:chOff x="15" y="25"/>
              <a:chExt cx="9884" cy="2"/>
            </a:xfrm>
          </p:grpSpPr>
          <p:sp>
            <p:nvSpPr>
              <p:cNvPr id="32" name="Freeform 31"/>
              <p:cNvSpPr>
                <a:spLocks/>
              </p:cNvSpPr>
              <p:nvPr/>
            </p:nvSpPr>
            <p:spPr bwMode="auto">
              <a:xfrm>
                <a:off x="15" y="25"/>
                <a:ext cx="9884" cy="2"/>
              </a:xfrm>
              <a:custGeom>
                <a:avLst/>
                <a:gdLst>
                  <a:gd name="T0" fmla="+- 0 15 15"/>
                  <a:gd name="T1" fmla="*/ T0 w 9884"/>
                  <a:gd name="T2" fmla="+- 0 9899 15"/>
                  <a:gd name="T3" fmla="*/ T2 w 9884"/>
                </a:gdLst>
                <a:ahLst/>
                <a:cxnLst>
                  <a:cxn ang="0">
                    <a:pos x="T1" y="0"/>
                  </a:cxn>
                  <a:cxn ang="0">
                    <a:pos x="T3" y="0"/>
                  </a:cxn>
                </a:cxnLst>
                <a:rect l="0" t="0" r="r" b="b"/>
                <a:pathLst>
                  <a:path w="9884">
                    <a:moveTo>
                      <a:pt x="0" y="0"/>
                    </a:moveTo>
                    <a:lnTo>
                      <a:pt x="9884" y="0"/>
                    </a:lnTo>
                  </a:path>
                </a:pathLst>
              </a:custGeom>
              <a:noFill/>
              <a:ln w="7379">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1" name="Group 10"/>
            <p:cNvGrpSpPr>
              <a:grpSpLocks/>
            </p:cNvGrpSpPr>
            <p:nvPr/>
          </p:nvGrpSpPr>
          <p:grpSpPr bwMode="auto">
            <a:xfrm>
              <a:off x="35" y="45"/>
              <a:ext cx="9845" cy="2"/>
              <a:chOff x="35" y="45"/>
              <a:chExt cx="9845" cy="2"/>
            </a:xfrm>
          </p:grpSpPr>
          <p:sp>
            <p:nvSpPr>
              <p:cNvPr id="31" name="Freeform 30"/>
              <p:cNvSpPr>
                <a:spLocks/>
              </p:cNvSpPr>
              <p:nvPr/>
            </p:nvSpPr>
            <p:spPr bwMode="auto">
              <a:xfrm>
                <a:off x="35" y="45"/>
                <a:ext cx="9845" cy="2"/>
              </a:xfrm>
              <a:custGeom>
                <a:avLst/>
                <a:gdLst>
                  <a:gd name="T0" fmla="+- 0 35 35"/>
                  <a:gd name="T1" fmla="*/ T0 w 9845"/>
                  <a:gd name="T2" fmla="+- 0 9879 35"/>
                  <a:gd name="T3" fmla="*/ T2 w 9845"/>
                </a:gdLst>
                <a:ahLst/>
                <a:cxnLst>
                  <a:cxn ang="0">
                    <a:pos x="T1" y="0"/>
                  </a:cxn>
                  <a:cxn ang="0">
                    <a:pos x="T3" y="0"/>
                  </a:cxn>
                </a:cxnLst>
                <a:rect l="0" t="0" r="r" b="b"/>
                <a:pathLst>
                  <a:path w="9845">
                    <a:moveTo>
                      <a:pt x="0" y="0"/>
                    </a:moveTo>
                    <a:lnTo>
                      <a:pt x="9844" y="0"/>
                    </a:lnTo>
                  </a:path>
                </a:pathLst>
              </a:custGeom>
              <a:noFill/>
              <a:ln w="8890">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2" name="Group 11"/>
            <p:cNvGrpSpPr>
              <a:grpSpLocks/>
            </p:cNvGrpSpPr>
            <p:nvPr/>
          </p:nvGrpSpPr>
          <p:grpSpPr bwMode="auto">
            <a:xfrm>
              <a:off x="44" y="50"/>
              <a:ext cx="9826" cy="2"/>
              <a:chOff x="44" y="50"/>
              <a:chExt cx="9826" cy="2"/>
            </a:xfrm>
          </p:grpSpPr>
          <p:sp>
            <p:nvSpPr>
              <p:cNvPr id="30" name="Freeform 29"/>
              <p:cNvSpPr>
                <a:spLocks/>
              </p:cNvSpPr>
              <p:nvPr/>
            </p:nvSpPr>
            <p:spPr bwMode="auto">
              <a:xfrm>
                <a:off x="44" y="50"/>
                <a:ext cx="9826" cy="2"/>
              </a:xfrm>
              <a:custGeom>
                <a:avLst/>
                <a:gdLst>
                  <a:gd name="T0" fmla="+- 0 44 44"/>
                  <a:gd name="T1" fmla="*/ T0 w 9826"/>
                  <a:gd name="T2" fmla="+- 0 9870 44"/>
                  <a:gd name="T3" fmla="*/ T2 w 9826"/>
                </a:gdLst>
                <a:ahLst/>
                <a:cxnLst>
                  <a:cxn ang="0">
                    <a:pos x="T1" y="0"/>
                  </a:cxn>
                  <a:cxn ang="0">
                    <a:pos x="T3" y="0"/>
                  </a:cxn>
                </a:cxnLst>
                <a:rect l="0" t="0" r="r" b="b"/>
                <a:pathLst>
                  <a:path w="9826">
                    <a:moveTo>
                      <a:pt x="0" y="0"/>
                    </a:moveTo>
                    <a:lnTo>
                      <a:pt x="9826" y="0"/>
                    </a:lnTo>
                  </a:path>
                </a:pathLst>
              </a:custGeom>
              <a:noFill/>
              <a:ln w="2807">
                <a:solidFill>
                  <a:srgbClr val="DADADA"/>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3" name="Group 12"/>
            <p:cNvGrpSpPr>
              <a:grpSpLocks/>
            </p:cNvGrpSpPr>
            <p:nvPr/>
          </p:nvGrpSpPr>
          <p:grpSpPr bwMode="auto">
            <a:xfrm>
              <a:off x="30" y="15"/>
              <a:ext cx="2" cy="915"/>
              <a:chOff x="30" y="15"/>
              <a:chExt cx="2" cy="915"/>
            </a:xfrm>
          </p:grpSpPr>
          <p:sp>
            <p:nvSpPr>
              <p:cNvPr id="29" name="Freeform 28"/>
              <p:cNvSpPr>
                <a:spLocks/>
              </p:cNvSpPr>
              <p:nvPr/>
            </p:nvSpPr>
            <p:spPr bwMode="auto">
              <a:xfrm>
                <a:off x="30" y="15"/>
                <a:ext cx="2" cy="915"/>
              </a:xfrm>
              <a:custGeom>
                <a:avLst/>
                <a:gdLst>
                  <a:gd name="T0" fmla="+- 0 15 15"/>
                  <a:gd name="T1" fmla="*/ 15 h 915"/>
                  <a:gd name="T2" fmla="+- 0 929 15"/>
                  <a:gd name="T3" fmla="*/ 929 h 915"/>
                </a:gdLst>
                <a:ahLst/>
                <a:cxnLst>
                  <a:cxn ang="0">
                    <a:pos x="0" y="T1"/>
                  </a:cxn>
                  <a:cxn ang="0">
                    <a:pos x="0" y="T3"/>
                  </a:cxn>
                </a:cxnLst>
                <a:rect l="0" t="0" r="r" b="b"/>
                <a:pathLst>
                  <a:path h="915">
                    <a:moveTo>
                      <a:pt x="0" y="0"/>
                    </a:moveTo>
                    <a:lnTo>
                      <a:pt x="0" y="914"/>
                    </a:lnTo>
                  </a:path>
                </a:pathLst>
              </a:custGeom>
              <a:noFill/>
              <a:ln w="18923">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4" name="Group 13"/>
            <p:cNvGrpSpPr>
              <a:grpSpLocks/>
            </p:cNvGrpSpPr>
            <p:nvPr/>
          </p:nvGrpSpPr>
          <p:grpSpPr bwMode="auto">
            <a:xfrm>
              <a:off x="20" y="51"/>
              <a:ext cx="2" cy="912"/>
              <a:chOff x="20" y="51"/>
              <a:chExt cx="2" cy="912"/>
            </a:xfrm>
          </p:grpSpPr>
          <p:sp>
            <p:nvSpPr>
              <p:cNvPr id="28" name="Freeform 27"/>
              <p:cNvSpPr>
                <a:spLocks/>
              </p:cNvSpPr>
              <p:nvPr/>
            </p:nvSpPr>
            <p:spPr bwMode="auto">
              <a:xfrm>
                <a:off x="20" y="51"/>
                <a:ext cx="2" cy="912"/>
              </a:xfrm>
              <a:custGeom>
                <a:avLst/>
                <a:gdLst>
                  <a:gd name="T0" fmla="+- 0 51 51"/>
                  <a:gd name="T1" fmla="*/ 51 h 912"/>
                  <a:gd name="T2" fmla="+- 0 963 51"/>
                  <a:gd name="T3" fmla="*/ 963 h 912"/>
                </a:gdLst>
                <a:ahLst/>
                <a:cxnLst>
                  <a:cxn ang="0">
                    <a:pos x="0" y="T1"/>
                  </a:cxn>
                  <a:cxn ang="0">
                    <a:pos x="0" y="T3"/>
                  </a:cxn>
                </a:cxnLst>
                <a:rect l="0" t="0" r="r" b="b"/>
                <a:pathLst>
                  <a:path h="912">
                    <a:moveTo>
                      <a:pt x="0" y="0"/>
                    </a:moveTo>
                    <a:lnTo>
                      <a:pt x="0" y="912"/>
                    </a:lnTo>
                  </a:path>
                </a:pathLst>
              </a:custGeom>
              <a:noFill/>
              <a:ln w="7379">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5" name="Group 14"/>
            <p:cNvGrpSpPr>
              <a:grpSpLocks/>
            </p:cNvGrpSpPr>
            <p:nvPr/>
          </p:nvGrpSpPr>
          <p:grpSpPr bwMode="auto">
            <a:xfrm>
              <a:off x="9894" y="15"/>
              <a:ext cx="2" cy="915"/>
              <a:chOff x="9894" y="15"/>
              <a:chExt cx="2" cy="915"/>
            </a:xfrm>
          </p:grpSpPr>
          <p:sp>
            <p:nvSpPr>
              <p:cNvPr id="27" name="Freeform 26"/>
              <p:cNvSpPr>
                <a:spLocks/>
              </p:cNvSpPr>
              <p:nvPr/>
            </p:nvSpPr>
            <p:spPr bwMode="auto">
              <a:xfrm>
                <a:off x="9894" y="15"/>
                <a:ext cx="2" cy="915"/>
              </a:xfrm>
              <a:custGeom>
                <a:avLst/>
                <a:gdLst>
                  <a:gd name="T0" fmla="+- 0 15 15"/>
                  <a:gd name="T1" fmla="*/ 15 h 915"/>
                  <a:gd name="T2" fmla="+- 0 929 15"/>
                  <a:gd name="T3" fmla="*/ 929 h 915"/>
                </a:gdLst>
                <a:ahLst/>
                <a:cxnLst>
                  <a:cxn ang="0">
                    <a:pos x="0" y="T1"/>
                  </a:cxn>
                  <a:cxn ang="0">
                    <a:pos x="0" y="T3"/>
                  </a:cxn>
                </a:cxnLst>
                <a:rect l="0" t="0" r="r" b="b"/>
                <a:pathLst>
                  <a:path h="915">
                    <a:moveTo>
                      <a:pt x="0" y="0"/>
                    </a:moveTo>
                    <a:lnTo>
                      <a:pt x="0" y="914"/>
                    </a:lnTo>
                  </a:path>
                </a:pathLst>
              </a:custGeom>
              <a:noFill/>
              <a:ln w="736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6" name="Group 15"/>
            <p:cNvGrpSpPr>
              <a:grpSpLocks/>
            </p:cNvGrpSpPr>
            <p:nvPr/>
          </p:nvGrpSpPr>
          <p:grpSpPr bwMode="auto">
            <a:xfrm>
              <a:off x="9875" y="51"/>
              <a:ext cx="2" cy="879"/>
              <a:chOff x="9875" y="51"/>
              <a:chExt cx="2" cy="879"/>
            </a:xfrm>
          </p:grpSpPr>
          <p:sp>
            <p:nvSpPr>
              <p:cNvPr id="26" name="Freeform 25"/>
              <p:cNvSpPr>
                <a:spLocks/>
              </p:cNvSpPr>
              <p:nvPr/>
            </p:nvSpPr>
            <p:spPr bwMode="auto">
              <a:xfrm>
                <a:off x="9875" y="51"/>
                <a:ext cx="2" cy="879"/>
              </a:xfrm>
              <a:custGeom>
                <a:avLst/>
                <a:gdLst>
                  <a:gd name="T0" fmla="+- 0 51 51"/>
                  <a:gd name="T1" fmla="*/ 51 h 879"/>
                  <a:gd name="T2" fmla="+- 0 929 51"/>
                  <a:gd name="T3" fmla="*/ 929 h 879"/>
                </a:gdLst>
                <a:ahLst/>
                <a:cxnLst>
                  <a:cxn ang="0">
                    <a:pos x="0" y="T1"/>
                  </a:cxn>
                  <a:cxn ang="0">
                    <a:pos x="0" y="T3"/>
                  </a:cxn>
                </a:cxnLst>
                <a:rect l="0" t="0" r="r" b="b"/>
                <a:pathLst>
                  <a:path h="879">
                    <a:moveTo>
                      <a:pt x="0" y="0"/>
                    </a:moveTo>
                    <a:lnTo>
                      <a:pt x="0" y="878"/>
                    </a:lnTo>
                  </a:path>
                </a:pathLst>
              </a:custGeom>
              <a:noFill/>
              <a:ln w="7366">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7" name="Group 16"/>
            <p:cNvGrpSpPr>
              <a:grpSpLocks/>
            </p:cNvGrpSpPr>
            <p:nvPr/>
          </p:nvGrpSpPr>
          <p:grpSpPr bwMode="auto">
            <a:xfrm>
              <a:off x="15" y="944"/>
              <a:ext cx="58" cy="2"/>
              <a:chOff x="15" y="944"/>
              <a:chExt cx="58" cy="2"/>
            </a:xfrm>
          </p:grpSpPr>
          <p:sp>
            <p:nvSpPr>
              <p:cNvPr id="25" name="Freeform 24"/>
              <p:cNvSpPr>
                <a:spLocks/>
              </p:cNvSpPr>
              <p:nvPr/>
            </p:nvSpPr>
            <p:spPr bwMode="auto">
              <a:xfrm>
                <a:off x="15" y="944"/>
                <a:ext cx="58" cy="2"/>
              </a:xfrm>
              <a:custGeom>
                <a:avLst/>
                <a:gdLst>
                  <a:gd name="T0" fmla="+- 0 15 15"/>
                  <a:gd name="T1" fmla="*/ T0 w 58"/>
                  <a:gd name="T2" fmla="+- 0 73 15"/>
                  <a:gd name="T3" fmla="*/ T2 w 58"/>
                </a:gdLst>
                <a:ahLst/>
                <a:cxnLst>
                  <a:cxn ang="0">
                    <a:pos x="T1" y="0"/>
                  </a:cxn>
                  <a:cxn ang="0">
                    <a:pos x="T3" y="0"/>
                  </a:cxn>
                </a:cxnLst>
                <a:rect l="0" t="0" r="r" b="b"/>
                <a:pathLst>
                  <a:path w="58">
                    <a:moveTo>
                      <a:pt x="0" y="0"/>
                    </a:moveTo>
                    <a:lnTo>
                      <a:pt x="58" y="0"/>
                    </a:lnTo>
                  </a:path>
                </a:pathLst>
              </a:custGeom>
              <a:noFill/>
              <a:ln w="1955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8" name="Group 17"/>
            <p:cNvGrpSpPr>
              <a:grpSpLocks/>
            </p:cNvGrpSpPr>
            <p:nvPr/>
          </p:nvGrpSpPr>
          <p:grpSpPr bwMode="auto">
            <a:xfrm>
              <a:off x="35" y="944"/>
              <a:ext cx="39" cy="2"/>
              <a:chOff x="35" y="944"/>
              <a:chExt cx="39" cy="2"/>
            </a:xfrm>
          </p:grpSpPr>
          <p:sp>
            <p:nvSpPr>
              <p:cNvPr id="24" name="Freeform 23"/>
              <p:cNvSpPr>
                <a:spLocks/>
              </p:cNvSpPr>
              <p:nvPr/>
            </p:nvSpPr>
            <p:spPr bwMode="auto">
              <a:xfrm>
                <a:off x="35" y="944"/>
                <a:ext cx="39" cy="2"/>
              </a:xfrm>
              <a:custGeom>
                <a:avLst/>
                <a:gdLst>
                  <a:gd name="T0" fmla="+- 0 35 35"/>
                  <a:gd name="T1" fmla="*/ T0 w 39"/>
                  <a:gd name="T2" fmla="+- 0 73 35"/>
                  <a:gd name="T3" fmla="*/ T2 w 39"/>
                </a:gdLst>
                <a:ahLst/>
                <a:cxnLst>
                  <a:cxn ang="0">
                    <a:pos x="T1" y="0"/>
                  </a:cxn>
                  <a:cxn ang="0">
                    <a:pos x="T3" y="0"/>
                  </a:cxn>
                </a:cxnLst>
                <a:rect l="0" t="0" r="r" b="b"/>
                <a:pathLst>
                  <a:path w="39">
                    <a:moveTo>
                      <a:pt x="0" y="0"/>
                    </a:moveTo>
                    <a:lnTo>
                      <a:pt x="38" y="0"/>
                    </a:lnTo>
                  </a:path>
                </a:pathLst>
              </a:custGeom>
              <a:noFill/>
              <a:ln w="1955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19" name="Group 18"/>
            <p:cNvGrpSpPr>
              <a:grpSpLocks/>
            </p:cNvGrpSpPr>
            <p:nvPr/>
          </p:nvGrpSpPr>
          <p:grpSpPr bwMode="auto">
            <a:xfrm>
              <a:off x="73" y="944"/>
              <a:ext cx="9797" cy="2"/>
              <a:chOff x="73" y="944"/>
              <a:chExt cx="9797" cy="2"/>
            </a:xfrm>
          </p:grpSpPr>
          <p:sp>
            <p:nvSpPr>
              <p:cNvPr id="23" name="Freeform 22"/>
              <p:cNvSpPr>
                <a:spLocks/>
              </p:cNvSpPr>
              <p:nvPr/>
            </p:nvSpPr>
            <p:spPr bwMode="auto">
              <a:xfrm>
                <a:off x="73" y="944"/>
                <a:ext cx="9797" cy="2"/>
              </a:xfrm>
              <a:custGeom>
                <a:avLst/>
                <a:gdLst>
                  <a:gd name="T0" fmla="+- 0 73 73"/>
                  <a:gd name="T1" fmla="*/ T0 w 9797"/>
                  <a:gd name="T2" fmla="+- 0 9870 73"/>
                  <a:gd name="T3" fmla="*/ T2 w 9797"/>
                </a:gdLst>
                <a:ahLst/>
                <a:cxnLst>
                  <a:cxn ang="0">
                    <a:pos x="T1" y="0"/>
                  </a:cxn>
                  <a:cxn ang="0">
                    <a:pos x="T3" y="0"/>
                  </a:cxn>
                </a:cxnLst>
                <a:rect l="0" t="0" r="r" b="b"/>
                <a:pathLst>
                  <a:path w="9797">
                    <a:moveTo>
                      <a:pt x="0" y="0"/>
                    </a:moveTo>
                    <a:lnTo>
                      <a:pt x="9797" y="0"/>
                    </a:lnTo>
                  </a:path>
                </a:pathLst>
              </a:custGeom>
              <a:noFill/>
              <a:ln w="1955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grpSp>
        <p:grpSp>
          <p:nvGrpSpPr>
            <p:cNvPr id="20" name="Group 19"/>
            <p:cNvGrpSpPr>
              <a:grpSpLocks/>
            </p:cNvGrpSpPr>
            <p:nvPr/>
          </p:nvGrpSpPr>
          <p:grpSpPr bwMode="auto">
            <a:xfrm>
              <a:off x="30" y="35"/>
              <a:ext cx="9869" cy="911"/>
              <a:chOff x="30" y="35"/>
              <a:chExt cx="9869" cy="911"/>
            </a:xfrm>
          </p:grpSpPr>
          <p:sp>
            <p:nvSpPr>
              <p:cNvPr id="21" name="Freeform 20"/>
              <p:cNvSpPr>
                <a:spLocks/>
              </p:cNvSpPr>
              <p:nvPr/>
            </p:nvSpPr>
            <p:spPr bwMode="auto">
              <a:xfrm>
                <a:off x="9870" y="944"/>
                <a:ext cx="29" cy="2"/>
              </a:xfrm>
              <a:custGeom>
                <a:avLst/>
                <a:gdLst>
                  <a:gd name="T0" fmla="+- 0 9870 9870"/>
                  <a:gd name="T1" fmla="*/ T0 w 29"/>
                  <a:gd name="T2" fmla="+- 0 9899 9870"/>
                  <a:gd name="T3" fmla="*/ T2 w 29"/>
                </a:gdLst>
                <a:ahLst/>
                <a:cxnLst>
                  <a:cxn ang="0">
                    <a:pos x="T1" y="0"/>
                  </a:cxn>
                  <a:cxn ang="0">
                    <a:pos x="T3" y="0"/>
                  </a:cxn>
                </a:cxnLst>
                <a:rect l="0" t="0" r="r" b="b"/>
                <a:pathLst>
                  <a:path w="29">
                    <a:moveTo>
                      <a:pt x="0" y="0"/>
                    </a:moveTo>
                    <a:lnTo>
                      <a:pt x="29" y="0"/>
                    </a:lnTo>
                  </a:path>
                </a:pathLst>
              </a:custGeom>
              <a:noFill/>
              <a:ln w="19558">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sz="1600"/>
              </a:p>
            </p:txBody>
          </p:sp>
          <p:sp>
            <p:nvSpPr>
              <p:cNvPr id="22" name="Text Box 204"/>
              <p:cNvSpPr txBox="1">
                <a:spLocks noChangeArrowheads="1"/>
              </p:cNvSpPr>
              <p:nvPr/>
            </p:nvSpPr>
            <p:spPr bwMode="auto">
              <a:xfrm>
                <a:off x="30" y="35"/>
                <a:ext cx="9854" cy="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Aft>
                    <a:spcPts val="0"/>
                  </a:spcAft>
                </a:pPr>
                <a:r>
                  <a:rPr lang="en-US" sz="1600" dirty="0">
                    <a:effectLst/>
                    <a:latin typeface="Calibri"/>
                    <a:ea typeface="Calibri"/>
                    <a:cs typeface="Calibri"/>
                  </a:rPr>
                  <a:t> </a:t>
                </a:r>
                <a:endParaRPr lang="en-GB" sz="1600" dirty="0">
                  <a:effectLst/>
                  <a:latin typeface="Calibri"/>
                  <a:ea typeface="Calibri"/>
                  <a:cs typeface="Times New Roman"/>
                </a:endParaRPr>
              </a:p>
              <a:p>
                <a:pPr marL="67945">
                  <a:spcAft>
                    <a:spcPts val="0"/>
                  </a:spcAft>
                </a:pPr>
                <a:r>
                  <a:rPr lang="en-US" sz="2400" dirty="0">
                    <a:effectLst/>
                    <a:latin typeface="Arial" panose="020B0604020202020204" pitchFamily="34" charset="0"/>
                    <a:ea typeface="Calibri"/>
                    <a:cs typeface="Arial" panose="020B0604020202020204" pitchFamily="34" charset="0"/>
                  </a:rPr>
                  <a:t>Phase</a:t>
                </a:r>
                <a:r>
                  <a:rPr lang="en-US" sz="2400" spc="-25" dirty="0">
                    <a:effectLst/>
                    <a:latin typeface="Arial" panose="020B0604020202020204" pitchFamily="34" charset="0"/>
                    <a:ea typeface="Calibri"/>
                    <a:cs typeface="Arial" panose="020B0604020202020204" pitchFamily="34" charset="0"/>
                  </a:rPr>
                  <a:t> </a:t>
                </a:r>
                <a:r>
                  <a:rPr lang="en-US" sz="2400" dirty="0">
                    <a:effectLst/>
                    <a:latin typeface="Arial" panose="020B0604020202020204" pitchFamily="34" charset="0"/>
                    <a:ea typeface="Calibri"/>
                    <a:cs typeface="Arial" panose="020B0604020202020204" pitchFamily="34" charset="0"/>
                  </a:rPr>
                  <a:t>of</a:t>
                </a:r>
                <a:r>
                  <a:rPr lang="en-US" sz="2400" spc="-20" dirty="0">
                    <a:effectLst/>
                    <a:latin typeface="Arial" panose="020B0604020202020204" pitchFamily="34" charset="0"/>
                    <a:ea typeface="Calibri"/>
                    <a:cs typeface="Arial" panose="020B0604020202020204" pitchFamily="34" charset="0"/>
                  </a:rPr>
                  <a:t> </a:t>
                </a:r>
                <a:r>
                  <a:rPr lang="en-US" sz="2400" spc="-5" dirty="0">
                    <a:effectLst/>
                    <a:latin typeface="Arial" panose="020B0604020202020204" pitchFamily="34" charset="0"/>
                    <a:ea typeface="Calibri"/>
                    <a:cs typeface="Arial" panose="020B0604020202020204" pitchFamily="34" charset="0"/>
                  </a:rPr>
                  <a:t>care:</a:t>
                </a:r>
                <a:r>
                  <a:rPr lang="en-US" sz="2400" spc="-20" dirty="0">
                    <a:effectLst/>
                    <a:latin typeface="Arial" panose="020B0604020202020204" pitchFamily="34" charset="0"/>
                    <a:ea typeface="Calibri"/>
                    <a:cs typeface="Arial" panose="020B0604020202020204" pitchFamily="34" charset="0"/>
                  </a:rPr>
                  <a:t> </a:t>
                </a:r>
                <a:r>
                  <a:rPr lang="en-US" sz="2400" b="1" spc="-5" dirty="0" smtClean="0">
                    <a:latin typeface="Arial" panose="020B0604020202020204" pitchFamily="34" charset="0"/>
                    <a:ea typeface="Calibri"/>
                    <a:cs typeface="Arial" panose="020B0604020202020204" pitchFamily="34" charset="0"/>
                  </a:rPr>
                  <a:t>Perioperative</a:t>
                </a:r>
                <a:endParaRPr lang="en-GB" sz="2400" dirty="0">
                  <a:effectLst/>
                  <a:latin typeface="Arial" panose="020B0604020202020204" pitchFamily="34" charset="0"/>
                  <a:ea typeface="Calibri"/>
                  <a:cs typeface="Arial" panose="020B0604020202020204" pitchFamily="34" charset="0"/>
                </a:endParaRPr>
              </a:p>
            </p:txBody>
          </p:sp>
        </p:grpSp>
      </p:grpSp>
      <p:sp>
        <p:nvSpPr>
          <p:cNvPr id="38" name="Text Box 2"/>
          <p:cNvSpPr txBox="1">
            <a:spLocks noChangeArrowheads="1"/>
          </p:cNvSpPr>
          <p:nvPr/>
        </p:nvSpPr>
        <p:spPr bwMode="auto">
          <a:xfrm>
            <a:off x="1392605" y="1988840"/>
            <a:ext cx="6242050" cy="328649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r>
              <a:rPr lang="en-US" sz="2200" dirty="0">
                <a:latin typeface="Arial" panose="020B0604020202020204" pitchFamily="34" charset="0"/>
                <a:ea typeface="Calibri"/>
                <a:cs typeface="Arial" panose="020B0604020202020204" pitchFamily="34" charset="0"/>
              </a:rPr>
              <a:t>Full care to be reviewed, but the following should be specifically considered and answered in this box:</a:t>
            </a:r>
          </a:p>
          <a:p>
            <a:endParaRPr lang="en-GB" sz="2200" dirty="0">
              <a:latin typeface="Arial" panose="020B0604020202020204" pitchFamily="34" charset="0"/>
              <a:ea typeface="Calibri"/>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ea typeface="Calibri"/>
                <a:cs typeface="Arial" panose="020B0604020202020204" pitchFamily="34" charset="0"/>
              </a:rPr>
              <a:t>Did the patient go to ITU post Op?</a:t>
            </a:r>
            <a:endParaRPr lang="en-GB" sz="2200" dirty="0">
              <a:latin typeface="Arial" panose="020B0604020202020204" pitchFamily="34" charset="0"/>
              <a:ea typeface="Calibri"/>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ea typeface="Calibri"/>
                <a:cs typeface="Arial" panose="020B0604020202020204" pitchFamily="34" charset="0"/>
              </a:rPr>
              <a:t>If no which ward did they go to?</a:t>
            </a:r>
            <a:endParaRPr lang="en-GB" sz="2200" dirty="0">
              <a:latin typeface="Arial" panose="020B0604020202020204" pitchFamily="34" charset="0"/>
              <a:ea typeface="Calibri"/>
              <a:cs typeface="Arial" panose="020B0604020202020204" pitchFamily="34" charset="0"/>
            </a:endParaRPr>
          </a:p>
          <a:p>
            <a:pPr marL="342900" indent="-342900">
              <a:buFont typeface="Arial" panose="020B0604020202020204" pitchFamily="34" charset="0"/>
              <a:buChar char="•"/>
            </a:pPr>
            <a:r>
              <a:rPr lang="en-US" sz="2200" dirty="0">
                <a:latin typeface="Arial" panose="020B0604020202020204" pitchFamily="34" charset="0"/>
                <a:ea typeface="Calibri"/>
                <a:cs typeface="Arial" panose="020B0604020202020204" pitchFamily="34" charset="0"/>
              </a:rPr>
              <a:t>Was there a care of the elderly review? (mark N/A where not appropriate)</a:t>
            </a:r>
            <a:endParaRPr lang="en-GB" sz="2200" dirty="0">
              <a:latin typeface="Arial" panose="020B0604020202020204" pitchFamily="34" charset="0"/>
              <a:ea typeface="Calibri"/>
              <a:cs typeface="Arial" panose="020B0604020202020204" pitchFamily="34" charset="0"/>
            </a:endParaRPr>
          </a:p>
          <a:p>
            <a:pPr>
              <a:spcAft>
                <a:spcPts val="0"/>
              </a:spcAft>
            </a:pPr>
            <a:r>
              <a:rPr lang="en-US" sz="1100" dirty="0">
                <a:effectLst/>
                <a:latin typeface="Calibri"/>
                <a:ea typeface="Calibri"/>
                <a:cs typeface="Times New Roman"/>
              </a:rPr>
              <a:t> </a:t>
            </a:r>
            <a:endParaRPr lang="en-GB" sz="1100" dirty="0">
              <a:effectLst/>
              <a:latin typeface="Calibri"/>
              <a:ea typeface="Calibri"/>
              <a:cs typeface="Times New Roman"/>
            </a:endParaRPr>
          </a:p>
        </p:txBody>
      </p:sp>
    </p:spTree>
    <p:extLst>
      <p:ext uri="{BB962C8B-B14F-4D97-AF65-F5344CB8AC3E}">
        <p14:creationId xmlns:p14="http://schemas.microsoft.com/office/powerpoint/2010/main" val="1534080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lstStyle/>
          <a:p>
            <a:pPr algn="ctr"/>
            <a:r>
              <a:rPr lang="en-GB" dirty="0" smtClean="0">
                <a:solidFill>
                  <a:schemeClr val="tx1"/>
                </a:solidFill>
              </a:rPr>
              <a:t>Case Example</a:t>
            </a:r>
            <a:endParaRPr lang="en-GB" dirty="0">
              <a:solidFill>
                <a:schemeClr val="tx1"/>
              </a:solidFill>
            </a:endParaRPr>
          </a:p>
        </p:txBody>
      </p:sp>
      <p:sp>
        <p:nvSpPr>
          <p:cNvPr id="5" name="Content Placeholder 5"/>
          <p:cNvSpPr>
            <a:spLocks noGrp="1"/>
          </p:cNvSpPr>
          <p:nvPr>
            <p:ph idx="1"/>
          </p:nvPr>
        </p:nvSpPr>
        <p:spPr>
          <a:xfrm>
            <a:off x="467544" y="1700808"/>
            <a:ext cx="8229600" cy="3196952"/>
          </a:xfrm>
        </p:spPr>
        <p:txBody>
          <a:bodyPr/>
          <a:lstStyle/>
          <a:p>
            <a:pPr marL="342900" indent="-342900">
              <a:spcAft>
                <a:spcPts val="800"/>
              </a:spcAft>
              <a:buFont typeface="Arial" panose="020B0604020202020204" pitchFamily="34" charset="0"/>
              <a:buChar char="•"/>
            </a:pPr>
            <a:r>
              <a:rPr lang="en-GB" sz="2600" dirty="0" smtClean="0">
                <a:solidFill>
                  <a:schemeClr val="tx1"/>
                </a:solidFill>
              </a:rPr>
              <a:t>96 year old female admitted on 15</a:t>
            </a:r>
            <a:r>
              <a:rPr lang="en-GB" sz="2600" baseline="30000" dirty="0" smtClean="0">
                <a:solidFill>
                  <a:schemeClr val="tx1"/>
                </a:solidFill>
              </a:rPr>
              <a:t>th</a:t>
            </a:r>
            <a:r>
              <a:rPr lang="en-GB" sz="2600" dirty="0" smtClean="0">
                <a:solidFill>
                  <a:schemeClr val="tx1"/>
                </a:solidFill>
              </a:rPr>
              <a:t> April 2016</a:t>
            </a:r>
          </a:p>
          <a:p>
            <a:pPr marL="342900" indent="-342900">
              <a:spcAft>
                <a:spcPts val="800"/>
              </a:spcAft>
              <a:buFont typeface="Arial" panose="020B0604020202020204" pitchFamily="34" charset="0"/>
              <a:buChar char="•"/>
            </a:pPr>
            <a:r>
              <a:rPr lang="en-GB" sz="2600" dirty="0" smtClean="0">
                <a:solidFill>
                  <a:schemeClr val="tx1"/>
                </a:solidFill>
              </a:rPr>
              <a:t>#NOF following a fall</a:t>
            </a:r>
          </a:p>
          <a:p>
            <a:pPr marL="342900" indent="-342900">
              <a:spcAft>
                <a:spcPts val="800"/>
              </a:spcAft>
              <a:buFont typeface="Arial" panose="020B0604020202020204" pitchFamily="34" charset="0"/>
              <a:buChar char="•"/>
            </a:pPr>
            <a:r>
              <a:rPr lang="en-GB" sz="2600" dirty="0" smtClean="0">
                <a:solidFill>
                  <a:schemeClr val="tx1"/>
                </a:solidFill>
              </a:rPr>
              <a:t>Hemiarthroplasty 16</a:t>
            </a:r>
            <a:r>
              <a:rPr lang="en-GB" sz="2600" baseline="30000" dirty="0" smtClean="0">
                <a:solidFill>
                  <a:schemeClr val="tx1"/>
                </a:solidFill>
              </a:rPr>
              <a:t>th</a:t>
            </a:r>
            <a:r>
              <a:rPr lang="en-GB" sz="2600" dirty="0" smtClean="0">
                <a:solidFill>
                  <a:schemeClr val="tx1"/>
                </a:solidFill>
              </a:rPr>
              <a:t> April 2016</a:t>
            </a:r>
          </a:p>
          <a:p>
            <a:pPr marL="342900" indent="-342900">
              <a:spcAft>
                <a:spcPts val="800"/>
              </a:spcAft>
              <a:buFont typeface="Arial" panose="020B0604020202020204" pitchFamily="34" charset="0"/>
              <a:buChar char="•"/>
            </a:pPr>
            <a:r>
              <a:rPr lang="en-GB" sz="2600" dirty="0" smtClean="0">
                <a:solidFill>
                  <a:schemeClr val="tx1"/>
                </a:solidFill>
              </a:rPr>
              <a:t>Diagnosed with norovirus 23</a:t>
            </a:r>
            <a:r>
              <a:rPr lang="en-GB" sz="2600" baseline="30000" dirty="0" smtClean="0">
                <a:solidFill>
                  <a:schemeClr val="tx1"/>
                </a:solidFill>
              </a:rPr>
              <a:t>rd</a:t>
            </a:r>
            <a:r>
              <a:rPr lang="en-GB" sz="2600" dirty="0" smtClean="0">
                <a:solidFill>
                  <a:schemeClr val="tx1"/>
                </a:solidFill>
              </a:rPr>
              <a:t> April 2016</a:t>
            </a:r>
          </a:p>
          <a:p>
            <a:pPr marL="342900" indent="-342900">
              <a:spcAft>
                <a:spcPts val="800"/>
              </a:spcAft>
              <a:buFont typeface="Arial" panose="020B0604020202020204" pitchFamily="34" charset="0"/>
              <a:buChar char="•"/>
            </a:pPr>
            <a:r>
              <a:rPr lang="en-GB" sz="2600" dirty="0" smtClean="0">
                <a:solidFill>
                  <a:schemeClr val="tx1"/>
                </a:solidFill>
              </a:rPr>
              <a:t>Died 24</a:t>
            </a:r>
            <a:r>
              <a:rPr lang="en-GB" sz="2600" baseline="30000" dirty="0" smtClean="0">
                <a:solidFill>
                  <a:schemeClr val="tx1"/>
                </a:solidFill>
              </a:rPr>
              <a:t>th</a:t>
            </a:r>
            <a:r>
              <a:rPr lang="en-GB" sz="2600" dirty="0" smtClean="0">
                <a:solidFill>
                  <a:schemeClr val="tx1"/>
                </a:solidFill>
              </a:rPr>
              <a:t> April 2016</a:t>
            </a:r>
            <a:endParaRPr lang="en-GB" sz="2600" dirty="0">
              <a:solidFill>
                <a:schemeClr val="tx1"/>
              </a:solidFill>
            </a:endParaRPr>
          </a:p>
        </p:txBody>
      </p:sp>
    </p:spTree>
    <p:extLst>
      <p:ext uri="{BB962C8B-B14F-4D97-AF65-F5344CB8AC3E}">
        <p14:creationId xmlns:p14="http://schemas.microsoft.com/office/powerpoint/2010/main" val="2954392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GB" dirty="0" smtClean="0">
                <a:solidFill>
                  <a:schemeClr val="tx1"/>
                </a:solidFill>
              </a:rPr>
              <a:t>Task</a:t>
            </a:r>
            <a:endParaRPr lang="en-GB" dirty="0">
              <a:solidFill>
                <a:schemeClr val="tx1"/>
              </a:solidFill>
            </a:endParaRPr>
          </a:p>
        </p:txBody>
      </p:sp>
      <p:sp>
        <p:nvSpPr>
          <p:cNvPr id="5" name="Content Placeholder 2"/>
          <p:cNvSpPr>
            <a:spLocks noGrp="1"/>
          </p:cNvSpPr>
          <p:nvPr>
            <p:ph idx="1"/>
          </p:nvPr>
        </p:nvSpPr>
        <p:spPr>
          <a:xfrm>
            <a:off x="395536" y="1340768"/>
            <a:ext cx="8229600" cy="4525963"/>
          </a:xfrm>
        </p:spPr>
        <p:txBody>
          <a:bodyPr/>
          <a:lstStyle/>
          <a:p>
            <a:pPr marL="457200" indent="-457200">
              <a:buFont typeface="Arial" panose="020B0604020202020204" pitchFamily="34" charset="0"/>
              <a:buChar char="•"/>
            </a:pPr>
            <a:r>
              <a:rPr lang="en-GB" sz="2600" dirty="0" smtClean="0">
                <a:solidFill>
                  <a:schemeClr val="tx1"/>
                </a:solidFill>
              </a:rPr>
              <a:t>Examine notes</a:t>
            </a:r>
          </a:p>
          <a:p>
            <a:pPr lvl="1"/>
            <a:r>
              <a:rPr lang="en-GB" sz="2200" dirty="0" smtClean="0">
                <a:latin typeface="Arial" panose="020B0604020202020204" pitchFamily="34" charset="0"/>
                <a:cs typeface="Arial" panose="020B0604020202020204" pitchFamily="34" charset="0"/>
              </a:rPr>
              <a:t>Page 1-5 </a:t>
            </a:r>
            <a:r>
              <a:rPr lang="en-GB" sz="2200" dirty="0">
                <a:latin typeface="Arial" panose="020B0604020202020204" pitchFamily="34" charset="0"/>
                <a:cs typeface="Arial" panose="020B0604020202020204" pitchFamily="34" charset="0"/>
              </a:rPr>
              <a:t>I</a:t>
            </a:r>
            <a:r>
              <a:rPr lang="en-GB" sz="2200" dirty="0" smtClean="0">
                <a:latin typeface="Arial" panose="020B0604020202020204" pitchFamily="34" charset="0"/>
                <a:cs typeface="Arial" panose="020B0604020202020204" pitchFamily="34" charset="0"/>
              </a:rPr>
              <a:t>nitial admission</a:t>
            </a:r>
          </a:p>
          <a:p>
            <a:pPr lvl="1"/>
            <a:r>
              <a:rPr lang="en-GB" sz="2200" dirty="0" smtClean="0">
                <a:latin typeface="Arial" panose="020B0604020202020204" pitchFamily="34" charset="0"/>
                <a:cs typeface="Arial" panose="020B0604020202020204" pitchFamily="34" charset="0"/>
              </a:rPr>
              <a:t>Page 6-9 </a:t>
            </a:r>
            <a:r>
              <a:rPr lang="en-GB" sz="2200" dirty="0" err="1">
                <a:latin typeface="Arial" panose="020B0604020202020204" pitchFamily="34" charset="0"/>
                <a:cs typeface="Arial" panose="020B0604020202020204" pitchFamily="34" charset="0"/>
              </a:rPr>
              <a:t>P</a:t>
            </a:r>
            <a:r>
              <a:rPr lang="en-GB" sz="2200" dirty="0" err="1" smtClean="0">
                <a:latin typeface="Arial" panose="020B0604020202020204" pitchFamily="34" charset="0"/>
                <a:cs typeface="Arial" panose="020B0604020202020204" pitchFamily="34" charset="0"/>
              </a:rPr>
              <a:t>eri</a:t>
            </a:r>
            <a:r>
              <a:rPr lang="en-GB" sz="2200" dirty="0" smtClean="0">
                <a:latin typeface="Arial" panose="020B0604020202020204" pitchFamily="34" charset="0"/>
                <a:cs typeface="Arial" panose="020B0604020202020204" pitchFamily="34" charset="0"/>
              </a:rPr>
              <a:t>-operative care</a:t>
            </a:r>
          </a:p>
          <a:p>
            <a:pPr marL="457200" indent="-457200">
              <a:buFont typeface="Arial" panose="020B0604020202020204" pitchFamily="34" charset="0"/>
              <a:buChar char="•"/>
            </a:pPr>
            <a:r>
              <a:rPr lang="en-GB" sz="2600" dirty="0" smtClean="0">
                <a:solidFill>
                  <a:schemeClr val="tx1"/>
                </a:solidFill>
              </a:rPr>
              <a:t>Identify any good practice</a:t>
            </a:r>
          </a:p>
          <a:p>
            <a:pPr marL="457200" indent="-457200">
              <a:buFont typeface="Arial" panose="020B0604020202020204" pitchFamily="34" charset="0"/>
              <a:buChar char="•"/>
            </a:pPr>
            <a:r>
              <a:rPr lang="en-GB" sz="2600" dirty="0" smtClean="0">
                <a:solidFill>
                  <a:schemeClr val="tx1"/>
                </a:solidFill>
              </a:rPr>
              <a:t>Any areas that could be improved or below standard</a:t>
            </a:r>
          </a:p>
          <a:p>
            <a:pPr marL="457200" indent="-457200">
              <a:buFont typeface="Arial" panose="020B0604020202020204" pitchFamily="34" charset="0"/>
              <a:buChar char="•"/>
            </a:pPr>
            <a:r>
              <a:rPr lang="en-GB" sz="2600" dirty="0" smtClean="0">
                <a:solidFill>
                  <a:schemeClr val="tx1"/>
                </a:solidFill>
              </a:rPr>
              <a:t>Consider what score you would give episode of care</a:t>
            </a:r>
            <a:endParaRPr lang="en-GB" sz="2600" dirty="0">
              <a:solidFill>
                <a:schemeClr val="tx1"/>
              </a:solidFill>
            </a:endParaRPr>
          </a:p>
        </p:txBody>
      </p:sp>
    </p:spTree>
    <p:extLst>
      <p:ext uri="{BB962C8B-B14F-4D97-AF65-F5344CB8AC3E}">
        <p14:creationId xmlns:p14="http://schemas.microsoft.com/office/powerpoint/2010/main" val="4137518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GB" dirty="0" smtClean="0">
                <a:solidFill>
                  <a:schemeClr val="tx1"/>
                </a:solidFill>
              </a:rPr>
              <a:t>Admission and Initial </a:t>
            </a:r>
            <a:r>
              <a:rPr lang="en-GB" dirty="0">
                <a:solidFill>
                  <a:schemeClr val="tx1"/>
                </a:solidFill>
              </a:rPr>
              <a:t>C</a:t>
            </a:r>
            <a:r>
              <a:rPr lang="en-GB" dirty="0" smtClean="0">
                <a:solidFill>
                  <a:schemeClr val="tx1"/>
                </a:solidFill>
              </a:rPr>
              <a:t>are</a:t>
            </a:r>
            <a:endParaRPr lang="en-GB" dirty="0">
              <a:solidFill>
                <a:schemeClr val="tx1"/>
              </a:solidFill>
            </a:endParaRPr>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1484784"/>
            <a:ext cx="5506973" cy="3439044"/>
          </a:xfrm>
        </p:spPr>
      </p:pic>
    </p:spTree>
    <p:extLst>
      <p:ext uri="{BB962C8B-B14F-4D97-AF65-F5344CB8AC3E}">
        <p14:creationId xmlns:p14="http://schemas.microsoft.com/office/powerpoint/2010/main" val="2264334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nvSpPr>
        <p:spPr>
          <a:xfrm>
            <a:off x="404166" y="260648"/>
            <a:ext cx="7993739"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Mortality Review Context</a:t>
            </a:r>
            <a:endParaRPr lang="en-US" sz="3600" b="1" dirty="0">
              <a:latin typeface="Arial" panose="020B0604020202020204" pitchFamily="34" charset="0"/>
              <a:cs typeface="Arial" panose="020B0604020202020204" pitchFamily="34" charset="0"/>
            </a:endParaRPr>
          </a:p>
        </p:txBody>
      </p:sp>
      <p:sp>
        <p:nvSpPr>
          <p:cNvPr id="8" name="Content Placeholder 2"/>
          <p:cNvSpPr>
            <a:spLocks noGrp="1"/>
          </p:cNvSpPr>
          <p:nvPr/>
        </p:nvSpPr>
        <p:spPr>
          <a:xfrm>
            <a:off x="376948" y="1484784"/>
            <a:ext cx="8229600" cy="475252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spcAft>
                <a:spcPts val="800"/>
              </a:spcAft>
            </a:pPr>
            <a:r>
              <a:rPr lang="en-GB" sz="2400" dirty="0" smtClean="0">
                <a:latin typeface="Arial" panose="020B0604020202020204" pitchFamily="34" charset="0"/>
                <a:cs typeface="Arial" panose="020B0604020202020204" pitchFamily="34" charset="0"/>
              </a:rPr>
              <a:t>National Programme in </a:t>
            </a:r>
            <a:r>
              <a:rPr lang="en-GB" sz="2400" dirty="0">
                <a:latin typeface="Arial" panose="020B0604020202020204" pitchFamily="34" charset="0"/>
                <a:cs typeface="Arial" panose="020B0604020202020204" pitchFamily="34" charset="0"/>
              </a:rPr>
              <a:t>place to assist </a:t>
            </a:r>
            <a:r>
              <a:rPr lang="en-GB" sz="2400" dirty="0" smtClean="0">
                <a:latin typeface="Arial" panose="020B0604020202020204" pitchFamily="34" charset="0"/>
                <a:cs typeface="Arial" panose="020B0604020202020204" pitchFamily="34" charset="0"/>
              </a:rPr>
              <a:t>acute care hospitals </a:t>
            </a:r>
            <a:r>
              <a:rPr lang="en-GB" sz="2400" dirty="0">
                <a:latin typeface="Arial" panose="020B0604020202020204" pitchFamily="34" charset="0"/>
                <a:cs typeface="Arial" panose="020B0604020202020204" pitchFamily="34" charset="0"/>
              </a:rPr>
              <a:t>in England and </a:t>
            </a:r>
            <a:r>
              <a:rPr lang="en-GB" sz="2400" dirty="0" smtClean="0">
                <a:latin typeface="Arial" panose="020B0604020202020204" pitchFamily="34" charset="0"/>
                <a:cs typeface="Arial" panose="020B0604020202020204" pitchFamily="34" charset="0"/>
              </a:rPr>
              <a:t>Scotland</a:t>
            </a:r>
          </a:p>
          <a:p>
            <a:pPr>
              <a:spcBef>
                <a:spcPts val="0"/>
              </a:spcBef>
              <a:spcAft>
                <a:spcPts val="800"/>
              </a:spcAft>
            </a:pPr>
            <a:r>
              <a:rPr lang="en-GB" sz="2400" dirty="0">
                <a:latin typeface="Arial" panose="020B0604020202020204" pitchFamily="34" charset="0"/>
                <a:cs typeface="Arial" panose="020B0604020202020204" pitchFamily="34" charset="0"/>
              </a:rPr>
              <a:t>R</a:t>
            </a:r>
            <a:r>
              <a:rPr lang="en-GB" sz="2400" dirty="0" smtClean="0">
                <a:latin typeface="Arial" panose="020B0604020202020204" pitchFamily="34" charset="0"/>
                <a:cs typeface="Arial" panose="020B0604020202020204" pitchFamily="34" charset="0"/>
              </a:rPr>
              <a:t>eviews safety </a:t>
            </a:r>
            <a:r>
              <a:rPr lang="en-GB" sz="2400" dirty="0">
                <a:latin typeface="Arial" panose="020B0604020202020204" pitchFamily="34" charset="0"/>
                <a:cs typeface="Arial" panose="020B0604020202020204" pitchFamily="34" charset="0"/>
              </a:rPr>
              <a:t>and quality of </a:t>
            </a:r>
            <a:r>
              <a:rPr lang="en-GB" sz="2400" dirty="0" smtClean="0">
                <a:latin typeface="Arial" panose="020B0604020202020204" pitchFamily="34" charset="0"/>
                <a:cs typeface="Arial" panose="020B0604020202020204" pitchFamily="34" charset="0"/>
              </a:rPr>
              <a:t>care of adults who die in hospital</a:t>
            </a:r>
          </a:p>
          <a:p>
            <a:pPr>
              <a:spcBef>
                <a:spcPts val="0"/>
              </a:spcBef>
              <a:spcAft>
                <a:spcPts val="800"/>
              </a:spcAft>
            </a:pPr>
            <a:r>
              <a:rPr lang="en-GB" sz="2400" dirty="0" smtClean="0">
                <a:latin typeface="Arial" panose="020B0604020202020204" pitchFamily="34" charset="0"/>
                <a:cs typeface="Arial" panose="020B0604020202020204" pitchFamily="34" charset="0"/>
              </a:rPr>
              <a:t>Evidence-based Structured </a:t>
            </a:r>
            <a:r>
              <a:rPr lang="en-GB" sz="2400" dirty="0">
                <a:latin typeface="Arial" panose="020B0604020202020204" pitchFamily="34" charset="0"/>
                <a:cs typeface="Arial" panose="020B0604020202020204" pitchFamily="34" charset="0"/>
              </a:rPr>
              <a:t>Judgement Review [SJR]</a:t>
            </a:r>
          </a:p>
          <a:p>
            <a:pPr>
              <a:spcBef>
                <a:spcPts val="0"/>
              </a:spcBef>
              <a:spcAft>
                <a:spcPts val="800"/>
              </a:spcAft>
            </a:pPr>
            <a:r>
              <a:rPr lang="en-GB" sz="2400" dirty="0" smtClean="0">
                <a:latin typeface="Arial" panose="020B0604020202020204" pitchFamily="34" charset="0"/>
                <a:cs typeface="Arial" panose="020B0604020202020204" pitchFamily="34" charset="0"/>
              </a:rPr>
              <a:t>Quantitative </a:t>
            </a:r>
            <a:r>
              <a:rPr lang="en-GB" sz="2400" dirty="0">
                <a:latin typeface="Arial" panose="020B0604020202020204" pitchFamily="34" charset="0"/>
                <a:cs typeface="Arial" panose="020B0604020202020204" pitchFamily="34" charset="0"/>
              </a:rPr>
              <a:t>and qualitative information on care that goes well, or not so </a:t>
            </a:r>
            <a:r>
              <a:rPr lang="en-GB" sz="2400" dirty="0" smtClean="0">
                <a:latin typeface="Arial" panose="020B0604020202020204" pitchFamily="34" charset="0"/>
                <a:cs typeface="Arial" panose="020B0604020202020204" pitchFamily="34" charset="0"/>
              </a:rPr>
              <a:t>well</a:t>
            </a:r>
            <a:endParaRPr lang="en-GB" sz="2400" dirty="0">
              <a:latin typeface="Arial" panose="020B0604020202020204" pitchFamily="34" charset="0"/>
              <a:cs typeface="Arial" panose="020B0604020202020204" pitchFamily="34" charset="0"/>
            </a:endParaRPr>
          </a:p>
          <a:p>
            <a:pPr>
              <a:spcBef>
                <a:spcPts val="0"/>
              </a:spcBef>
              <a:spcAft>
                <a:spcPts val="800"/>
              </a:spcAft>
            </a:pPr>
            <a:r>
              <a:rPr lang="en-GB" sz="2400" dirty="0" smtClean="0">
                <a:latin typeface="Arial" panose="020B0604020202020204" pitchFamily="34" charset="0"/>
                <a:cs typeface="Arial" panose="020B0604020202020204" pitchFamily="34" charset="0"/>
              </a:rPr>
              <a:t>NHS Trusts expected to adopt and report number of reviews from Q3 onwards</a:t>
            </a:r>
            <a:endParaRPr lang="en-US" sz="2400" dirty="0"/>
          </a:p>
        </p:txBody>
      </p:sp>
    </p:spTree>
    <p:extLst>
      <p:ext uri="{BB962C8B-B14F-4D97-AF65-F5344CB8AC3E}">
        <p14:creationId xmlns:p14="http://schemas.microsoft.com/office/powerpoint/2010/main" val="402167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GB" dirty="0">
                <a:solidFill>
                  <a:schemeClr val="tx1"/>
                </a:solidFill>
              </a:rPr>
              <a:t>Admission and Initial </a:t>
            </a:r>
            <a:r>
              <a:rPr lang="en-GB" dirty="0" smtClean="0">
                <a:solidFill>
                  <a:schemeClr val="tx1"/>
                </a:solidFill>
              </a:rPr>
              <a:t>care</a:t>
            </a:r>
            <a:endParaRPr lang="en-GB" dirty="0">
              <a:solidFill>
                <a:schemeClr val="tx1"/>
              </a:solidFill>
            </a:endParaRPr>
          </a:p>
        </p:txBody>
      </p:sp>
      <p:sp>
        <p:nvSpPr>
          <p:cNvPr id="5" name="Content Placeholder 3"/>
          <p:cNvSpPr>
            <a:spLocks noGrp="1"/>
          </p:cNvSpPr>
          <p:nvPr>
            <p:ph sz="half" idx="1"/>
          </p:nvPr>
        </p:nvSpPr>
        <p:spPr>
          <a:xfrm>
            <a:off x="467544" y="1988840"/>
            <a:ext cx="7643192" cy="2952328"/>
          </a:xfrm>
        </p:spPr>
        <p:txBody>
          <a:bodyPr/>
          <a:lstStyle/>
          <a:p>
            <a:pPr marL="457200" indent="-457200">
              <a:spcAft>
                <a:spcPts val="800"/>
              </a:spcAft>
              <a:buFont typeface="Arial" panose="020B0604020202020204" pitchFamily="34" charset="0"/>
              <a:buChar char="•"/>
            </a:pPr>
            <a:r>
              <a:rPr lang="en-GB" sz="2600" dirty="0" smtClean="0">
                <a:solidFill>
                  <a:schemeClr val="tx1"/>
                </a:solidFill>
              </a:rPr>
              <a:t>Good assessment and management</a:t>
            </a:r>
          </a:p>
          <a:p>
            <a:pPr marL="457200" indent="-457200">
              <a:spcAft>
                <a:spcPts val="800"/>
              </a:spcAft>
              <a:buFont typeface="Arial" panose="020B0604020202020204" pitchFamily="34" charset="0"/>
              <a:buChar char="•"/>
            </a:pPr>
            <a:r>
              <a:rPr lang="en-GB" sz="2600" dirty="0" smtClean="0">
                <a:solidFill>
                  <a:schemeClr val="tx1"/>
                </a:solidFill>
              </a:rPr>
              <a:t>Prompt surgery within 24 hours</a:t>
            </a:r>
          </a:p>
          <a:p>
            <a:pPr marL="457200" indent="-457200">
              <a:spcAft>
                <a:spcPts val="800"/>
              </a:spcAft>
              <a:buFont typeface="Arial" panose="020B0604020202020204" pitchFamily="34" charset="0"/>
              <a:buChar char="•"/>
            </a:pPr>
            <a:r>
              <a:rPr lang="en-GB" sz="2600" dirty="0" smtClean="0">
                <a:solidFill>
                  <a:schemeClr val="tx1"/>
                </a:solidFill>
              </a:rPr>
              <a:t>Good multidisciplinary team input</a:t>
            </a:r>
          </a:p>
          <a:p>
            <a:pPr marL="457200" indent="-457200">
              <a:spcAft>
                <a:spcPts val="800"/>
              </a:spcAft>
              <a:buFont typeface="Arial" panose="020B0604020202020204" pitchFamily="34" charset="0"/>
              <a:buChar char="•"/>
            </a:pPr>
            <a:r>
              <a:rPr lang="en-GB" sz="2600" dirty="0">
                <a:solidFill>
                  <a:schemeClr val="tx1"/>
                </a:solidFill>
              </a:rPr>
              <a:t>No collateral </a:t>
            </a:r>
            <a:r>
              <a:rPr lang="en-GB" sz="2600" dirty="0" err="1">
                <a:solidFill>
                  <a:schemeClr val="tx1"/>
                </a:solidFill>
              </a:rPr>
              <a:t>Hx</a:t>
            </a:r>
            <a:r>
              <a:rPr lang="en-GB" sz="2600" dirty="0">
                <a:solidFill>
                  <a:schemeClr val="tx1"/>
                </a:solidFill>
              </a:rPr>
              <a:t> about fall</a:t>
            </a:r>
          </a:p>
          <a:p>
            <a:endParaRPr lang="en-GB" dirty="0" smtClean="0">
              <a:solidFill>
                <a:schemeClr val="tx1"/>
              </a:solidFill>
            </a:endParaRPr>
          </a:p>
          <a:p>
            <a:endParaRPr lang="en-GB" dirty="0"/>
          </a:p>
        </p:txBody>
      </p:sp>
    </p:spTree>
    <p:extLst>
      <p:ext uri="{BB962C8B-B14F-4D97-AF65-F5344CB8AC3E}">
        <p14:creationId xmlns:p14="http://schemas.microsoft.com/office/powerpoint/2010/main" val="118844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pPr algn="ctr"/>
            <a:r>
              <a:rPr lang="en-US" sz="4000" dirty="0" smtClean="0">
                <a:solidFill>
                  <a:schemeClr val="tx1"/>
                </a:solidFill>
              </a:rPr>
              <a:t>What should a judgement comment look like?</a:t>
            </a:r>
            <a:endParaRPr lang="en-US" sz="4000" dirty="0">
              <a:solidFill>
                <a:schemeClr val="tx1"/>
              </a:solidFill>
            </a:endParaRPr>
          </a:p>
        </p:txBody>
      </p:sp>
      <p:sp>
        <p:nvSpPr>
          <p:cNvPr id="5" name="Content Placeholder 2"/>
          <p:cNvSpPr>
            <a:spLocks noGrp="1"/>
          </p:cNvSpPr>
          <p:nvPr>
            <p:ph idx="1"/>
          </p:nvPr>
        </p:nvSpPr>
        <p:spPr>
          <a:xfrm>
            <a:off x="467544" y="2132856"/>
            <a:ext cx="8229600" cy="3822020"/>
          </a:xfrm>
        </p:spPr>
        <p:txBody>
          <a:bodyPr>
            <a:normAutofit/>
          </a:bodyPr>
          <a:lstStyle/>
          <a:p>
            <a:pPr marL="457200" indent="-457200">
              <a:spcAft>
                <a:spcPts val="800"/>
              </a:spcAft>
              <a:buFont typeface="Arial" panose="020B0604020202020204" pitchFamily="34" charset="0"/>
              <a:buChar char="•"/>
            </a:pPr>
            <a:r>
              <a:rPr lang="en-GB" sz="2600" dirty="0" smtClean="0">
                <a:solidFill>
                  <a:schemeClr val="tx1"/>
                </a:solidFill>
              </a:rPr>
              <a:t>Needs to be explicit</a:t>
            </a:r>
          </a:p>
          <a:p>
            <a:pPr marL="457200" indent="-457200">
              <a:spcAft>
                <a:spcPts val="800"/>
              </a:spcAft>
              <a:buFont typeface="Arial" panose="020B0604020202020204" pitchFamily="34" charset="0"/>
              <a:buChar char="•"/>
            </a:pPr>
            <a:r>
              <a:rPr lang="en-GB" sz="2600" dirty="0" smtClean="0">
                <a:solidFill>
                  <a:schemeClr val="tx1"/>
                </a:solidFill>
              </a:rPr>
              <a:t>Score needs to reflect the comment</a:t>
            </a:r>
          </a:p>
          <a:p>
            <a:pPr marL="457200" indent="-457200">
              <a:spcAft>
                <a:spcPts val="800"/>
              </a:spcAft>
              <a:buFont typeface="Arial" panose="020B0604020202020204" pitchFamily="34" charset="0"/>
              <a:buChar char="•"/>
            </a:pPr>
            <a:r>
              <a:rPr lang="en-GB" sz="2600" dirty="0" smtClean="0">
                <a:solidFill>
                  <a:schemeClr val="tx1"/>
                </a:solidFill>
              </a:rPr>
              <a:t>You can have a good comment but still have a bad score for the whole phase of care</a:t>
            </a:r>
            <a:endParaRPr lang="en-US" sz="2600" dirty="0">
              <a:solidFill>
                <a:schemeClr val="tx1"/>
              </a:solidFill>
            </a:endParaRPr>
          </a:p>
        </p:txBody>
      </p:sp>
    </p:spTree>
    <p:extLst>
      <p:ext uri="{BB962C8B-B14F-4D97-AF65-F5344CB8AC3E}">
        <p14:creationId xmlns:p14="http://schemas.microsoft.com/office/powerpoint/2010/main" val="330644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1560" y="764704"/>
            <a:ext cx="7993739" cy="1143000"/>
          </a:xfrm>
        </p:spPr>
        <p:txBody>
          <a:bodyPr>
            <a:normAutofit/>
          </a:bodyPr>
          <a:lstStyle/>
          <a:p>
            <a:pPr algn="ctr"/>
            <a:r>
              <a:rPr lang="en-US" dirty="0" smtClean="0">
                <a:solidFill>
                  <a:schemeClr val="tx1"/>
                </a:solidFill>
              </a:rPr>
              <a:t>The 1-5 phase of care score</a:t>
            </a:r>
            <a:endParaRPr lang="en-US" dirty="0">
              <a:solidFill>
                <a:schemeClr val="tx1"/>
              </a:solidFill>
            </a:endParaRPr>
          </a:p>
        </p:txBody>
      </p:sp>
      <p:sp>
        <p:nvSpPr>
          <p:cNvPr id="5" name="Content Placeholder 2"/>
          <p:cNvSpPr>
            <a:spLocks noGrp="1"/>
          </p:cNvSpPr>
          <p:nvPr>
            <p:ph idx="1"/>
          </p:nvPr>
        </p:nvSpPr>
        <p:spPr>
          <a:xfrm>
            <a:off x="395536" y="1628800"/>
            <a:ext cx="8229600" cy="3822020"/>
          </a:xfrm>
        </p:spPr>
        <p:txBody>
          <a:bodyPr>
            <a:normAutofit/>
          </a:bodyPr>
          <a:lstStyle/>
          <a:p>
            <a:pPr marL="712788" indent="-593725">
              <a:buNone/>
              <a:tabLst>
                <a:tab pos="712788" algn="l"/>
              </a:tabLst>
            </a:pPr>
            <a:r>
              <a:rPr lang="en-GB" sz="3600" b="1" dirty="0">
                <a:solidFill>
                  <a:srgbClr val="0070C0"/>
                </a:solidFill>
              </a:rPr>
              <a:t>1 </a:t>
            </a:r>
            <a:r>
              <a:rPr lang="en-GB" sz="2800" b="1" dirty="0"/>
              <a:t>	</a:t>
            </a:r>
            <a:r>
              <a:rPr lang="en-GB" sz="2800" dirty="0">
                <a:solidFill>
                  <a:schemeClr val="tx1"/>
                </a:solidFill>
              </a:rPr>
              <a:t>Very poor care</a:t>
            </a:r>
          </a:p>
          <a:p>
            <a:pPr marL="712788" indent="-593725">
              <a:buNone/>
              <a:tabLst>
                <a:tab pos="712788" algn="l"/>
              </a:tabLst>
            </a:pPr>
            <a:r>
              <a:rPr lang="en-GB" sz="3600" b="1" dirty="0">
                <a:solidFill>
                  <a:srgbClr val="0070C0"/>
                </a:solidFill>
              </a:rPr>
              <a:t>2 </a:t>
            </a:r>
            <a:r>
              <a:rPr lang="en-GB" sz="2800" b="1" dirty="0"/>
              <a:t>	</a:t>
            </a:r>
            <a:r>
              <a:rPr lang="en-GB" sz="2800" dirty="0">
                <a:solidFill>
                  <a:schemeClr val="tx1"/>
                </a:solidFill>
              </a:rPr>
              <a:t>Poor care</a:t>
            </a:r>
          </a:p>
          <a:p>
            <a:pPr marL="712788" indent="-593725">
              <a:buNone/>
              <a:tabLst>
                <a:tab pos="712788" algn="l"/>
              </a:tabLst>
            </a:pPr>
            <a:r>
              <a:rPr lang="en-GB" sz="3600" b="1" dirty="0">
                <a:solidFill>
                  <a:srgbClr val="0070C0"/>
                </a:solidFill>
              </a:rPr>
              <a:t>3</a:t>
            </a:r>
            <a:r>
              <a:rPr lang="en-GB" sz="2800" b="1" dirty="0"/>
              <a:t> 	</a:t>
            </a:r>
            <a:r>
              <a:rPr lang="en-GB" sz="2800" dirty="0">
                <a:solidFill>
                  <a:schemeClr val="tx1"/>
                </a:solidFill>
              </a:rPr>
              <a:t>Adequate care</a:t>
            </a:r>
          </a:p>
          <a:p>
            <a:pPr marL="712788" indent="-593725">
              <a:buNone/>
              <a:tabLst>
                <a:tab pos="712788" algn="l"/>
              </a:tabLst>
            </a:pPr>
            <a:r>
              <a:rPr lang="en-GB" sz="3600" b="1" dirty="0">
                <a:solidFill>
                  <a:srgbClr val="0070C0"/>
                </a:solidFill>
              </a:rPr>
              <a:t>4 </a:t>
            </a:r>
            <a:r>
              <a:rPr lang="en-GB" sz="2800" b="1" dirty="0"/>
              <a:t>	</a:t>
            </a:r>
            <a:r>
              <a:rPr lang="en-GB" sz="2800" dirty="0">
                <a:solidFill>
                  <a:schemeClr val="tx1"/>
                </a:solidFill>
              </a:rPr>
              <a:t>Good care</a:t>
            </a:r>
          </a:p>
          <a:p>
            <a:pPr marL="712788" indent="-593725">
              <a:buNone/>
              <a:tabLst>
                <a:tab pos="712788" algn="l"/>
              </a:tabLst>
            </a:pPr>
            <a:r>
              <a:rPr lang="en-GB" sz="3600" b="1" dirty="0">
                <a:solidFill>
                  <a:srgbClr val="0070C0"/>
                </a:solidFill>
              </a:rPr>
              <a:t>5 </a:t>
            </a:r>
            <a:r>
              <a:rPr lang="en-GB" sz="2800" b="1" dirty="0"/>
              <a:t>	</a:t>
            </a:r>
            <a:r>
              <a:rPr lang="en-GB" sz="2800" dirty="0">
                <a:solidFill>
                  <a:schemeClr val="tx1"/>
                </a:solidFill>
              </a:rPr>
              <a:t>Excellent </a:t>
            </a:r>
            <a:r>
              <a:rPr lang="en-GB" sz="2800" dirty="0" smtClean="0">
                <a:solidFill>
                  <a:schemeClr val="tx1"/>
                </a:solidFill>
              </a:rPr>
              <a:t>care</a:t>
            </a:r>
            <a:endParaRPr lang="en-GB" sz="2800" b="1" dirty="0">
              <a:solidFill>
                <a:schemeClr val="tx1"/>
              </a:solidFill>
            </a:endParaRPr>
          </a:p>
        </p:txBody>
      </p:sp>
    </p:spTree>
    <p:extLst>
      <p:ext uri="{BB962C8B-B14F-4D97-AF65-F5344CB8AC3E}">
        <p14:creationId xmlns:p14="http://schemas.microsoft.com/office/powerpoint/2010/main" val="1490137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GB" dirty="0">
                <a:solidFill>
                  <a:schemeClr val="tx1"/>
                </a:solidFill>
              </a:rPr>
              <a:t>Perioperative/procedure </a:t>
            </a:r>
            <a:r>
              <a:rPr lang="en-GB" dirty="0" smtClean="0">
                <a:solidFill>
                  <a:schemeClr val="tx1"/>
                </a:solidFill>
              </a:rPr>
              <a:t>care</a:t>
            </a:r>
            <a:endParaRPr lang="en-GB" dirty="0">
              <a:solidFill>
                <a:schemeClr val="tx1"/>
              </a:solidFill>
            </a:endParaRPr>
          </a:p>
        </p:txBody>
      </p:sp>
      <p:pic>
        <p:nvPicPr>
          <p:cNvPr id="5"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1556792"/>
            <a:ext cx="5040560" cy="3360374"/>
          </a:xfrm>
          <a:prstGeom prst="rect">
            <a:avLst/>
          </a:prstGeom>
          <a:ln>
            <a:solidFill>
              <a:srgbClr val="002060"/>
            </a:solidFill>
          </a:ln>
        </p:spPr>
      </p:pic>
    </p:spTree>
    <p:extLst>
      <p:ext uri="{BB962C8B-B14F-4D97-AF65-F5344CB8AC3E}">
        <p14:creationId xmlns:p14="http://schemas.microsoft.com/office/powerpoint/2010/main" val="307361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683568" y="1772816"/>
            <a:ext cx="7272808" cy="4525963"/>
          </a:xfrm>
        </p:spPr>
        <p:txBody>
          <a:bodyPr/>
          <a:lstStyle/>
          <a:p>
            <a:pPr marL="457200" indent="-457200">
              <a:spcAft>
                <a:spcPts val="800"/>
              </a:spcAft>
              <a:buFont typeface="Arial" panose="020B0604020202020204" pitchFamily="34" charset="0"/>
              <a:buChar char="•"/>
            </a:pPr>
            <a:r>
              <a:rPr lang="en-GB" sz="2600" dirty="0">
                <a:solidFill>
                  <a:schemeClr val="tx1"/>
                </a:solidFill>
              </a:rPr>
              <a:t>Surgical site not </a:t>
            </a:r>
            <a:r>
              <a:rPr lang="en-GB" sz="2600" dirty="0" smtClean="0">
                <a:solidFill>
                  <a:schemeClr val="tx1"/>
                </a:solidFill>
              </a:rPr>
              <a:t>marked</a:t>
            </a:r>
          </a:p>
          <a:p>
            <a:pPr marL="457200" indent="-457200">
              <a:spcAft>
                <a:spcPts val="800"/>
              </a:spcAft>
              <a:buFont typeface="Arial" panose="020B0604020202020204" pitchFamily="34" charset="0"/>
              <a:buChar char="•"/>
            </a:pPr>
            <a:r>
              <a:rPr lang="en-GB" sz="2600" dirty="0" smtClean="0">
                <a:solidFill>
                  <a:schemeClr val="tx1"/>
                </a:solidFill>
              </a:rPr>
              <a:t>Consent </a:t>
            </a:r>
            <a:r>
              <a:rPr lang="en-GB" sz="2600" dirty="0">
                <a:solidFill>
                  <a:schemeClr val="tx1"/>
                </a:solidFill>
              </a:rPr>
              <a:t>form not </a:t>
            </a:r>
            <a:r>
              <a:rPr lang="en-GB" sz="2600" dirty="0" smtClean="0">
                <a:solidFill>
                  <a:schemeClr val="tx1"/>
                </a:solidFill>
              </a:rPr>
              <a:t>completed</a:t>
            </a:r>
          </a:p>
          <a:p>
            <a:pPr marL="457200" indent="-457200">
              <a:spcAft>
                <a:spcPts val="800"/>
              </a:spcAft>
              <a:buFont typeface="Arial" panose="020B0604020202020204" pitchFamily="34" charset="0"/>
              <a:buChar char="•"/>
            </a:pPr>
            <a:r>
              <a:rPr lang="en-GB" sz="2600" dirty="0" smtClean="0">
                <a:solidFill>
                  <a:schemeClr val="tx1"/>
                </a:solidFill>
              </a:rPr>
              <a:t>No orthopaedic consultant review</a:t>
            </a:r>
            <a:endParaRPr lang="en-GB" sz="2600" dirty="0">
              <a:solidFill>
                <a:schemeClr val="tx1"/>
              </a:solidFill>
            </a:endParaRPr>
          </a:p>
          <a:p>
            <a:endParaRPr lang="en-GB" dirty="0"/>
          </a:p>
        </p:txBody>
      </p:sp>
      <p:sp>
        <p:nvSpPr>
          <p:cNvPr id="5" name="Title 1"/>
          <p:cNvSpPr>
            <a:spLocks noGrp="1"/>
          </p:cNvSpPr>
          <p:nvPr>
            <p:ph type="title"/>
          </p:nvPr>
        </p:nvSpPr>
        <p:spPr/>
        <p:txBody>
          <a:bodyPr>
            <a:normAutofit/>
          </a:bodyPr>
          <a:lstStyle/>
          <a:p>
            <a:pPr algn="ctr"/>
            <a:r>
              <a:rPr lang="en-GB" dirty="0">
                <a:solidFill>
                  <a:schemeClr val="tx1"/>
                </a:solidFill>
              </a:rPr>
              <a:t>Perioperative/procedure </a:t>
            </a:r>
            <a:r>
              <a:rPr lang="en-GB" dirty="0" smtClean="0">
                <a:solidFill>
                  <a:schemeClr val="tx1"/>
                </a:solidFill>
              </a:rPr>
              <a:t>care</a:t>
            </a:r>
            <a:endParaRPr lang="en-GB" dirty="0">
              <a:solidFill>
                <a:schemeClr val="tx1"/>
              </a:solidFill>
            </a:endParaRPr>
          </a:p>
        </p:txBody>
      </p:sp>
    </p:spTree>
    <p:extLst>
      <p:ext uri="{BB962C8B-B14F-4D97-AF65-F5344CB8AC3E}">
        <p14:creationId xmlns:p14="http://schemas.microsoft.com/office/powerpoint/2010/main" val="2525793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1560" y="764704"/>
            <a:ext cx="7993739" cy="1143000"/>
          </a:xfrm>
        </p:spPr>
        <p:txBody>
          <a:bodyPr>
            <a:normAutofit/>
          </a:bodyPr>
          <a:lstStyle/>
          <a:p>
            <a:pPr algn="ctr"/>
            <a:r>
              <a:rPr lang="en-US" dirty="0" smtClean="0">
                <a:solidFill>
                  <a:schemeClr val="tx1"/>
                </a:solidFill>
              </a:rPr>
              <a:t>The 1-5 phase of care score</a:t>
            </a:r>
            <a:endParaRPr lang="en-US" dirty="0">
              <a:solidFill>
                <a:schemeClr val="tx1"/>
              </a:solidFill>
            </a:endParaRPr>
          </a:p>
        </p:txBody>
      </p:sp>
      <p:sp>
        <p:nvSpPr>
          <p:cNvPr id="5" name="Content Placeholder 2"/>
          <p:cNvSpPr>
            <a:spLocks noGrp="1"/>
          </p:cNvSpPr>
          <p:nvPr>
            <p:ph idx="1"/>
          </p:nvPr>
        </p:nvSpPr>
        <p:spPr>
          <a:xfrm>
            <a:off x="395536" y="1628800"/>
            <a:ext cx="8229600" cy="3822020"/>
          </a:xfrm>
        </p:spPr>
        <p:txBody>
          <a:bodyPr>
            <a:normAutofit/>
          </a:bodyPr>
          <a:lstStyle/>
          <a:p>
            <a:pPr marL="712788" indent="-593725">
              <a:buNone/>
              <a:tabLst>
                <a:tab pos="712788" algn="l"/>
              </a:tabLst>
            </a:pPr>
            <a:r>
              <a:rPr lang="en-GB" sz="3600" b="1" dirty="0">
                <a:solidFill>
                  <a:srgbClr val="0070C0"/>
                </a:solidFill>
              </a:rPr>
              <a:t>1 </a:t>
            </a:r>
            <a:r>
              <a:rPr lang="en-GB" sz="2800" b="1" dirty="0"/>
              <a:t>	</a:t>
            </a:r>
            <a:r>
              <a:rPr lang="en-GB" sz="2800" dirty="0">
                <a:solidFill>
                  <a:schemeClr val="tx1"/>
                </a:solidFill>
              </a:rPr>
              <a:t>Very poor care</a:t>
            </a:r>
          </a:p>
          <a:p>
            <a:pPr marL="712788" indent="-593725">
              <a:buNone/>
              <a:tabLst>
                <a:tab pos="712788" algn="l"/>
              </a:tabLst>
            </a:pPr>
            <a:r>
              <a:rPr lang="en-GB" sz="3600" b="1" dirty="0">
                <a:solidFill>
                  <a:srgbClr val="0070C0"/>
                </a:solidFill>
              </a:rPr>
              <a:t>2 </a:t>
            </a:r>
            <a:r>
              <a:rPr lang="en-GB" sz="2800" b="1" dirty="0"/>
              <a:t>	</a:t>
            </a:r>
            <a:r>
              <a:rPr lang="en-GB" sz="2800" dirty="0">
                <a:solidFill>
                  <a:schemeClr val="tx1"/>
                </a:solidFill>
              </a:rPr>
              <a:t>Poor care</a:t>
            </a:r>
          </a:p>
          <a:p>
            <a:pPr marL="712788" indent="-593725">
              <a:buNone/>
              <a:tabLst>
                <a:tab pos="712788" algn="l"/>
              </a:tabLst>
            </a:pPr>
            <a:r>
              <a:rPr lang="en-GB" sz="3600" b="1" dirty="0">
                <a:solidFill>
                  <a:srgbClr val="0070C0"/>
                </a:solidFill>
              </a:rPr>
              <a:t>3</a:t>
            </a:r>
            <a:r>
              <a:rPr lang="en-GB" sz="2800" b="1" dirty="0"/>
              <a:t> 	</a:t>
            </a:r>
            <a:r>
              <a:rPr lang="en-GB" sz="2800" dirty="0">
                <a:solidFill>
                  <a:schemeClr val="tx1"/>
                </a:solidFill>
              </a:rPr>
              <a:t>Adequate care</a:t>
            </a:r>
          </a:p>
          <a:p>
            <a:pPr marL="712788" indent="-593725">
              <a:buNone/>
              <a:tabLst>
                <a:tab pos="712788" algn="l"/>
              </a:tabLst>
            </a:pPr>
            <a:r>
              <a:rPr lang="en-GB" sz="3600" b="1" dirty="0">
                <a:solidFill>
                  <a:srgbClr val="0070C0"/>
                </a:solidFill>
              </a:rPr>
              <a:t>4 </a:t>
            </a:r>
            <a:r>
              <a:rPr lang="en-GB" sz="2800" b="1" dirty="0"/>
              <a:t>	</a:t>
            </a:r>
            <a:r>
              <a:rPr lang="en-GB" sz="2800" dirty="0">
                <a:solidFill>
                  <a:schemeClr val="tx1"/>
                </a:solidFill>
              </a:rPr>
              <a:t>Good care</a:t>
            </a:r>
          </a:p>
          <a:p>
            <a:pPr marL="712788" indent="-593725">
              <a:buNone/>
              <a:tabLst>
                <a:tab pos="712788" algn="l"/>
              </a:tabLst>
            </a:pPr>
            <a:r>
              <a:rPr lang="en-GB" sz="3600" b="1" dirty="0">
                <a:solidFill>
                  <a:srgbClr val="0070C0"/>
                </a:solidFill>
              </a:rPr>
              <a:t>5 </a:t>
            </a:r>
            <a:r>
              <a:rPr lang="en-GB" sz="2800" b="1" dirty="0"/>
              <a:t>	</a:t>
            </a:r>
            <a:r>
              <a:rPr lang="en-GB" sz="2800" dirty="0">
                <a:solidFill>
                  <a:schemeClr val="tx1"/>
                </a:solidFill>
              </a:rPr>
              <a:t>Excellent </a:t>
            </a:r>
            <a:r>
              <a:rPr lang="en-GB" sz="2800" dirty="0" smtClean="0">
                <a:solidFill>
                  <a:schemeClr val="tx1"/>
                </a:solidFill>
              </a:rPr>
              <a:t>care</a:t>
            </a:r>
            <a:endParaRPr lang="en-GB" sz="2800" b="1" dirty="0">
              <a:solidFill>
                <a:schemeClr val="tx1"/>
              </a:solidFill>
            </a:endParaRPr>
          </a:p>
        </p:txBody>
      </p:sp>
    </p:spTree>
    <p:extLst>
      <p:ext uri="{BB962C8B-B14F-4D97-AF65-F5344CB8AC3E}">
        <p14:creationId xmlns:p14="http://schemas.microsoft.com/office/powerpoint/2010/main" val="3080756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lgn="ctr"/>
            <a:r>
              <a:rPr lang="en-GB" dirty="0">
                <a:solidFill>
                  <a:schemeClr val="tx1"/>
                </a:solidFill>
              </a:rPr>
              <a:t>On-going care </a:t>
            </a:r>
            <a:r>
              <a:rPr lang="en-GB" dirty="0" smtClean="0">
                <a:solidFill>
                  <a:schemeClr val="tx1"/>
                </a:solidFill>
              </a:rPr>
              <a:t>(up to end of life or discharge of the patient)</a:t>
            </a:r>
            <a:endParaRPr lang="en-GB" dirty="0">
              <a:solidFill>
                <a:schemeClr val="tx1"/>
              </a:solidFill>
            </a:endParaRPr>
          </a:p>
        </p:txBody>
      </p:sp>
      <p:sp>
        <p:nvSpPr>
          <p:cNvPr id="5" name="Content Placeholder 3"/>
          <p:cNvSpPr>
            <a:spLocks noGrp="1"/>
          </p:cNvSpPr>
          <p:nvPr>
            <p:ph idx="1"/>
          </p:nvPr>
        </p:nvSpPr>
        <p:spPr>
          <a:xfrm>
            <a:off x="467544" y="2492896"/>
            <a:ext cx="8229600" cy="4525963"/>
          </a:xfrm>
        </p:spPr>
        <p:txBody>
          <a:bodyPr/>
          <a:lstStyle/>
          <a:p>
            <a:pPr marL="457200" indent="-457200">
              <a:spcAft>
                <a:spcPts val="800"/>
              </a:spcAft>
              <a:buFont typeface="Arial" panose="020B0604020202020204" pitchFamily="34" charset="0"/>
              <a:buChar char="•"/>
            </a:pPr>
            <a:r>
              <a:rPr lang="en-GB" dirty="0" smtClean="0">
                <a:solidFill>
                  <a:schemeClr val="tx1"/>
                </a:solidFill>
              </a:rPr>
              <a:t>Medication errors</a:t>
            </a:r>
          </a:p>
          <a:p>
            <a:pPr marL="457200" indent="-457200">
              <a:spcAft>
                <a:spcPts val="800"/>
              </a:spcAft>
              <a:buFont typeface="Arial" panose="020B0604020202020204" pitchFamily="34" charset="0"/>
              <a:buChar char="•"/>
            </a:pPr>
            <a:r>
              <a:rPr lang="en-GB" dirty="0" smtClean="0">
                <a:solidFill>
                  <a:schemeClr val="tx1"/>
                </a:solidFill>
              </a:rPr>
              <a:t>Lack of senior support to junior doctors</a:t>
            </a:r>
          </a:p>
          <a:p>
            <a:pPr marL="457200" indent="-457200">
              <a:spcAft>
                <a:spcPts val="800"/>
              </a:spcAft>
              <a:buFont typeface="Arial" panose="020B0604020202020204" pitchFamily="34" charset="0"/>
              <a:buChar char="•"/>
            </a:pPr>
            <a:r>
              <a:rPr lang="en-GB" dirty="0" smtClean="0">
                <a:solidFill>
                  <a:schemeClr val="tx1"/>
                </a:solidFill>
              </a:rPr>
              <a:t>Poor fluid and sepsis management</a:t>
            </a:r>
          </a:p>
          <a:p>
            <a:pPr marL="457200" indent="-457200">
              <a:spcAft>
                <a:spcPts val="800"/>
              </a:spcAft>
              <a:buFont typeface="Arial" panose="020B0604020202020204" pitchFamily="34" charset="0"/>
              <a:buChar char="•"/>
            </a:pPr>
            <a:r>
              <a:rPr lang="en-GB" dirty="0" smtClean="0">
                <a:solidFill>
                  <a:schemeClr val="tx1"/>
                </a:solidFill>
              </a:rPr>
              <a:t>Patient gradually deteriorated despite treatment</a:t>
            </a:r>
          </a:p>
        </p:txBody>
      </p:sp>
    </p:spTree>
    <p:extLst>
      <p:ext uri="{BB962C8B-B14F-4D97-AF65-F5344CB8AC3E}">
        <p14:creationId xmlns:p14="http://schemas.microsoft.com/office/powerpoint/2010/main" val="912610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621720"/>
            <a:ext cx="8229600" cy="792088"/>
          </a:xfrm>
        </p:spPr>
        <p:txBody>
          <a:bodyPr>
            <a:normAutofit/>
          </a:bodyPr>
          <a:lstStyle/>
          <a:p>
            <a:pPr algn="ctr"/>
            <a:r>
              <a:rPr lang="en-GB" dirty="0">
                <a:solidFill>
                  <a:schemeClr val="tx1"/>
                </a:solidFill>
              </a:rPr>
              <a:t>End of Life </a:t>
            </a:r>
            <a:r>
              <a:rPr lang="en-GB" dirty="0" smtClean="0">
                <a:solidFill>
                  <a:schemeClr val="tx1"/>
                </a:solidFill>
              </a:rPr>
              <a:t>Care </a:t>
            </a:r>
            <a:r>
              <a:rPr lang="en-GB" sz="3600" dirty="0" smtClean="0">
                <a:solidFill>
                  <a:schemeClr val="tx1"/>
                </a:solidFill>
              </a:rPr>
              <a:t>(or </a:t>
            </a:r>
            <a:r>
              <a:rPr lang="en-GB" sz="3600" dirty="0">
                <a:solidFill>
                  <a:schemeClr val="tx1"/>
                </a:solidFill>
              </a:rPr>
              <a:t>Discharge </a:t>
            </a:r>
            <a:r>
              <a:rPr lang="en-GB" sz="3600" dirty="0" smtClean="0">
                <a:solidFill>
                  <a:schemeClr val="tx1"/>
                </a:solidFill>
              </a:rPr>
              <a:t>care)</a:t>
            </a:r>
            <a:endParaRPr lang="en-GB" sz="3600" dirty="0">
              <a:solidFill>
                <a:schemeClr val="tx1"/>
              </a:solidFill>
            </a:endParaRPr>
          </a:p>
        </p:txBody>
      </p:sp>
      <p:sp>
        <p:nvSpPr>
          <p:cNvPr id="5" name="Content Placeholder 3"/>
          <p:cNvSpPr>
            <a:spLocks noGrp="1"/>
          </p:cNvSpPr>
          <p:nvPr>
            <p:ph sz="half" idx="1"/>
          </p:nvPr>
        </p:nvSpPr>
        <p:spPr>
          <a:xfrm>
            <a:off x="467544" y="1700808"/>
            <a:ext cx="4038600" cy="3648694"/>
          </a:xfrm>
        </p:spPr>
        <p:txBody>
          <a:bodyPr/>
          <a:lstStyle/>
          <a:p>
            <a:pPr marL="457200" indent="-457200">
              <a:buFont typeface="Arial" panose="020B0604020202020204" pitchFamily="34" charset="0"/>
              <a:buChar char="•"/>
            </a:pPr>
            <a:r>
              <a:rPr lang="en-GB" dirty="0" smtClean="0">
                <a:solidFill>
                  <a:schemeClr val="tx1"/>
                </a:solidFill>
              </a:rPr>
              <a:t>Delay in DNACPR form</a:t>
            </a:r>
          </a:p>
          <a:p>
            <a:pPr marL="457200" indent="-457200">
              <a:buFont typeface="Arial" panose="020B0604020202020204" pitchFamily="34" charset="0"/>
              <a:buChar char="•"/>
            </a:pPr>
            <a:r>
              <a:rPr lang="en-GB" dirty="0" smtClean="0">
                <a:solidFill>
                  <a:schemeClr val="tx1"/>
                </a:solidFill>
              </a:rPr>
              <a:t>Not completed until 23</a:t>
            </a:r>
            <a:r>
              <a:rPr lang="en-GB" baseline="30000" dirty="0" smtClean="0">
                <a:solidFill>
                  <a:schemeClr val="tx1"/>
                </a:solidFill>
              </a:rPr>
              <a:t>rd</a:t>
            </a:r>
            <a:r>
              <a:rPr lang="en-GB" dirty="0" smtClean="0">
                <a:solidFill>
                  <a:schemeClr val="tx1"/>
                </a:solidFill>
              </a:rPr>
              <a:t> </a:t>
            </a:r>
            <a:r>
              <a:rPr lang="en-GB" dirty="0">
                <a:solidFill>
                  <a:schemeClr val="tx1"/>
                </a:solidFill>
              </a:rPr>
              <a:t>A</a:t>
            </a:r>
            <a:r>
              <a:rPr lang="en-GB" dirty="0" smtClean="0">
                <a:solidFill>
                  <a:schemeClr val="tx1"/>
                </a:solidFill>
              </a:rPr>
              <a:t>pril despite community DNACPR in place</a:t>
            </a:r>
            <a:endParaRPr lang="en-GB" dirty="0">
              <a:solidFill>
                <a:schemeClr val="tx1"/>
              </a:solidFill>
            </a:endParaRPr>
          </a:p>
        </p:txBody>
      </p:sp>
      <p:pic>
        <p:nvPicPr>
          <p:cNvPr id="6"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1268760"/>
            <a:ext cx="3168352" cy="4481205"/>
          </a:xfrm>
          <a:prstGeom prst="rect">
            <a:avLst/>
          </a:prstGeom>
        </p:spPr>
      </p:pic>
    </p:spTree>
    <p:extLst>
      <p:ext uri="{BB962C8B-B14F-4D97-AF65-F5344CB8AC3E}">
        <p14:creationId xmlns:p14="http://schemas.microsoft.com/office/powerpoint/2010/main" val="3722789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504" y="764704"/>
            <a:ext cx="8928992" cy="792088"/>
          </a:xfrm>
        </p:spPr>
        <p:txBody>
          <a:bodyPr>
            <a:normAutofit fontScale="90000"/>
          </a:bodyPr>
          <a:lstStyle/>
          <a:p>
            <a:pPr algn="ctr"/>
            <a:r>
              <a:rPr lang="en-US" sz="4000" dirty="0" smtClean="0">
                <a:solidFill>
                  <a:schemeClr val="tx1"/>
                </a:solidFill>
              </a:rPr>
              <a:t>Assessment of problems in healthcare</a:t>
            </a:r>
            <a:endParaRPr lang="en-US" sz="4000" dirty="0">
              <a:solidFill>
                <a:schemeClr val="tx1"/>
              </a:solidFill>
            </a:endParaRPr>
          </a:p>
        </p:txBody>
      </p:sp>
      <p:sp>
        <p:nvSpPr>
          <p:cNvPr id="5" name="Content Placeholder 2"/>
          <p:cNvSpPr>
            <a:spLocks noGrp="1"/>
          </p:cNvSpPr>
          <p:nvPr>
            <p:ph idx="1"/>
          </p:nvPr>
        </p:nvSpPr>
        <p:spPr>
          <a:xfrm>
            <a:off x="467544" y="1556792"/>
            <a:ext cx="8229600" cy="3822020"/>
          </a:xfrm>
        </p:spPr>
        <p:txBody>
          <a:bodyPr>
            <a:normAutofit fontScale="85000" lnSpcReduction="10000"/>
          </a:bodyPr>
          <a:lstStyle/>
          <a:p>
            <a:pPr marL="457200" indent="-457200">
              <a:buFont typeface="Arial" panose="020B0604020202020204" pitchFamily="34" charset="0"/>
              <a:buChar char="•"/>
            </a:pPr>
            <a:r>
              <a:rPr lang="en-GB" sz="2800" dirty="0">
                <a:solidFill>
                  <a:schemeClr val="tx1"/>
                </a:solidFill>
              </a:rPr>
              <a:t>In this section reviewers comment on whether specific types of problems were identified </a:t>
            </a:r>
            <a:r>
              <a:rPr lang="en-GB" sz="2800" dirty="0" smtClean="0">
                <a:solidFill>
                  <a:schemeClr val="tx1"/>
                </a:solidFill>
              </a:rPr>
              <a:t>and </a:t>
            </a:r>
            <a:r>
              <a:rPr lang="en-GB" sz="2800" dirty="0">
                <a:solidFill>
                  <a:schemeClr val="tx1"/>
                </a:solidFill>
              </a:rPr>
              <a:t>if so, whether harm was </a:t>
            </a:r>
            <a:r>
              <a:rPr lang="en-GB" sz="2800" dirty="0" smtClean="0">
                <a:solidFill>
                  <a:schemeClr val="tx1"/>
                </a:solidFill>
              </a:rPr>
              <a:t>caused e.g. </a:t>
            </a:r>
            <a:r>
              <a:rPr lang="en-GB" sz="2800" dirty="0">
                <a:solidFill>
                  <a:schemeClr val="tx1"/>
                </a:solidFill>
              </a:rPr>
              <a:t>– </a:t>
            </a:r>
            <a:r>
              <a:rPr lang="en-GB" sz="2800" dirty="0" smtClean="0">
                <a:solidFill>
                  <a:schemeClr val="tx1"/>
                </a:solidFill>
              </a:rPr>
              <a:t>no</a:t>
            </a:r>
            <a:r>
              <a:rPr lang="en-GB" sz="2800" dirty="0">
                <a:solidFill>
                  <a:schemeClr val="tx1"/>
                </a:solidFill>
              </a:rPr>
              <a:t>, </a:t>
            </a:r>
            <a:r>
              <a:rPr lang="en-GB" sz="2800" dirty="0" smtClean="0">
                <a:solidFill>
                  <a:schemeClr val="tx1"/>
                </a:solidFill>
              </a:rPr>
              <a:t>or if yes</a:t>
            </a:r>
            <a:r>
              <a:rPr lang="en-GB" sz="2800" dirty="0">
                <a:solidFill>
                  <a:schemeClr val="tx1"/>
                </a:solidFill>
              </a:rPr>
              <a:t>, please identify problem type(s) from selected list and indicate whether any led to harm</a:t>
            </a:r>
          </a:p>
          <a:p>
            <a:pPr marL="457200" indent="-457200">
              <a:buFont typeface="Arial" panose="020B0604020202020204" pitchFamily="34" charset="0"/>
              <a:buChar char="•"/>
            </a:pPr>
            <a:r>
              <a:rPr lang="en-GB" sz="2800" dirty="0">
                <a:solidFill>
                  <a:schemeClr val="tx1"/>
                </a:solidFill>
              </a:rPr>
              <a:t>The are 8 problem categories </a:t>
            </a:r>
            <a:r>
              <a:rPr lang="en-GB" sz="2800" dirty="0" err="1" smtClean="0">
                <a:solidFill>
                  <a:schemeClr val="tx1"/>
                </a:solidFill>
              </a:rPr>
              <a:t>eg</a:t>
            </a:r>
            <a:r>
              <a:rPr lang="en-GB" sz="2800" dirty="0" smtClean="0">
                <a:solidFill>
                  <a:schemeClr val="tx1"/>
                </a:solidFill>
              </a:rPr>
              <a:t>:</a:t>
            </a:r>
          </a:p>
          <a:p>
            <a:pPr marL="0" indent="0">
              <a:buNone/>
            </a:pPr>
            <a:r>
              <a:rPr lang="en-GB" sz="2800" dirty="0" smtClean="0">
                <a:solidFill>
                  <a:schemeClr val="tx1"/>
                </a:solidFill>
              </a:rPr>
              <a:t>Problem related to treatment and management plan. Yes [ ]</a:t>
            </a:r>
          </a:p>
          <a:p>
            <a:pPr marL="0" indent="0">
              <a:buNone/>
            </a:pPr>
            <a:r>
              <a:rPr lang="en-GB" sz="2800" dirty="0" smtClean="0">
                <a:solidFill>
                  <a:schemeClr val="tx1"/>
                </a:solidFill>
              </a:rPr>
              <a:t>Did </a:t>
            </a:r>
            <a:r>
              <a:rPr lang="en-GB" sz="2800" dirty="0">
                <a:solidFill>
                  <a:schemeClr val="tx1"/>
                </a:solidFill>
              </a:rPr>
              <a:t>the problem lead to harm? </a:t>
            </a:r>
          </a:p>
          <a:p>
            <a:pPr marL="118872" indent="0">
              <a:buNone/>
            </a:pPr>
            <a:r>
              <a:rPr lang="en-GB" sz="2800" dirty="0">
                <a:solidFill>
                  <a:schemeClr val="tx1"/>
                </a:solidFill>
              </a:rPr>
              <a:t>     No [ ]  Probably [ ] Yes [ </a:t>
            </a:r>
            <a:r>
              <a:rPr lang="en-GB" sz="2800" dirty="0" smtClean="0">
                <a:solidFill>
                  <a:schemeClr val="tx1"/>
                </a:solidFill>
              </a:rPr>
              <a:t>]</a:t>
            </a:r>
            <a:endParaRPr lang="en-GB" sz="1300" dirty="0">
              <a:solidFill>
                <a:schemeClr val="tx1"/>
              </a:solidFill>
            </a:endParaRPr>
          </a:p>
          <a:p>
            <a:pPr marL="118872" indent="0">
              <a:buNone/>
            </a:pPr>
            <a:endParaRPr lang="en-GB" sz="1300" dirty="0" smtClean="0">
              <a:solidFill>
                <a:schemeClr val="tx1"/>
              </a:solidFill>
            </a:endParaRPr>
          </a:p>
          <a:p>
            <a:pPr marL="118872" indent="0">
              <a:buNone/>
            </a:pPr>
            <a:r>
              <a:rPr lang="en-GB" sz="1300" dirty="0" smtClean="0">
                <a:solidFill>
                  <a:schemeClr val="tx1"/>
                </a:solidFill>
              </a:rPr>
              <a:t>Adapted </a:t>
            </a:r>
            <a:r>
              <a:rPr lang="en-GB" sz="1300" dirty="0">
                <a:solidFill>
                  <a:schemeClr val="tx1"/>
                </a:solidFill>
              </a:rPr>
              <a:t>from PRISM 2 study documents, with permission 2016</a:t>
            </a:r>
          </a:p>
          <a:p>
            <a:endParaRPr lang="en-US" sz="2800" dirty="0"/>
          </a:p>
        </p:txBody>
      </p:sp>
    </p:spTree>
    <p:extLst>
      <p:ext uri="{BB962C8B-B14F-4D97-AF65-F5344CB8AC3E}">
        <p14:creationId xmlns:p14="http://schemas.microsoft.com/office/powerpoint/2010/main" val="29635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GB" dirty="0" smtClean="0">
                <a:solidFill>
                  <a:schemeClr val="tx1"/>
                </a:solidFill>
              </a:rPr>
              <a:t>Avoidability Score</a:t>
            </a:r>
            <a:endParaRPr lang="en-GB" dirty="0">
              <a:solidFill>
                <a:schemeClr val="tx1"/>
              </a:solidFill>
            </a:endParaRPr>
          </a:p>
        </p:txBody>
      </p:sp>
      <p:sp>
        <p:nvSpPr>
          <p:cNvPr id="3" name="Content Placeholder 2"/>
          <p:cNvSpPr>
            <a:spLocks noGrp="1"/>
          </p:cNvSpPr>
          <p:nvPr>
            <p:ph idx="1"/>
          </p:nvPr>
        </p:nvSpPr>
        <p:spPr>
          <a:xfrm>
            <a:off x="395536" y="1772816"/>
            <a:ext cx="8229600" cy="3456384"/>
          </a:xfrm>
        </p:spPr>
        <p:txBody>
          <a:bodyPr>
            <a:normAutofit/>
          </a:bodyPr>
          <a:lstStyle/>
          <a:p>
            <a:pPr marL="712788" indent="-593725">
              <a:spcAft>
                <a:spcPts val="600"/>
              </a:spcAft>
              <a:buClr>
                <a:srgbClr val="0070C0"/>
              </a:buClr>
              <a:buSzPct val="120000"/>
              <a:buFont typeface="+mj-lt"/>
              <a:buAutoNum type="arabicPeriod"/>
              <a:tabLst>
                <a:tab pos="712788" algn="l"/>
              </a:tabLst>
            </a:pPr>
            <a:r>
              <a:rPr lang="en-GB" sz="2800" dirty="0" smtClean="0">
                <a:solidFill>
                  <a:schemeClr val="tx1"/>
                </a:solidFill>
              </a:rPr>
              <a:t>Definitely avoidable</a:t>
            </a:r>
          </a:p>
          <a:p>
            <a:pPr marL="712788" indent="-593725">
              <a:spcAft>
                <a:spcPts val="600"/>
              </a:spcAft>
              <a:buClr>
                <a:srgbClr val="0070C0"/>
              </a:buClr>
              <a:buSzPct val="120000"/>
              <a:buFont typeface="+mj-lt"/>
              <a:buAutoNum type="arabicPeriod"/>
              <a:tabLst>
                <a:tab pos="712788" algn="l"/>
              </a:tabLst>
            </a:pPr>
            <a:r>
              <a:rPr lang="en-GB" dirty="0" smtClean="0">
                <a:solidFill>
                  <a:schemeClr val="tx1"/>
                </a:solidFill>
              </a:rPr>
              <a:t>Strong evidence of avoidability</a:t>
            </a:r>
          </a:p>
          <a:p>
            <a:pPr marL="712788" indent="-593725">
              <a:spcAft>
                <a:spcPts val="600"/>
              </a:spcAft>
              <a:buClr>
                <a:srgbClr val="0070C0"/>
              </a:buClr>
              <a:buSzPct val="120000"/>
              <a:buFont typeface="+mj-lt"/>
              <a:buAutoNum type="arabicPeriod"/>
              <a:tabLst>
                <a:tab pos="712788" algn="l"/>
              </a:tabLst>
            </a:pPr>
            <a:r>
              <a:rPr lang="en-GB" sz="2800" dirty="0" smtClean="0">
                <a:solidFill>
                  <a:schemeClr val="tx1"/>
                </a:solidFill>
              </a:rPr>
              <a:t>Probably avoidable (&gt;50:50)</a:t>
            </a:r>
          </a:p>
          <a:p>
            <a:pPr marL="712788" indent="-593725">
              <a:spcAft>
                <a:spcPts val="600"/>
              </a:spcAft>
              <a:buClr>
                <a:srgbClr val="0070C0"/>
              </a:buClr>
              <a:buSzPct val="120000"/>
              <a:buFont typeface="+mj-lt"/>
              <a:buAutoNum type="arabicPeriod"/>
              <a:tabLst>
                <a:tab pos="712788" algn="l"/>
              </a:tabLst>
            </a:pPr>
            <a:r>
              <a:rPr lang="en-GB" dirty="0" smtClean="0">
                <a:solidFill>
                  <a:schemeClr val="tx1"/>
                </a:solidFill>
              </a:rPr>
              <a:t>Possibly avoidable but not very likely (&lt;50:50)</a:t>
            </a:r>
          </a:p>
          <a:p>
            <a:pPr marL="712788" indent="-593725">
              <a:spcAft>
                <a:spcPts val="600"/>
              </a:spcAft>
              <a:buClr>
                <a:srgbClr val="0070C0"/>
              </a:buClr>
              <a:buSzPct val="120000"/>
              <a:buFont typeface="+mj-lt"/>
              <a:buAutoNum type="arabicPeriod"/>
              <a:tabLst>
                <a:tab pos="712788" algn="l"/>
              </a:tabLst>
            </a:pPr>
            <a:r>
              <a:rPr lang="en-GB" sz="2800" dirty="0" smtClean="0">
                <a:solidFill>
                  <a:srgbClr val="FF0000"/>
                </a:solidFill>
              </a:rPr>
              <a:t>Slight evidence of avoidability</a:t>
            </a:r>
          </a:p>
          <a:p>
            <a:pPr marL="712788" indent="-593725">
              <a:spcAft>
                <a:spcPts val="600"/>
              </a:spcAft>
              <a:buClr>
                <a:srgbClr val="0070C0"/>
              </a:buClr>
              <a:buSzPct val="120000"/>
              <a:buFont typeface="+mj-lt"/>
              <a:buAutoNum type="arabicPeriod"/>
              <a:tabLst>
                <a:tab pos="712788" algn="l"/>
              </a:tabLst>
            </a:pPr>
            <a:r>
              <a:rPr lang="en-GB" dirty="0" smtClean="0">
                <a:solidFill>
                  <a:schemeClr val="tx1"/>
                </a:solidFill>
              </a:rPr>
              <a:t>Definitely not avoidable</a:t>
            </a:r>
            <a:endParaRPr lang="en-GB" sz="2800" dirty="0" smtClean="0">
              <a:solidFill>
                <a:schemeClr val="tx1"/>
              </a:solidFill>
            </a:endParaRPr>
          </a:p>
        </p:txBody>
      </p:sp>
    </p:spTree>
    <p:extLst>
      <p:ext uri="{BB962C8B-B14F-4D97-AF65-F5344CB8AC3E}">
        <p14:creationId xmlns:p14="http://schemas.microsoft.com/office/powerpoint/2010/main" val="1343681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557808"/>
            <a:ext cx="9144000" cy="1143000"/>
          </a:xfrm>
        </p:spPr>
        <p:txBody>
          <a:bodyPr>
            <a:normAutofit/>
          </a:bodyPr>
          <a:lstStyle/>
          <a:p>
            <a:pPr algn="ctr"/>
            <a:r>
              <a:rPr lang="en-US" dirty="0" smtClean="0">
                <a:solidFill>
                  <a:schemeClr val="tx1"/>
                </a:solidFill>
              </a:rPr>
              <a:t>What Is </a:t>
            </a:r>
            <a:r>
              <a:rPr lang="en-US" dirty="0">
                <a:solidFill>
                  <a:schemeClr val="tx1"/>
                </a:solidFill>
              </a:rPr>
              <a:t>S</a:t>
            </a:r>
            <a:r>
              <a:rPr lang="en-US" dirty="0" smtClean="0">
                <a:solidFill>
                  <a:schemeClr val="tx1"/>
                </a:solidFill>
              </a:rPr>
              <a:t>pecial </a:t>
            </a:r>
            <a:r>
              <a:rPr lang="en-US" dirty="0">
                <a:solidFill>
                  <a:schemeClr val="tx1"/>
                </a:solidFill>
              </a:rPr>
              <a:t>A</a:t>
            </a:r>
            <a:r>
              <a:rPr lang="en-US" dirty="0" smtClean="0">
                <a:solidFill>
                  <a:schemeClr val="tx1"/>
                </a:solidFill>
              </a:rPr>
              <a:t>bout SJR?</a:t>
            </a:r>
            <a:endParaRPr lang="en-US" dirty="0">
              <a:solidFill>
                <a:schemeClr val="tx1"/>
              </a:solidFill>
            </a:endParaRPr>
          </a:p>
        </p:txBody>
      </p:sp>
      <p:sp>
        <p:nvSpPr>
          <p:cNvPr id="6" name="Content Placeholder 2"/>
          <p:cNvSpPr>
            <a:spLocks noGrp="1"/>
          </p:cNvSpPr>
          <p:nvPr>
            <p:ph idx="1"/>
          </p:nvPr>
        </p:nvSpPr>
        <p:spPr>
          <a:xfrm>
            <a:off x="107504" y="1426181"/>
            <a:ext cx="9036496" cy="5603219"/>
          </a:xfrm>
        </p:spPr>
        <p:txBody>
          <a:bodyPr>
            <a:noAutofit/>
          </a:bodyPr>
          <a:lstStyle/>
          <a:p>
            <a:pPr marL="342900" indent="-342900">
              <a:spcAft>
                <a:spcPts val="1800"/>
              </a:spcAft>
              <a:buFont typeface="Arial" panose="020B0604020202020204" pitchFamily="34" charset="0"/>
              <a:buChar char="•"/>
            </a:pPr>
            <a:r>
              <a:rPr lang="en-GB" sz="2400" dirty="0" smtClean="0">
                <a:solidFill>
                  <a:schemeClr val="tx1"/>
                </a:solidFill>
              </a:rPr>
              <a:t>Examines </a:t>
            </a:r>
            <a:r>
              <a:rPr lang="en-GB" sz="2400" b="1" dirty="0">
                <a:solidFill>
                  <a:schemeClr val="tx1"/>
                </a:solidFill>
              </a:rPr>
              <a:t>both</a:t>
            </a:r>
            <a:r>
              <a:rPr lang="en-GB" sz="2400" dirty="0">
                <a:solidFill>
                  <a:schemeClr val="tx1"/>
                </a:solidFill>
              </a:rPr>
              <a:t> interventions and holistic </a:t>
            </a:r>
            <a:r>
              <a:rPr lang="en-GB" sz="2400" dirty="0" smtClean="0">
                <a:solidFill>
                  <a:schemeClr val="tx1"/>
                </a:solidFill>
              </a:rPr>
              <a:t>care</a:t>
            </a:r>
          </a:p>
          <a:p>
            <a:pPr marL="342900" indent="-342900">
              <a:spcAft>
                <a:spcPts val="1800"/>
              </a:spcAft>
              <a:buFont typeface="Arial" panose="020B0604020202020204" pitchFamily="34" charset="0"/>
              <a:buChar char="•"/>
            </a:pPr>
            <a:r>
              <a:rPr lang="en-GB" sz="2400" dirty="0" smtClean="0">
                <a:solidFill>
                  <a:schemeClr val="tx1"/>
                </a:solidFill>
              </a:rPr>
              <a:t>Reviewers </a:t>
            </a:r>
            <a:r>
              <a:rPr lang="en-GB" sz="2400" b="1" dirty="0" smtClean="0">
                <a:solidFill>
                  <a:schemeClr val="tx1"/>
                </a:solidFill>
              </a:rPr>
              <a:t>trained</a:t>
            </a:r>
            <a:r>
              <a:rPr lang="en-GB" sz="2400" dirty="0" smtClean="0">
                <a:solidFill>
                  <a:schemeClr val="tx1"/>
                </a:solidFill>
              </a:rPr>
              <a:t> to give short </a:t>
            </a:r>
            <a:r>
              <a:rPr lang="en-GB" sz="2400" b="1" dirty="0" smtClean="0">
                <a:solidFill>
                  <a:schemeClr val="tx1"/>
                </a:solidFill>
              </a:rPr>
              <a:t>explicit clinical judgements</a:t>
            </a:r>
            <a:endParaRPr lang="en-GB" sz="2400" dirty="0">
              <a:solidFill>
                <a:schemeClr val="tx1"/>
              </a:solidFill>
            </a:endParaRPr>
          </a:p>
          <a:p>
            <a:pPr marL="342900" indent="-342900">
              <a:spcAft>
                <a:spcPts val="1800"/>
              </a:spcAft>
              <a:buFont typeface="Arial" panose="020B0604020202020204" pitchFamily="34" charset="0"/>
              <a:buChar char="•"/>
            </a:pPr>
            <a:r>
              <a:rPr lang="en-GB" sz="2400" dirty="0" smtClean="0">
                <a:solidFill>
                  <a:schemeClr val="tx1"/>
                </a:solidFill>
              </a:rPr>
              <a:t>Reviewers </a:t>
            </a:r>
            <a:r>
              <a:rPr lang="en-GB" sz="2400" dirty="0">
                <a:solidFill>
                  <a:schemeClr val="tx1"/>
                </a:solidFill>
              </a:rPr>
              <a:t>give </a:t>
            </a:r>
            <a:r>
              <a:rPr lang="en-GB" sz="2400" dirty="0" smtClean="0">
                <a:solidFill>
                  <a:schemeClr val="tx1"/>
                </a:solidFill>
              </a:rPr>
              <a:t>phase </a:t>
            </a:r>
            <a:r>
              <a:rPr lang="en-GB" sz="2400" dirty="0">
                <a:solidFill>
                  <a:schemeClr val="tx1"/>
                </a:solidFill>
              </a:rPr>
              <a:t>of care </a:t>
            </a:r>
            <a:r>
              <a:rPr lang="en-GB" sz="2400" dirty="0" smtClean="0">
                <a:solidFill>
                  <a:schemeClr val="tx1"/>
                </a:solidFill>
              </a:rPr>
              <a:t>scores</a:t>
            </a:r>
            <a:r>
              <a:rPr lang="en-GB" sz="2400" b="1" dirty="0">
                <a:solidFill>
                  <a:schemeClr val="tx1"/>
                </a:solidFill>
              </a:rPr>
              <a:t> </a:t>
            </a:r>
            <a:r>
              <a:rPr lang="en-GB" sz="2400" dirty="0" smtClean="0">
                <a:solidFill>
                  <a:schemeClr val="tx1"/>
                </a:solidFill>
              </a:rPr>
              <a:t>and an overall care score </a:t>
            </a:r>
          </a:p>
          <a:p>
            <a:pPr marL="342900" indent="-342900">
              <a:spcAft>
                <a:spcPts val="1800"/>
              </a:spcAft>
              <a:buFont typeface="Arial" panose="020B0604020202020204" pitchFamily="34" charset="0"/>
              <a:buChar char="•"/>
            </a:pPr>
            <a:r>
              <a:rPr lang="en-GB" sz="2400" dirty="0" smtClean="0">
                <a:solidFill>
                  <a:schemeClr val="tx1"/>
                </a:solidFill>
              </a:rPr>
              <a:t>SJR </a:t>
            </a:r>
            <a:r>
              <a:rPr lang="en-GB" sz="2400" dirty="0">
                <a:solidFill>
                  <a:schemeClr val="tx1"/>
                </a:solidFill>
              </a:rPr>
              <a:t>is </a:t>
            </a:r>
            <a:r>
              <a:rPr lang="en-GB" sz="2400" dirty="0" smtClean="0">
                <a:solidFill>
                  <a:schemeClr val="tx1"/>
                </a:solidFill>
              </a:rPr>
              <a:t>usually </a:t>
            </a:r>
            <a:r>
              <a:rPr lang="en-GB" sz="2400" dirty="0">
                <a:solidFill>
                  <a:schemeClr val="tx1"/>
                </a:solidFill>
              </a:rPr>
              <a:t>based on one reviewer’s judgement, with </a:t>
            </a:r>
            <a:r>
              <a:rPr lang="en-GB" sz="2400" dirty="0" smtClean="0">
                <a:solidFill>
                  <a:schemeClr val="tx1"/>
                </a:solidFill>
              </a:rPr>
              <a:t>second </a:t>
            </a:r>
            <a:r>
              <a:rPr lang="en-GB" sz="2400" dirty="0">
                <a:solidFill>
                  <a:schemeClr val="tx1"/>
                </a:solidFill>
              </a:rPr>
              <a:t>stage review where </a:t>
            </a:r>
            <a:r>
              <a:rPr lang="en-GB" sz="2400" dirty="0" smtClean="0">
                <a:solidFill>
                  <a:schemeClr val="tx1"/>
                </a:solidFill>
              </a:rPr>
              <a:t>cause </a:t>
            </a:r>
            <a:r>
              <a:rPr lang="en-GB" sz="2400" dirty="0">
                <a:solidFill>
                  <a:schemeClr val="tx1"/>
                </a:solidFill>
              </a:rPr>
              <a:t>for concern at first </a:t>
            </a:r>
            <a:r>
              <a:rPr lang="en-GB" sz="2400" dirty="0" smtClean="0">
                <a:solidFill>
                  <a:schemeClr val="tx1"/>
                </a:solidFill>
              </a:rPr>
              <a:t>review</a:t>
            </a:r>
          </a:p>
          <a:p>
            <a:pPr marL="342900" indent="-342900">
              <a:spcAft>
                <a:spcPts val="1800"/>
              </a:spcAft>
              <a:buFont typeface="Arial" panose="020B0604020202020204" pitchFamily="34" charset="0"/>
              <a:buChar char="•"/>
            </a:pPr>
            <a:r>
              <a:rPr lang="en-GB" sz="2400" dirty="0" smtClean="0">
                <a:solidFill>
                  <a:schemeClr val="tx1"/>
                </a:solidFill>
              </a:rPr>
              <a:t>Allows </a:t>
            </a:r>
            <a:r>
              <a:rPr lang="en-GB" sz="2400" dirty="0">
                <a:solidFill>
                  <a:schemeClr val="tx1"/>
                </a:solidFill>
              </a:rPr>
              <a:t>units or organisations to ask ‘why’ </a:t>
            </a:r>
            <a:r>
              <a:rPr lang="en-GB" sz="2400" dirty="0" smtClean="0">
                <a:solidFill>
                  <a:schemeClr val="tx1"/>
                </a:solidFill>
              </a:rPr>
              <a:t>questions</a:t>
            </a:r>
          </a:p>
          <a:p>
            <a:pPr marL="342900" indent="-342900">
              <a:spcAft>
                <a:spcPts val="1800"/>
              </a:spcAft>
              <a:buFont typeface="Arial" panose="020B0604020202020204" pitchFamily="34" charset="0"/>
              <a:buChar char="•"/>
            </a:pPr>
            <a:r>
              <a:rPr lang="en-GB" sz="2400" dirty="0" smtClean="0">
                <a:solidFill>
                  <a:schemeClr val="tx1"/>
                </a:solidFill>
              </a:rPr>
              <a:t>Results </a:t>
            </a:r>
            <a:r>
              <a:rPr lang="en-GB" sz="2400" dirty="0">
                <a:solidFill>
                  <a:schemeClr val="tx1"/>
                </a:solidFill>
              </a:rPr>
              <a:t>show </a:t>
            </a:r>
            <a:r>
              <a:rPr lang="en-GB" sz="2400" b="1" dirty="0">
                <a:solidFill>
                  <a:schemeClr val="tx1"/>
                </a:solidFill>
              </a:rPr>
              <a:t>good care </a:t>
            </a:r>
            <a:r>
              <a:rPr lang="en-GB" sz="2400" dirty="0">
                <a:solidFill>
                  <a:schemeClr val="tx1"/>
                </a:solidFill>
              </a:rPr>
              <a:t>as well as poor </a:t>
            </a:r>
            <a:r>
              <a:rPr lang="en-GB" sz="2400" dirty="0" smtClean="0">
                <a:solidFill>
                  <a:schemeClr val="tx1"/>
                </a:solidFill>
              </a:rPr>
              <a:t>care</a:t>
            </a:r>
          </a:p>
        </p:txBody>
      </p:sp>
    </p:spTree>
    <p:extLst>
      <p:ext uri="{BB962C8B-B14F-4D97-AF65-F5344CB8AC3E}">
        <p14:creationId xmlns:p14="http://schemas.microsoft.com/office/powerpoint/2010/main" val="1643155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US" dirty="0" smtClean="0">
                <a:solidFill>
                  <a:schemeClr val="tx1"/>
                </a:solidFill>
              </a:rPr>
              <a:t>Using the reviews</a:t>
            </a:r>
            <a:endParaRPr lang="en-US" dirty="0">
              <a:solidFill>
                <a:schemeClr val="tx1"/>
              </a:solidFill>
            </a:endParaRPr>
          </a:p>
        </p:txBody>
      </p:sp>
      <p:sp>
        <p:nvSpPr>
          <p:cNvPr id="5" name="Content Placeholder 2"/>
          <p:cNvSpPr>
            <a:spLocks noGrp="1"/>
          </p:cNvSpPr>
          <p:nvPr>
            <p:ph idx="1"/>
          </p:nvPr>
        </p:nvSpPr>
        <p:spPr>
          <a:xfrm>
            <a:off x="467544" y="1484784"/>
            <a:ext cx="8229600" cy="4183379"/>
          </a:xfrm>
        </p:spPr>
        <p:txBody>
          <a:bodyPr>
            <a:normAutofit/>
          </a:bodyPr>
          <a:lstStyle/>
          <a:p>
            <a:pPr marL="457200" indent="-457200">
              <a:buFont typeface="Arial" panose="020B0604020202020204" pitchFamily="34" charset="0"/>
              <a:buChar char="•"/>
            </a:pPr>
            <a:r>
              <a:rPr lang="en-GB" sz="2600" dirty="0" smtClean="0">
                <a:solidFill>
                  <a:schemeClr val="tx1"/>
                </a:solidFill>
              </a:rPr>
              <a:t>In scope/out of scope needs to be agreed at senior trust level</a:t>
            </a:r>
          </a:p>
          <a:p>
            <a:pPr marL="457200" indent="-457200">
              <a:buFont typeface="Arial" panose="020B0604020202020204" pitchFamily="34" charset="0"/>
              <a:buChar char="•"/>
            </a:pPr>
            <a:r>
              <a:rPr lang="en-GB" sz="2600" dirty="0" smtClean="0">
                <a:solidFill>
                  <a:schemeClr val="tx1"/>
                </a:solidFill>
              </a:rPr>
              <a:t>A few done well is better than many done badly</a:t>
            </a:r>
          </a:p>
          <a:p>
            <a:pPr marL="457200" indent="-457200">
              <a:buFont typeface="Arial" panose="020B0604020202020204" pitchFamily="34" charset="0"/>
              <a:buChar char="•"/>
            </a:pPr>
            <a:r>
              <a:rPr lang="en-GB" sz="2600" dirty="0" smtClean="0">
                <a:solidFill>
                  <a:schemeClr val="tx1"/>
                </a:solidFill>
              </a:rPr>
              <a:t>Feeding back (good and bad) to staff through trust mortality </a:t>
            </a:r>
            <a:r>
              <a:rPr lang="en-GB" sz="2600" dirty="0">
                <a:solidFill>
                  <a:schemeClr val="tx1"/>
                </a:solidFill>
              </a:rPr>
              <a:t>surveillance </a:t>
            </a:r>
            <a:r>
              <a:rPr lang="en-GB" sz="2600" dirty="0" smtClean="0">
                <a:solidFill>
                  <a:schemeClr val="tx1"/>
                </a:solidFill>
              </a:rPr>
              <a:t>groups – remember it’s to learn!</a:t>
            </a:r>
          </a:p>
          <a:p>
            <a:pPr marL="457200" indent="-457200">
              <a:buFont typeface="Arial" panose="020B0604020202020204" pitchFamily="34" charset="0"/>
              <a:buChar char="•"/>
            </a:pPr>
            <a:r>
              <a:rPr lang="en-GB" sz="2600" dirty="0" smtClean="0">
                <a:solidFill>
                  <a:schemeClr val="tx1"/>
                </a:solidFill>
              </a:rPr>
              <a:t>Feed up to trust board and then into national reporting requirements</a:t>
            </a:r>
            <a:endParaRPr lang="en-GB" sz="2600" dirty="0">
              <a:solidFill>
                <a:schemeClr val="tx1"/>
              </a:solidFill>
            </a:endParaRPr>
          </a:p>
          <a:p>
            <a:pPr marL="457200" indent="-457200">
              <a:buFont typeface="Arial" panose="020B0604020202020204" pitchFamily="34" charset="0"/>
              <a:buChar char="•"/>
            </a:pPr>
            <a:r>
              <a:rPr lang="en-GB" sz="2600" dirty="0" smtClean="0">
                <a:solidFill>
                  <a:schemeClr val="tx1"/>
                </a:solidFill>
              </a:rPr>
              <a:t>Regional QI Programmes based on the themes</a:t>
            </a:r>
          </a:p>
          <a:p>
            <a:endParaRPr lang="en-GB" sz="2800" dirty="0" smtClean="0"/>
          </a:p>
          <a:p>
            <a:endParaRPr lang="en-GB" sz="2800" dirty="0"/>
          </a:p>
          <a:p>
            <a:pPr marL="0" indent="0">
              <a:buNone/>
            </a:pPr>
            <a:endParaRPr lang="en-GB" sz="2800" dirty="0" smtClean="0"/>
          </a:p>
        </p:txBody>
      </p:sp>
    </p:spTree>
    <p:extLst>
      <p:ext uri="{BB962C8B-B14F-4D97-AF65-F5344CB8AC3E}">
        <p14:creationId xmlns:p14="http://schemas.microsoft.com/office/powerpoint/2010/main" val="2946232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548680"/>
            <a:ext cx="8229600" cy="792088"/>
          </a:xfrm>
        </p:spPr>
        <p:txBody>
          <a:bodyPr>
            <a:normAutofit/>
          </a:bodyPr>
          <a:lstStyle/>
          <a:p>
            <a:pPr algn="ctr"/>
            <a:r>
              <a:rPr lang="en-US" dirty="0" smtClean="0">
                <a:solidFill>
                  <a:schemeClr val="tx1"/>
                </a:solidFill>
              </a:rPr>
              <a:t>Early Findings</a:t>
            </a:r>
            <a:endParaRPr lang="en-US" dirty="0">
              <a:solidFill>
                <a:schemeClr val="tx1"/>
              </a:solidFill>
            </a:endParaRPr>
          </a:p>
        </p:txBody>
      </p:sp>
      <p:sp>
        <p:nvSpPr>
          <p:cNvPr id="5" name="Content Placeholder 2"/>
          <p:cNvSpPr>
            <a:spLocks noGrp="1"/>
          </p:cNvSpPr>
          <p:nvPr>
            <p:ph idx="1"/>
          </p:nvPr>
        </p:nvSpPr>
        <p:spPr>
          <a:xfrm>
            <a:off x="395536" y="1124744"/>
            <a:ext cx="8229600" cy="4608512"/>
          </a:xfrm>
        </p:spPr>
        <p:txBody>
          <a:bodyPr>
            <a:noAutofit/>
          </a:bodyPr>
          <a:lstStyle/>
          <a:p>
            <a:pPr marL="118872" indent="0">
              <a:buNone/>
            </a:pPr>
            <a:endParaRPr lang="en-GB" dirty="0" smtClean="0">
              <a:solidFill>
                <a:schemeClr val="tx1"/>
              </a:solidFill>
            </a:endParaRPr>
          </a:p>
          <a:p>
            <a:pPr marL="118872" indent="0">
              <a:buNone/>
            </a:pPr>
            <a:r>
              <a:rPr lang="en-GB" sz="2600" dirty="0" smtClean="0">
                <a:solidFill>
                  <a:schemeClr val="tx1"/>
                </a:solidFill>
              </a:rPr>
              <a:t>Data from across 2 of our early implementers May to beginning Sept</a:t>
            </a:r>
          </a:p>
          <a:p>
            <a:pPr marL="118872" indent="0">
              <a:buNone/>
            </a:pPr>
            <a:endParaRPr lang="en-GB" sz="2600" dirty="0" smtClean="0">
              <a:solidFill>
                <a:schemeClr val="tx1"/>
              </a:solidFill>
            </a:endParaRPr>
          </a:p>
          <a:p>
            <a:pPr marL="576072" indent="-457200">
              <a:buFont typeface="Arial" panose="020B0604020202020204" pitchFamily="34" charset="0"/>
              <a:buChar char="•"/>
            </a:pPr>
            <a:r>
              <a:rPr lang="en-GB" sz="2600" dirty="0" smtClean="0">
                <a:solidFill>
                  <a:schemeClr val="tx1"/>
                </a:solidFill>
              </a:rPr>
              <a:t>Trust 1 - 466 deaths, 72 SJR, 1 avoidable (already identified through SI process)</a:t>
            </a:r>
          </a:p>
          <a:p>
            <a:pPr marL="576072" indent="-457200">
              <a:buFont typeface="Arial" panose="020B0604020202020204" pitchFamily="34" charset="0"/>
              <a:buChar char="•"/>
            </a:pPr>
            <a:endParaRPr lang="en-GB" sz="2600" dirty="0" smtClean="0">
              <a:solidFill>
                <a:schemeClr val="tx1"/>
              </a:solidFill>
            </a:endParaRPr>
          </a:p>
          <a:p>
            <a:pPr marL="576072" indent="-457200">
              <a:buFont typeface="Arial" panose="020B0604020202020204" pitchFamily="34" charset="0"/>
              <a:buChar char="•"/>
            </a:pPr>
            <a:r>
              <a:rPr lang="en-GB" sz="2600" dirty="0" smtClean="0">
                <a:solidFill>
                  <a:schemeClr val="tx1"/>
                </a:solidFill>
              </a:rPr>
              <a:t>Trust 2 - 313 deaths 50 SJR, 0 avoidable</a:t>
            </a:r>
            <a:endParaRPr lang="en-GB" sz="2600" dirty="0">
              <a:solidFill>
                <a:schemeClr val="tx1"/>
              </a:solidFill>
            </a:endParaRPr>
          </a:p>
        </p:txBody>
      </p:sp>
    </p:spTree>
    <p:extLst>
      <p:ext uri="{BB962C8B-B14F-4D97-AF65-F5344CB8AC3E}">
        <p14:creationId xmlns:p14="http://schemas.microsoft.com/office/powerpoint/2010/main" val="4266463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67544" y="548680"/>
            <a:ext cx="8229600" cy="792088"/>
          </a:xfrm>
        </p:spPr>
        <p:txBody>
          <a:bodyPr>
            <a:normAutofit/>
          </a:bodyPr>
          <a:lstStyle/>
          <a:p>
            <a:pPr algn="ctr"/>
            <a:r>
              <a:rPr lang="en-US" dirty="0" smtClean="0">
                <a:solidFill>
                  <a:schemeClr val="tx1"/>
                </a:solidFill>
              </a:rPr>
              <a:t>Early Findings</a:t>
            </a:r>
            <a:endParaRPr lang="en-US" dirty="0">
              <a:solidFill>
                <a:schemeClr val="tx1"/>
              </a:solidFill>
            </a:endParaRPr>
          </a:p>
        </p:txBody>
      </p:sp>
      <p:sp>
        <p:nvSpPr>
          <p:cNvPr id="5" name="Content Placeholder 2"/>
          <p:cNvSpPr>
            <a:spLocks noGrp="1"/>
          </p:cNvSpPr>
          <p:nvPr>
            <p:ph idx="1"/>
          </p:nvPr>
        </p:nvSpPr>
        <p:spPr>
          <a:xfrm>
            <a:off x="179512" y="1268760"/>
            <a:ext cx="8856984" cy="4608512"/>
          </a:xfrm>
        </p:spPr>
        <p:txBody>
          <a:bodyPr>
            <a:noAutofit/>
          </a:bodyPr>
          <a:lstStyle/>
          <a:p>
            <a:pPr marL="576072" indent="-457200">
              <a:spcAft>
                <a:spcPts val="0"/>
              </a:spcAft>
              <a:buFont typeface="Arial" panose="020B0604020202020204" pitchFamily="34" charset="0"/>
              <a:buChar char="•"/>
            </a:pPr>
            <a:r>
              <a:rPr lang="en-GB" sz="2600" dirty="0" smtClean="0">
                <a:solidFill>
                  <a:schemeClr val="tx1"/>
                </a:solidFill>
              </a:rPr>
              <a:t>End of Life Care – early discussion with palliative care</a:t>
            </a:r>
          </a:p>
          <a:p>
            <a:pPr marL="1376172" lvl="2" indent="-457200"/>
            <a:r>
              <a:rPr lang="en-GB" dirty="0" smtClean="0">
                <a:latin typeface="Arial" panose="020B0604020202020204" pitchFamily="34" charset="0"/>
                <a:cs typeface="Arial" panose="020B0604020202020204" pitchFamily="34" charset="0"/>
              </a:rPr>
              <a:t>in hospital recognition </a:t>
            </a:r>
          </a:p>
          <a:p>
            <a:pPr marL="1376172" lvl="2" indent="-457200">
              <a:spcAft>
                <a:spcPts val="600"/>
              </a:spcAft>
            </a:pPr>
            <a:r>
              <a:rPr lang="en-GB" dirty="0" smtClean="0">
                <a:latin typeface="Arial" panose="020B0604020202020204" pitchFamily="34" charset="0"/>
                <a:cs typeface="Arial" panose="020B0604020202020204" pitchFamily="34" charset="0"/>
              </a:rPr>
              <a:t>out of hospital recognition and DNACPR</a:t>
            </a:r>
          </a:p>
          <a:p>
            <a:pPr marL="576072" indent="-457200">
              <a:buFont typeface="Arial" panose="020B0604020202020204" pitchFamily="34" charset="0"/>
              <a:buChar char="•"/>
            </a:pPr>
            <a:r>
              <a:rPr lang="en-GB" sz="2600" dirty="0" smtClean="0">
                <a:solidFill>
                  <a:schemeClr val="tx1"/>
                </a:solidFill>
              </a:rPr>
              <a:t>Timely senior reviews</a:t>
            </a:r>
          </a:p>
          <a:p>
            <a:pPr marL="576072" indent="-457200">
              <a:buFont typeface="Arial" panose="020B0604020202020204" pitchFamily="34" charset="0"/>
              <a:buChar char="•"/>
            </a:pPr>
            <a:r>
              <a:rPr lang="en-GB" sz="2600" dirty="0" smtClean="0">
                <a:solidFill>
                  <a:schemeClr val="tx1"/>
                </a:solidFill>
              </a:rPr>
              <a:t>#NOF pathway</a:t>
            </a:r>
          </a:p>
          <a:p>
            <a:pPr marL="576072" indent="-457200">
              <a:buFont typeface="Arial" panose="020B0604020202020204" pitchFamily="34" charset="0"/>
              <a:buChar char="•"/>
            </a:pPr>
            <a:r>
              <a:rPr lang="en-GB" sz="2600" dirty="0" smtClean="0">
                <a:solidFill>
                  <a:schemeClr val="tx1"/>
                </a:solidFill>
              </a:rPr>
              <a:t>Poor documentation – both content and availability for reviews</a:t>
            </a:r>
          </a:p>
          <a:p>
            <a:pPr marL="576072" indent="-457200">
              <a:buFont typeface="Arial" panose="020B0604020202020204" pitchFamily="34" charset="0"/>
              <a:buChar char="•"/>
            </a:pPr>
            <a:r>
              <a:rPr lang="en-GB" sz="2600" dirty="0" smtClean="0">
                <a:solidFill>
                  <a:schemeClr val="tx1"/>
                </a:solidFill>
              </a:rPr>
              <a:t>Screening process still to be refined</a:t>
            </a:r>
            <a:endParaRPr lang="en-GB" sz="2600" dirty="0"/>
          </a:p>
        </p:txBody>
      </p:sp>
    </p:spTree>
    <p:extLst>
      <p:ext uri="{BB962C8B-B14F-4D97-AF65-F5344CB8AC3E}">
        <p14:creationId xmlns:p14="http://schemas.microsoft.com/office/powerpoint/2010/main" val="328296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584" t="26897" r="23831" b="38471"/>
          <a:stretch/>
        </p:blipFill>
        <p:spPr bwMode="auto">
          <a:xfrm>
            <a:off x="1619672" y="802654"/>
            <a:ext cx="7272808" cy="4632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8582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548680"/>
            <a:ext cx="9144000" cy="792088"/>
          </a:xfrm>
        </p:spPr>
        <p:txBody>
          <a:bodyPr>
            <a:normAutofit/>
          </a:bodyPr>
          <a:lstStyle/>
          <a:p>
            <a:pPr algn="ctr"/>
            <a:r>
              <a:rPr lang="en-GB" dirty="0" smtClean="0">
                <a:solidFill>
                  <a:schemeClr val="tx1"/>
                </a:solidFill>
              </a:rPr>
              <a:t>Where Does The WEAHSN Fit </a:t>
            </a:r>
            <a:r>
              <a:rPr lang="en-GB" dirty="0">
                <a:solidFill>
                  <a:schemeClr val="tx1"/>
                </a:solidFill>
              </a:rPr>
              <a:t>I</a:t>
            </a:r>
            <a:r>
              <a:rPr lang="en-GB" dirty="0" smtClean="0">
                <a:solidFill>
                  <a:schemeClr val="tx1"/>
                </a:solidFill>
              </a:rPr>
              <a:t>n?</a:t>
            </a:r>
            <a:endParaRPr lang="en-GB" dirty="0">
              <a:solidFill>
                <a:schemeClr val="tx1"/>
              </a:solidFill>
            </a:endParaRPr>
          </a:p>
        </p:txBody>
      </p:sp>
      <p:sp>
        <p:nvSpPr>
          <p:cNvPr id="5" name="Content Placeholder 2"/>
          <p:cNvSpPr>
            <a:spLocks noGrp="1"/>
          </p:cNvSpPr>
          <p:nvPr>
            <p:ph idx="1"/>
          </p:nvPr>
        </p:nvSpPr>
        <p:spPr>
          <a:xfrm>
            <a:off x="395536" y="1351309"/>
            <a:ext cx="8229600" cy="4525963"/>
          </a:xfrm>
        </p:spPr>
        <p:txBody>
          <a:bodyPr>
            <a:normAutofit lnSpcReduction="10000"/>
          </a:bodyPr>
          <a:lstStyle/>
          <a:p>
            <a:pPr marL="342900" indent="-342900">
              <a:spcAft>
                <a:spcPts val="600"/>
              </a:spcAft>
              <a:buFont typeface="Arial" panose="020B0604020202020204" pitchFamily="34" charset="0"/>
              <a:buChar char="•"/>
            </a:pPr>
            <a:r>
              <a:rPr lang="en-GB" sz="2400" dirty="0" smtClean="0">
                <a:solidFill>
                  <a:schemeClr val="tx1"/>
                </a:solidFill>
              </a:rPr>
              <a:t>Working with the RCP as a pilot area</a:t>
            </a:r>
          </a:p>
          <a:p>
            <a:pPr marL="342900" indent="-342900">
              <a:spcAft>
                <a:spcPts val="600"/>
              </a:spcAft>
              <a:buFont typeface="Arial" panose="020B0604020202020204" pitchFamily="34" charset="0"/>
              <a:buChar char="•"/>
            </a:pPr>
            <a:r>
              <a:rPr lang="en-GB" sz="2400" dirty="0" smtClean="0">
                <a:solidFill>
                  <a:schemeClr val="tx1"/>
                </a:solidFill>
              </a:rPr>
              <a:t>First collaborative approach across the country</a:t>
            </a:r>
          </a:p>
          <a:p>
            <a:pPr lvl="2">
              <a:spcAft>
                <a:spcPts val="600"/>
              </a:spcAft>
            </a:pPr>
            <a:r>
              <a:rPr lang="en-GB" sz="1800" dirty="0" smtClean="0">
                <a:latin typeface="Arial" panose="020B0604020202020204" pitchFamily="34" charset="0"/>
                <a:cs typeface="Arial" panose="020B0604020202020204" pitchFamily="34" charset="0"/>
              </a:rPr>
              <a:t>Sharing of learning and issues for implementation</a:t>
            </a:r>
          </a:p>
          <a:p>
            <a:pPr lvl="2">
              <a:spcAft>
                <a:spcPts val="600"/>
              </a:spcAft>
            </a:pPr>
            <a:r>
              <a:rPr lang="en-GB" sz="1800" dirty="0">
                <a:latin typeface="Arial" panose="020B0604020202020204" pitchFamily="34" charset="0"/>
                <a:cs typeface="Arial" panose="020B0604020202020204" pitchFamily="34" charset="0"/>
              </a:rPr>
              <a:t>S</a:t>
            </a:r>
            <a:r>
              <a:rPr lang="en-GB" sz="1800" dirty="0" smtClean="0">
                <a:latin typeface="Arial" panose="020B0604020202020204" pitchFamily="34" charset="0"/>
                <a:cs typeface="Arial" panose="020B0604020202020204" pitchFamily="34" charset="0"/>
              </a:rPr>
              <a:t>haring of policies, screening tools and operational processes</a:t>
            </a:r>
          </a:p>
          <a:p>
            <a:pPr marL="342900" indent="-342900">
              <a:spcAft>
                <a:spcPts val="600"/>
              </a:spcAft>
              <a:buFont typeface="Arial" panose="020B0604020202020204" pitchFamily="34" charset="0"/>
              <a:buChar char="•"/>
            </a:pPr>
            <a:r>
              <a:rPr lang="en-GB" sz="2400" dirty="0" smtClean="0">
                <a:solidFill>
                  <a:schemeClr val="tx1"/>
                </a:solidFill>
              </a:rPr>
              <a:t>Trained all trusts on the SJR process</a:t>
            </a:r>
          </a:p>
          <a:p>
            <a:pPr marL="342900" indent="-342900">
              <a:spcAft>
                <a:spcPts val="600"/>
              </a:spcAft>
              <a:buFont typeface="Arial" panose="020B0604020202020204" pitchFamily="34" charset="0"/>
              <a:buChar char="•"/>
            </a:pPr>
            <a:r>
              <a:rPr lang="en-GB" sz="2400" dirty="0" smtClean="0">
                <a:solidFill>
                  <a:schemeClr val="tx1"/>
                </a:solidFill>
              </a:rPr>
              <a:t>Steering Group</a:t>
            </a:r>
          </a:p>
          <a:p>
            <a:pPr lvl="2">
              <a:spcAft>
                <a:spcPts val="600"/>
              </a:spcAft>
            </a:pPr>
            <a:r>
              <a:rPr lang="en-GB" sz="1800" dirty="0" smtClean="0">
                <a:latin typeface="Arial" panose="020B0604020202020204" pitchFamily="34" charset="0"/>
                <a:cs typeface="Arial" panose="020B0604020202020204" pitchFamily="34" charset="0"/>
              </a:rPr>
              <a:t>Monthly </a:t>
            </a:r>
            <a:r>
              <a:rPr lang="en-GB" sz="1800" dirty="0">
                <a:latin typeface="Arial" panose="020B0604020202020204" pitchFamily="34" charset="0"/>
                <a:cs typeface="Arial" panose="020B0604020202020204" pitchFamily="34" charset="0"/>
              </a:rPr>
              <a:t>telecon and quarterly face to face</a:t>
            </a:r>
          </a:p>
          <a:p>
            <a:pPr lvl="2">
              <a:spcAft>
                <a:spcPts val="600"/>
              </a:spcAft>
            </a:pPr>
            <a:r>
              <a:rPr lang="en-GB" sz="1800" dirty="0">
                <a:latin typeface="Arial" panose="020B0604020202020204" pitchFamily="34" charset="0"/>
                <a:cs typeface="Arial" panose="020B0604020202020204" pitchFamily="34" charset="0"/>
              </a:rPr>
              <a:t>GP and Mental Health </a:t>
            </a:r>
            <a:r>
              <a:rPr lang="en-GB" sz="1800" dirty="0" smtClean="0">
                <a:latin typeface="Arial" panose="020B0604020202020204" pitchFamily="34" charset="0"/>
                <a:cs typeface="Arial" panose="020B0604020202020204" pitchFamily="34" charset="0"/>
              </a:rPr>
              <a:t>colleagues</a:t>
            </a:r>
            <a:endParaRPr lang="en-GB" sz="1800" dirty="0">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GB" sz="2400" dirty="0" smtClean="0">
                <a:solidFill>
                  <a:schemeClr val="tx1"/>
                </a:solidFill>
              </a:rPr>
              <a:t>eLearning/Toolkit</a:t>
            </a:r>
          </a:p>
          <a:p>
            <a:pPr marL="342900" indent="-342900">
              <a:spcAft>
                <a:spcPts val="600"/>
              </a:spcAft>
              <a:buFont typeface="Arial" panose="020B0604020202020204" pitchFamily="34" charset="0"/>
              <a:buChar char="•"/>
            </a:pPr>
            <a:r>
              <a:rPr lang="en-GB" sz="2400" dirty="0" smtClean="0">
                <a:solidFill>
                  <a:schemeClr val="tx1"/>
                </a:solidFill>
              </a:rPr>
              <a:t>Ability to collect thematic data at regional level</a:t>
            </a:r>
          </a:p>
          <a:p>
            <a:pPr marL="342900" indent="-342900">
              <a:spcAft>
                <a:spcPts val="600"/>
              </a:spcAft>
              <a:buFont typeface="Arial" panose="020B0604020202020204" pitchFamily="34" charset="0"/>
              <a:buChar char="•"/>
            </a:pPr>
            <a:r>
              <a:rPr lang="en-GB" sz="2400" dirty="0" smtClean="0">
                <a:solidFill>
                  <a:schemeClr val="tx1"/>
                </a:solidFill>
              </a:rPr>
              <a:t>Collaborative best </a:t>
            </a:r>
            <a:r>
              <a:rPr lang="en-GB" sz="2400" dirty="0">
                <a:solidFill>
                  <a:schemeClr val="tx1"/>
                </a:solidFill>
              </a:rPr>
              <a:t>p</a:t>
            </a:r>
            <a:r>
              <a:rPr lang="en-GB" sz="2400" dirty="0" smtClean="0">
                <a:solidFill>
                  <a:schemeClr val="tx1"/>
                </a:solidFill>
              </a:rPr>
              <a:t>ractice framework</a:t>
            </a:r>
            <a:endParaRPr lang="en-GB" sz="2400" dirty="0">
              <a:solidFill>
                <a:schemeClr val="tx1"/>
              </a:solidFill>
            </a:endParaRPr>
          </a:p>
        </p:txBody>
      </p:sp>
    </p:spTree>
    <p:extLst>
      <p:ext uri="{BB962C8B-B14F-4D97-AF65-F5344CB8AC3E}">
        <p14:creationId xmlns:p14="http://schemas.microsoft.com/office/powerpoint/2010/main" val="530227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559375"/>
            <a:ext cx="9036496" cy="858263"/>
          </a:xfrm>
        </p:spPr>
        <p:txBody>
          <a:bodyPr/>
          <a:lstStyle/>
          <a:p>
            <a:pPr algn="ctr"/>
            <a:r>
              <a:rPr lang="en-GB" dirty="0" smtClean="0">
                <a:solidFill>
                  <a:schemeClr val="tx1"/>
                </a:solidFill>
              </a:rPr>
              <a:t>Issues and Learning to date</a:t>
            </a:r>
            <a:endParaRPr lang="en-GB" dirty="0">
              <a:solidFill>
                <a:schemeClr val="tx1"/>
              </a:solidFill>
            </a:endParaRPr>
          </a:p>
        </p:txBody>
      </p:sp>
      <p:sp>
        <p:nvSpPr>
          <p:cNvPr id="5" name="Content Placeholder 2"/>
          <p:cNvSpPr>
            <a:spLocks noGrp="1"/>
          </p:cNvSpPr>
          <p:nvPr>
            <p:ph idx="1"/>
          </p:nvPr>
        </p:nvSpPr>
        <p:spPr>
          <a:xfrm>
            <a:off x="323528" y="1254985"/>
            <a:ext cx="4248472" cy="4392488"/>
          </a:xfrm>
        </p:spPr>
        <p:txBody>
          <a:bodyPr>
            <a:normAutofit fontScale="92500"/>
          </a:bodyPr>
          <a:lstStyle/>
          <a:p>
            <a:pPr marL="0" indent="0">
              <a:buNone/>
            </a:pPr>
            <a:r>
              <a:rPr lang="en-GB" sz="2600" b="1" u="sng" dirty="0" smtClean="0">
                <a:solidFill>
                  <a:schemeClr val="tx1"/>
                </a:solidFill>
              </a:rPr>
              <a:t>Issues</a:t>
            </a:r>
          </a:p>
          <a:p>
            <a:pPr marL="342900" indent="-342900">
              <a:buFont typeface="Arial" panose="020B0604020202020204" pitchFamily="34" charset="0"/>
              <a:buChar char="•"/>
            </a:pPr>
            <a:r>
              <a:rPr lang="en-GB" sz="2200" dirty="0" smtClean="0">
                <a:solidFill>
                  <a:schemeClr val="tx1"/>
                </a:solidFill>
              </a:rPr>
              <a:t>Number of reviews and time to review</a:t>
            </a:r>
          </a:p>
          <a:p>
            <a:pPr marL="342900" indent="-342900">
              <a:buFont typeface="Arial" panose="020B0604020202020204" pitchFamily="34" charset="0"/>
              <a:buChar char="•"/>
            </a:pPr>
            <a:r>
              <a:rPr lang="en-GB" sz="2200" dirty="0" smtClean="0">
                <a:solidFill>
                  <a:schemeClr val="tx1"/>
                </a:solidFill>
              </a:rPr>
              <a:t>Avoidability question</a:t>
            </a:r>
          </a:p>
          <a:p>
            <a:pPr marL="342900" indent="-342900">
              <a:buFont typeface="Arial" panose="020B0604020202020204" pitchFamily="34" charset="0"/>
              <a:buChar char="•"/>
            </a:pPr>
            <a:r>
              <a:rPr lang="en-GB" sz="2200" dirty="0" smtClean="0">
                <a:solidFill>
                  <a:schemeClr val="tx1"/>
                </a:solidFill>
              </a:rPr>
              <a:t>Identifying patients with Learning difficulties &amp; Mental health illness</a:t>
            </a:r>
          </a:p>
          <a:p>
            <a:pPr marL="342900" indent="-342900">
              <a:buFont typeface="Arial" panose="020B0604020202020204" pitchFamily="34" charset="0"/>
              <a:buChar char="•"/>
            </a:pPr>
            <a:r>
              <a:rPr lang="en-GB" sz="2200" dirty="0" smtClean="0">
                <a:solidFill>
                  <a:schemeClr val="tx1"/>
                </a:solidFill>
              </a:rPr>
              <a:t>No nationally available dashboard for data collection</a:t>
            </a:r>
          </a:p>
          <a:p>
            <a:pPr marL="342900" indent="-342900">
              <a:buFont typeface="Arial" panose="020B0604020202020204" pitchFamily="34" charset="0"/>
              <a:buChar char="•"/>
            </a:pPr>
            <a:r>
              <a:rPr lang="en-GB" sz="2200" dirty="0" smtClean="0">
                <a:solidFill>
                  <a:schemeClr val="tx1"/>
                </a:solidFill>
              </a:rPr>
              <a:t>Accessing patient records and poor quality notes</a:t>
            </a:r>
          </a:p>
          <a:p>
            <a:pPr marL="342900" indent="-342900">
              <a:buFont typeface="Arial" panose="020B0604020202020204" pitchFamily="34" charset="0"/>
              <a:buChar char="•"/>
            </a:pPr>
            <a:r>
              <a:rPr lang="en-GB" sz="2200" dirty="0" smtClean="0">
                <a:solidFill>
                  <a:schemeClr val="tx1"/>
                </a:solidFill>
              </a:rPr>
              <a:t>Feeding back to families where issues in care identified</a:t>
            </a:r>
          </a:p>
          <a:p>
            <a:pPr marL="0" indent="0">
              <a:buNone/>
            </a:pPr>
            <a:endParaRPr lang="en-GB" sz="2400" dirty="0" smtClean="0"/>
          </a:p>
          <a:p>
            <a:endParaRPr lang="en-GB" dirty="0" smtClean="0"/>
          </a:p>
          <a:p>
            <a:endParaRPr lang="en-GB" sz="2400" dirty="0" smtClean="0"/>
          </a:p>
        </p:txBody>
      </p:sp>
      <p:sp>
        <p:nvSpPr>
          <p:cNvPr id="6" name="Content Placeholder 2"/>
          <p:cNvSpPr txBox="1">
            <a:spLocks/>
          </p:cNvSpPr>
          <p:nvPr/>
        </p:nvSpPr>
        <p:spPr>
          <a:xfrm>
            <a:off x="4447733" y="1340768"/>
            <a:ext cx="4680520" cy="4531642"/>
          </a:xfrm>
          <a:prstGeom prst="rect">
            <a:avLst/>
          </a:prstGeom>
        </p:spPr>
        <p:txBody>
          <a:bodyPr vert="horz" lIns="91440" tIns="45720" rIns="91440" bIns="45720" rtlCol="0">
            <a:normAutofit fontScale="3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Font typeface="Arial"/>
              <a:buNone/>
            </a:pPr>
            <a:r>
              <a:rPr lang="en-GB" sz="7400" b="1" u="sng" dirty="0" smtClean="0">
                <a:solidFill>
                  <a:schemeClr val="bg1">
                    <a:lumMod val="75000"/>
                  </a:schemeClr>
                </a:solidFill>
                <a:latin typeface="Arial" panose="020B0604020202020204" pitchFamily="34" charset="0"/>
                <a:cs typeface="Arial" panose="020B0604020202020204" pitchFamily="34" charset="0"/>
              </a:rPr>
              <a:t>Learning</a:t>
            </a:r>
          </a:p>
          <a:p>
            <a:r>
              <a:rPr lang="en-GB" sz="6200" dirty="0" smtClean="0">
                <a:solidFill>
                  <a:schemeClr val="bg1">
                    <a:lumMod val="75000"/>
                  </a:schemeClr>
                </a:solidFill>
                <a:latin typeface="Arial" panose="020B0604020202020204" pitchFamily="34" charset="0"/>
                <a:cs typeface="Arial" panose="020B0604020202020204" pitchFamily="34" charset="0"/>
              </a:rPr>
              <a:t>Not as many reviews or issues in care as expected</a:t>
            </a:r>
          </a:p>
          <a:p>
            <a:r>
              <a:rPr lang="en-GB" sz="6200" dirty="0" smtClean="0">
                <a:solidFill>
                  <a:schemeClr val="bg1">
                    <a:lumMod val="75000"/>
                  </a:schemeClr>
                </a:solidFill>
                <a:latin typeface="Arial" panose="020B0604020202020204" pitchFamily="34" charset="0"/>
                <a:cs typeface="Arial" panose="020B0604020202020204" pitchFamily="34" charset="0"/>
              </a:rPr>
              <a:t>Defining those for automatic inclusion for reviews/out of scope</a:t>
            </a:r>
          </a:p>
          <a:p>
            <a:r>
              <a:rPr lang="en-GB" sz="6200" dirty="0">
                <a:solidFill>
                  <a:schemeClr val="bg1">
                    <a:lumMod val="75000"/>
                  </a:schemeClr>
                </a:solidFill>
                <a:latin typeface="Arial" panose="020B0604020202020204" pitchFamily="34" charset="0"/>
                <a:cs typeface="Arial" panose="020B0604020202020204" pitchFamily="34" charset="0"/>
              </a:rPr>
              <a:t>R</a:t>
            </a:r>
            <a:r>
              <a:rPr lang="en-GB" sz="6200" dirty="0" smtClean="0">
                <a:solidFill>
                  <a:schemeClr val="bg1">
                    <a:lumMod val="75000"/>
                  </a:schemeClr>
                </a:solidFill>
                <a:latin typeface="Arial" panose="020B0604020202020204" pitchFamily="34" charset="0"/>
                <a:cs typeface="Arial" panose="020B0604020202020204" pitchFamily="34" charset="0"/>
              </a:rPr>
              <a:t>eviews to be completed within 6 weeks</a:t>
            </a:r>
          </a:p>
          <a:p>
            <a:r>
              <a:rPr lang="en-GB" sz="6200" dirty="0" smtClean="0">
                <a:solidFill>
                  <a:schemeClr val="bg1">
                    <a:lumMod val="75000"/>
                  </a:schemeClr>
                </a:solidFill>
                <a:latin typeface="Arial" panose="020B0604020202020204" pitchFamily="34" charset="0"/>
                <a:cs typeface="Arial" panose="020B0604020202020204" pitchFamily="34" charset="0"/>
              </a:rPr>
              <a:t>Not just looking at clinical care i.e. number/times of internal bed moves</a:t>
            </a:r>
          </a:p>
          <a:p>
            <a:r>
              <a:rPr lang="en-GB" sz="6200" dirty="0" smtClean="0">
                <a:solidFill>
                  <a:schemeClr val="bg1">
                    <a:lumMod val="75000"/>
                  </a:schemeClr>
                </a:solidFill>
                <a:latin typeface="Arial" panose="020B0604020202020204" pitchFamily="34" charset="0"/>
                <a:cs typeface="Arial" panose="020B0604020202020204" pitchFamily="34" charset="0"/>
              </a:rPr>
              <a:t>Screening tool useful for high volume specialties</a:t>
            </a:r>
          </a:p>
          <a:p>
            <a:r>
              <a:rPr lang="en-GB" sz="6200" dirty="0" smtClean="0">
                <a:solidFill>
                  <a:schemeClr val="bg1">
                    <a:lumMod val="75000"/>
                  </a:schemeClr>
                </a:solidFill>
                <a:latin typeface="Arial" panose="020B0604020202020204" pitchFamily="34" charset="0"/>
                <a:cs typeface="Arial" panose="020B0604020202020204" pitchFamily="34" charset="0"/>
              </a:rPr>
              <a:t>Using Patient Liaison teams and where family have raised </a:t>
            </a:r>
            <a:r>
              <a:rPr lang="en-GB" sz="6200" dirty="0" smtClean="0">
                <a:solidFill>
                  <a:schemeClr val="bg1">
                    <a:lumMod val="75000"/>
                  </a:schemeClr>
                </a:solidFill>
                <a:latin typeface="Arial" panose="020B0604020202020204" pitchFamily="34" charset="0"/>
                <a:cs typeface="Arial" panose="020B0604020202020204" pitchFamily="34" charset="0"/>
              </a:rPr>
              <a:t>concerns</a:t>
            </a:r>
          </a:p>
          <a:p>
            <a:r>
              <a:rPr lang="en-GB" sz="6200" dirty="0" smtClean="0">
                <a:solidFill>
                  <a:schemeClr val="bg1">
                    <a:lumMod val="75000"/>
                  </a:schemeClr>
                </a:solidFill>
                <a:latin typeface="Arial" panose="020B0604020202020204" pitchFamily="34" charset="0"/>
                <a:cs typeface="Arial" panose="020B0604020202020204" pitchFamily="34" charset="0"/>
              </a:rPr>
              <a:t>Case studies for training and structured judgement examples</a:t>
            </a:r>
            <a:endParaRPr lang="en-GB" sz="6200" dirty="0" smtClean="0">
              <a:solidFill>
                <a:schemeClr val="bg1">
                  <a:lumMod val="75000"/>
                </a:schemeClr>
              </a:solidFill>
              <a:latin typeface="Arial" panose="020B0604020202020204" pitchFamily="34" charset="0"/>
              <a:cs typeface="Arial" panose="020B0604020202020204" pitchFamily="34" charset="0"/>
            </a:endParaRPr>
          </a:p>
          <a:p>
            <a:endParaRPr lang="en-GB" sz="2400" dirty="0" smtClean="0"/>
          </a:p>
        </p:txBody>
      </p:sp>
    </p:spTree>
    <p:extLst>
      <p:ext uri="{BB962C8B-B14F-4D97-AF65-F5344CB8AC3E}">
        <p14:creationId xmlns:p14="http://schemas.microsoft.com/office/powerpoint/2010/main" val="3842149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559375"/>
            <a:ext cx="9036496" cy="858263"/>
          </a:xfrm>
        </p:spPr>
        <p:txBody>
          <a:bodyPr/>
          <a:lstStyle/>
          <a:p>
            <a:pPr algn="ctr"/>
            <a:r>
              <a:rPr lang="en-GB" dirty="0" smtClean="0">
                <a:solidFill>
                  <a:schemeClr val="tx1"/>
                </a:solidFill>
              </a:rPr>
              <a:t>Issues and Learning to date</a:t>
            </a:r>
            <a:endParaRPr lang="en-GB" dirty="0">
              <a:solidFill>
                <a:schemeClr val="tx1"/>
              </a:solidFill>
            </a:endParaRPr>
          </a:p>
        </p:txBody>
      </p:sp>
      <p:sp>
        <p:nvSpPr>
          <p:cNvPr id="5" name="Content Placeholder 2"/>
          <p:cNvSpPr>
            <a:spLocks noGrp="1"/>
          </p:cNvSpPr>
          <p:nvPr>
            <p:ph idx="1"/>
          </p:nvPr>
        </p:nvSpPr>
        <p:spPr>
          <a:xfrm>
            <a:off x="323528" y="1254985"/>
            <a:ext cx="4248472" cy="4392488"/>
          </a:xfrm>
        </p:spPr>
        <p:txBody>
          <a:bodyPr>
            <a:normAutofit fontScale="92500"/>
          </a:bodyPr>
          <a:lstStyle/>
          <a:p>
            <a:pPr marL="0" indent="0">
              <a:buNone/>
            </a:pPr>
            <a:r>
              <a:rPr lang="en-GB" sz="2600" b="1" u="sng" dirty="0" smtClean="0">
                <a:solidFill>
                  <a:schemeClr val="bg1">
                    <a:lumMod val="75000"/>
                  </a:schemeClr>
                </a:solidFill>
              </a:rPr>
              <a:t>Issues</a:t>
            </a:r>
          </a:p>
          <a:p>
            <a:pPr marL="342900" indent="-342900">
              <a:buFont typeface="Arial" panose="020B0604020202020204" pitchFamily="34" charset="0"/>
              <a:buChar char="•"/>
            </a:pPr>
            <a:r>
              <a:rPr lang="en-GB" sz="2200" dirty="0" smtClean="0">
                <a:solidFill>
                  <a:schemeClr val="bg1">
                    <a:lumMod val="75000"/>
                  </a:schemeClr>
                </a:solidFill>
              </a:rPr>
              <a:t>Number of reviews for Staff to undertake and time to review</a:t>
            </a:r>
          </a:p>
          <a:p>
            <a:pPr marL="342900" indent="-342900">
              <a:buFont typeface="Arial" panose="020B0604020202020204" pitchFamily="34" charset="0"/>
              <a:buChar char="•"/>
            </a:pPr>
            <a:r>
              <a:rPr lang="en-GB" sz="2200" dirty="0" smtClean="0">
                <a:solidFill>
                  <a:schemeClr val="bg1">
                    <a:lumMod val="75000"/>
                  </a:schemeClr>
                </a:solidFill>
              </a:rPr>
              <a:t>Avoidability question</a:t>
            </a:r>
          </a:p>
          <a:p>
            <a:pPr marL="342900" indent="-342900">
              <a:buFont typeface="Arial" panose="020B0604020202020204" pitchFamily="34" charset="0"/>
              <a:buChar char="•"/>
            </a:pPr>
            <a:r>
              <a:rPr lang="en-GB" sz="2200" dirty="0" smtClean="0">
                <a:solidFill>
                  <a:schemeClr val="bg1">
                    <a:lumMod val="75000"/>
                  </a:schemeClr>
                </a:solidFill>
              </a:rPr>
              <a:t>Identifying patients with Learning difficulties &amp; Mental health illness</a:t>
            </a:r>
          </a:p>
          <a:p>
            <a:pPr marL="342900" indent="-342900">
              <a:buFont typeface="Arial" panose="020B0604020202020204" pitchFamily="34" charset="0"/>
              <a:buChar char="•"/>
            </a:pPr>
            <a:r>
              <a:rPr lang="en-GB" sz="2200" dirty="0" smtClean="0">
                <a:solidFill>
                  <a:schemeClr val="bg1">
                    <a:lumMod val="75000"/>
                  </a:schemeClr>
                </a:solidFill>
              </a:rPr>
              <a:t>No nationally available dashboard for data collection</a:t>
            </a:r>
          </a:p>
          <a:p>
            <a:pPr marL="342900" indent="-342900">
              <a:buFont typeface="Arial" panose="020B0604020202020204" pitchFamily="34" charset="0"/>
              <a:buChar char="•"/>
            </a:pPr>
            <a:r>
              <a:rPr lang="en-GB" sz="2200" dirty="0" smtClean="0">
                <a:solidFill>
                  <a:schemeClr val="bg1">
                    <a:lumMod val="75000"/>
                  </a:schemeClr>
                </a:solidFill>
              </a:rPr>
              <a:t>Accessing patient records and poor quality notes</a:t>
            </a:r>
          </a:p>
          <a:p>
            <a:pPr marL="342900" indent="-342900">
              <a:buFont typeface="Arial" panose="020B0604020202020204" pitchFamily="34" charset="0"/>
              <a:buChar char="•"/>
            </a:pPr>
            <a:r>
              <a:rPr lang="en-GB" sz="2200" dirty="0" smtClean="0">
                <a:solidFill>
                  <a:schemeClr val="bg1">
                    <a:lumMod val="75000"/>
                  </a:schemeClr>
                </a:solidFill>
              </a:rPr>
              <a:t>Feeding back to families where issues in care identified</a:t>
            </a:r>
          </a:p>
          <a:p>
            <a:pPr marL="0" indent="0">
              <a:buNone/>
            </a:pPr>
            <a:endParaRPr lang="en-GB" sz="2400" dirty="0" smtClean="0"/>
          </a:p>
          <a:p>
            <a:endParaRPr lang="en-GB" dirty="0" smtClean="0"/>
          </a:p>
          <a:p>
            <a:endParaRPr lang="en-GB" sz="2400" dirty="0" smtClean="0"/>
          </a:p>
        </p:txBody>
      </p:sp>
      <p:sp>
        <p:nvSpPr>
          <p:cNvPr id="6" name="Content Placeholder 2"/>
          <p:cNvSpPr txBox="1">
            <a:spLocks/>
          </p:cNvSpPr>
          <p:nvPr/>
        </p:nvSpPr>
        <p:spPr>
          <a:xfrm>
            <a:off x="4447733" y="1340768"/>
            <a:ext cx="4680520" cy="4531642"/>
          </a:xfrm>
          <a:prstGeom prst="rect">
            <a:avLst/>
          </a:prstGeom>
        </p:spPr>
        <p:txBody>
          <a:bodyPr vert="horz" lIns="91440" tIns="45720" rIns="91440" bIns="45720" rtlCol="0">
            <a:normAutofit fontScale="3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400"/>
              </a:spcAft>
              <a:buFont typeface="Arial"/>
              <a:buNone/>
            </a:pPr>
            <a:r>
              <a:rPr lang="en-GB" sz="7400" b="1" u="sng" dirty="0" smtClean="0">
                <a:latin typeface="Arial" panose="020B0604020202020204" pitchFamily="34" charset="0"/>
                <a:cs typeface="Arial" panose="020B0604020202020204" pitchFamily="34" charset="0"/>
              </a:rPr>
              <a:t>Learning</a:t>
            </a:r>
          </a:p>
          <a:p>
            <a:r>
              <a:rPr lang="en-GB" sz="6200" dirty="0" smtClean="0">
                <a:latin typeface="Arial" panose="020B0604020202020204" pitchFamily="34" charset="0"/>
                <a:cs typeface="Arial" panose="020B0604020202020204" pitchFamily="34" charset="0"/>
              </a:rPr>
              <a:t>Not as many reviews or issues in care as expected</a:t>
            </a:r>
          </a:p>
          <a:p>
            <a:r>
              <a:rPr lang="en-GB" sz="6200" dirty="0" smtClean="0">
                <a:latin typeface="Arial" panose="020B0604020202020204" pitchFamily="34" charset="0"/>
                <a:cs typeface="Arial" panose="020B0604020202020204" pitchFamily="34" charset="0"/>
              </a:rPr>
              <a:t>Defining those for automatic inclusion for reviews/out of scope</a:t>
            </a:r>
          </a:p>
          <a:p>
            <a:r>
              <a:rPr lang="en-GB" sz="6200" dirty="0">
                <a:latin typeface="Arial" panose="020B0604020202020204" pitchFamily="34" charset="0"/>
                <a:cs typeface="Arial" panose="020B0604020202020204" pitchFamily="34" charset="0"/>
              </a:rPr>
              <a:t>R</a:t>
            </a:r>
            <a:r>
              <a:rPr lang="en-GB" sz="6200" dirty="0" smtClean="0">
                <a:latin typeface="Arial" panose="020B0604020202020204" pitchFamily="34" charset="0"/>
                <a:cs typeface="Arial" panose="020B0604020202020204" pitchFamily="34" charset="0"/>
              </a:rPr>
              <a:t>eviews to be completed within 6 weeks</a:t>
            </a:r>
          </a:p>
          <a:p>
            <a:r>
              <a:rPr lang="en-GB" sz="6200" dirty="0" smtClean="0">
                <a:latin typeface="Arial" panose="020B0604020202020204" pitchFamily="34" charset="0"/>
                <a:cs typeface="Arial" panose="020B0604020202020204" pitchFamily="34" charset="0"/>
              </a:rPr>
              <a:t>Not just looking at clinical care i.e. number/times of internal bed moves</a:t>
            </a:r>
          </a:p>
          <a:p>
            <a:r>
              <a:rPr lang="en-GB" sz="6200" dirty="0" smtClean="0">
                <a:latin typeface="Arial" panose="020B0604020202020204" pitchFamily="34" charset="0"/>
                <a:cs typeface="Arial" panose="020B0604020202020204" pitchFamily="34" charset="0"/>
              </a:rPr>
              <a:t>Screening tool useful for high volume specialties</a:t>
            </a:r>
          </a:p>
          <a:p>
            <a:r>
              <a:rPr lang="en-GB" sz="6200" dirty="0" smtClean="0">
                <a:latin typeface="Arial" panose="020B0604020202020204" pitchFamily="34" charset="0"/>
                <a:cs typeface="Arial" panose="020B0604020202020204" pitchFamily="34" charset="0"/>
              </a:rPr>
              <a:t>Using Patient Liaison teams and where family have raised </a:t>
            </a:r>
            <a:r>
              <a:rPr lang="en-GB" sz="6200" dirty="0" smtClean="0">
                <a:latin typeface="Arial" panose="020B0604020202020204" pitchFamily="34" charset="0"/>
                <a:cs typeface="Arial" panose="020B0604020202020204" pitchFamily="34" charset="0"/>
              </a:rPr>
              <a:t>concerns</a:t>
            </a:r>
          </a:p>
          <a:p>
            <a:r>
              <a:rPr lang="en-GB" sz="6200" dirty="0">
                <a:latin typeface="Arial" panose="020B0604020202020204" pitchFamily="34" charset="0"/>
                <a:cs typeface="Arial" panose="020B0604020202020204" pitchFamily="34" charset="0"/>
              </a:rPr>
              <a:t>Case studies for training and structured judgement </a:t>
            </a:r>
            <a:r>
              <a:rPr lang="en-GB" sz="6200" dirty="0" smtClean="0">
                <a:latin typeface="Arial" panose="020B0604020202020204" pitchFamily="34" charset="0"/>
                <a:cs typeface="Arial" panose="020B0604020202020204" pitchFamily="34" charset="0"/>
              </a:rPr>
              <a:t>examples</a:t>
            </a:r>
            <a:endParaRPr lang="en-GB" sz="6200" dirty="0" smtClean="0">
              <a:latin typeface="Arial" panose="020B0604020202020204" pitchFamily="34" charset="0"/>
              <a:cs typeface="Arial" panose="020B0604020202020204" pitchFamily="34" charset="0"/>
            </a:endParaRPr>
          </a:p>
          <a:p>
            <a:endParaRPr lang="en-GB" sz="2400" dirty="0" smtClean="0"/>
          </a:p>
        </p:txBody>
      </p:sp>
    </p:spTree>
    <p:extLst>
      <p:ext uri="{BB962C8B-B14F-4D97-AF65-F5344CB8AC3E}">
        <p14:creationId xmlns:p14="http://schemas.microsoft.com/office/powerpoint/2010/main" val="1201774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504" y="764704"/>
            <a:ext cx="8928992" cy="792088"/>
          </a:xfrm>
        </p:spPr>
        <p:txBody>
          <a:bodyPr>
            <a:noAutofit/>
          </a:bodyPr>
          <a:lstStyle/>
          <a:p>
            <a:pPr algn="ctr"/>
            <a:r>
              <a:rPr lang="en-GB" dirty="0" smtClean="0">
                <a:solidFill>
                  <a:schemeClr val="tx1"/>
                </a:solidFill>
              </a:rPr>
              <a:t>Recurring themes</a:t>
            </a:r>
            <a:endParaRPr lang="en-GB" dirty="0">
              <a:solidFill>
                <a:schemeClr val="tx1"/>
              </a:solidFill>
            </a:endParaRPr>
          </a:p>
        </p:txBody>
      </p:sp>
      <p:sp>
        <p:nvSpPr>
          <p:cNvPr id="5" name="Content Placeholder 2"/>
          <p:cNvSpPr>
            <a:spLocks noGrp="1"/>
          </p:cNvSpPr>
          <p:nvPr>
            <p:ph idx="1"/>
          </p:nvPr>
        </p:nvSpPr>
        <p:spPr>
          <a:xfrm>
            <a:off x="467544" y="2032248"/>
            <a:ext cx="8229600" cy="3629000"/>
          </a:xfrm>
        </p:spPr>
        <p:txBody>
          <a:bodyPr>
            <a:normAutofit/>
          </a:bodyPr>
          <a:lstStyle/>
          <a:p>
            <a:pPr marL="457200" indent="-457200">
              <a:spcAft>
                <a:spcPts val="1200"/>
              </a:spcAft>
              <a:buFont typeface="Arial" panose="020B0604020202020204" pitchFamily="34" charset="0"/>
              <a:buChar char="•"/>
            </a:pPr>
            <a:r>
              <a:rPr lang="en-GB" sz="2400" dirty="0" smtClean="0">
                <a:solidFill>
                  <a:schemeClr val="tx1"/>
                </a:solidFill>
              </a:rPr>
              <a:t>No more than 2 reviews per consultant per month</a:t>
            </a:r>
          </a:p>
          <a:p>
            <a:pPr marL="457200" indent="-457200">
              <a:spcAft>
                <a:spcPts val="1200"/>
              </a:spcAft>
              <a:buFont typeface="Arial" panose="020B0604020202020204" pitchFamily="34" charset="0"/>
              <a:buChar char="•"/>
            </a:pPr>
            <a:r>
              <a:rPr lang="en-GB" sz="2400" dirty="0" smtClean="0">
                <a:solidFill>
                  <a:schemeClr val="tx1"/>
                </a:solidFill>
              </a:rPr>
              <a:t>No ‘marking own homework’</a:t>
            </a:r>
          </a:p>
          <a:p>
            <a:pPr marL="457200" indent="-457200">
              <a:spcAft>
                <a:spcPts val="1200"/>
              </a:spcAft>
              <a:buFont typeface="Arial" panose="020B0604020202020204" pitchFamily="34" charset="0"/>
              <a:buChar char="•"/>
            </a:pPr>
            <a:r>
              <a:rPr lang="en-GB" sz="2400" dirty="0" smtClean="0">
                <a:solidFill>
                  <a:schemeClr val="tx1"/>
                </a:solidFill>
              </a:rPr>
              <a:t>Feeding back to colleagues</a:t>
            </a:r>
          </a:p>
          <a:p>
            <a:pPr lvl="1">
              <a:spcAft>
                <a:spcPts val="1200"/>
              </a:spcAft>
            </a:pPr>
            <a:r>
              <a:rPr lang="en-GB" sz="2400" dirty="0" smtClean="0"/>
              <a:t>This is a ‘learning’ tool and not to punish</a:t>
            </a:r>
          </a:p>
          <a:p>
            <a:pPr marL="457200" indent="-457200">
              <a:spcAft>
                <a:spcPts val="1200"/>
              </a:spcAft>
              <a:buFont typeface="Arial" panose="020B0604020202020204" pitchFamily="34" charset="0"/>
              <a:buChar char="•"/>
            </a:pPr>
            <a:r>
              <a:rPr lang="en-GB" sz="2400" dirty="0" smtClean="0">
                <a:solidFill>
                  <a:schemeClr val="tx1"/>
                </a:solidFill>
              </a:rPr>
              <a:t>Making this more than just a ‘tick-box’ exercise</a:t>
            </a:r>
            <a:endParaRPr lang="en-GB" dirty="0" smtClean="0"/>
          </a:p>
          <a:p>
            <a:endParaRPr lang="en-GB" dirty="0" smtClean="0"/>
          </a:p>
          <a:p>
            <a:endParaRPr lang="en-GB" dirty="0"/>
          </a:p>
        </p:txBody>
      </p:sp>
    </p:spTree>
    <p:extLst>
      <p:ext uri="{BB962C8B-B14F-4D97-AF65-F5344CB8AC3E}">
        <p14:creationId xmlns:p14="http://schemas.microsoft.com/office/powerpoint/2010/main" val="3304707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pPr algn="ctr"/>
            <a:r>
              <a:rPr lang="en-US" dirty="0" smtClean="0">
                <a:solidFill>
                  <a:schemeClr val="tx1"/>
                </a:solidFill>
              </a:rPr>
              <a:t>Phases of care</a:t>
            </a:r>
            <a:endParaRPr lang="en-US" dirty="0">
              <a:solidFill>
                <a:schemeClr val="tx1"/>
              </a:solidFill>
            </a:endParaRPr>
          </a:p>
        </p:txBody>
      </p:sp>
      <p:sp>
        <p:nvSpPr>
          <p:cNvPr id="6" name="Content Placeholder 2"/>
          <p:cNvSpPr txBox="1">
            <a:spLocks/>
          </p:cNvSpPr>
          <p:nvPr/>
        </p:nvSpPr>
        <p:spPr>
          <a:xfrm>
            <a:off x="467544" y="1672208"/>
            <a:ext cx="8229600" cy="3629000"/>
          </a:xfrm>
          <a:prstGeom prst="rect">
            <a:avLst/>
          </a:prstGeom>
        </p:spPr>
        <p:txBody>
          <a:bodyPr>
            <a:normAutofit/>
          </a:bodyPr>
          <a:lstStyle>
            <a:lvl1pPr marL="0" indent="0" algn="l" defTabSz="914400" rtl="0" eaLnBrk="1" latinLnBrk="0" hangingPunct="1">
              <a:spcBef>
                <a:spcPts val="0"/>
              </a:spcBef>
              <a:spcAft>
                <a:spcPts val="400"/>
              </a:spcAft>
              <a:buFont typeface="Arial" panose="020B0604020202020204" pitchFamily="34" charset="0"/>
              <a:buNone/>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spcAft>
                <a:spcPts val="600"/>
              </a:spcAft>
              <a:buFont typeface="Arial" panose="020B0604020202020204" pitchFamily="34" charset="0"/>
              <a:buChar char="•"/>
            </a:pPr>
            <a:r>
              <a:rPr lang="en-GB" sz="2400" dirty="0" smtClean="0">
                <a:solidFill>
                  <a:schemeClr val="tx1"/>
                </a:solidFill>
              </a:rPr>
              <a:t>Admission and Initial care – first 24 hours approx.</a:t>
            </a:r>
          </a:p>
          <a:p>
            <a:pPr marL="457200" indent="-457200">
              <a:spcAft>
                <a:spcPts val="600"/>
              </a:spcAft>
              <a:buFont typeface="Arial" panose="020B0604020202020204" pitchFamily="34" charset="0"/>
              <a:buChar char="•"/>
            </a:pPr>
            <a:r>
              <a:rPr lang="en-GB" sz="2400" dirty="0">
                <a:solidFill>
                  <a:schemeClr val="tx1"/>
                </a:solidFill>
              </a:rPr>
              <a:t>On-going care up to end of life or discharge of the patient (may cover a prolonged period</a:t>
            </a:r>
            <a:r>
              <a:rPr lang="en-GB" sz="2400" dirty="0" smtClean="0">
                <a:solidFill>
                  <a:schemeClr val="tx1"/>
                </a:solidFill>
              </a:rPr>
              <a:t>)</a:t>
            </a:r>
          </a:p>
          <a:p>
            <a:pPr marL="457200" indent="-457200">
              <a:spcAft>
                <a:spcPts val="600"/>
              </a:spcAft>
              <a:buFont typeface="Arial" panose="020B0604020202020204" pitchFamily="34" charset="0"/>
              <a:buChar char="•"/>
            </a:pPr>
            <a:r>
              <a:rPr lang="en-GB" sz="2400" dirty="0" smtClean="0">
                <a:solidFill>
                  <a:schemeClr val="tx1"/>
                </a:solidFill>
              </a:rPr>
              <a:t>Care during a procedure</a:t>
            </a:r>
          </a:p>
          <a:p>
            <a:pPr marL="457200" indent="-457200">
              <a:spcAft>
                <a:spcPts val="600"/>
              </a:spcAft>
              <a:buFont typeface="Arial" panose="020B0604020202020204" pitchFamily="34" charset="0"/>
              <a:buChar char="•"/>
            </a:pPr>
            <a:r>
              <a:rPr lang="en-GB" sz="2400" dirty="0" smtClean="0">
                <a:solidFill>
                  <a:schemeClr val="tx1"/>
                </a:solidFill>
              </a:rPr>
              <a:t>Perioperative/procedure care</a:t>
            </a:r>
          </a:p>
          <a:p>
            <a:pPr marL="457200" indent="-457200">
              <a:spcAft>
                <a:spcPts val="600"/>
              </a:spcAft>
              <a:buFont typeface="Arial" panose="020B0604020202020204" pitchFamily="34" charset="0"/>
              <a:buChar char="•"/>
            </a:pPr>
            <a:r>
              <a:rPr lang="en-GB" sz="2400" dirty="0" smtClean="0">
                <a:solidFill>
                  <a:schemeClr val="tx1"/>
                </a:solidFill>
              </a:rPr>
              <a:t>End of Life care or Discharge care</a:t>
            </a:r>
          </a:p>
          <a:p>
            <a:pPr marL="457200" indent="-457200">
              <a:spcAft>
                <a:spcPts val="600"/>
              </a:spcAft>
              <a:buFont typeface="Arial" panose="020B0604020202020204" pitchFamily="34" charset="0"/>
              <a:buChar char="•"/>
            </a:pPr>
            <a:r>
              <a:rPr lang="en-GB" sz="2400" dirty="0" smtClean="0">
                <a:solidFill>
                  <a:schemeClr val="tx1"/>
                </a:solidFill>
              </a:rPr>
              <a:t>Overall care</a:t>
            </a:r>
            <a:endParaRPr lang="en-GB" sz="2400"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2032947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11560" y="764704"/>
            <a:ext cx="7993739" cy="1143000"/>
          </a:xfrm>
        </p:spPr>
        <p:txBody>
          <a:bodyPr>
            <a:normAutofit/>
          </a:bodyPr>
          <a:lstStyle/>
          <a:p>
            <a:pPr algn="ctr"/>
            <a:r>
              <a:rPr lang="en-US" dirty="0" smtClean="0">
                <a:solidFill>
                  <a:schemeClr val="tx1"/>
                </a:solidFill>
              </a:rPr>
              <a:t>The 1-5 phase of care score</a:t>
            </a:r>
            <a:endParaRPr lang="en-US" dirty="0">
              <a:solidFill>
                <a:schemeClr val="tx1"/>
              </a:solidFill>
            </a:endParaRPr>
          </a:p>
        </p:txBody>
      </p:sp>
      <p:sp>
        <p:nvSpPr>
          <p:cNvPr id="5" name="Content Placeholder 2"/>
          <p:cNvSpPr>
            <a:spLocks noGrp="1"/>
          </p:cNvSpPr>
          <p:nvPr>
            <p:ph idx="1"/>
          </p:nvPr>
        </p:nvSpPr>
        <p:spPr>
          <a:xfrm>
            <a:off x="395536" y="1628800"/>
            <a:ext cx="8229600" cy="3822020"/>
          </a:xfrm>
        </p:spPr>
        <p:txBody>
          <a:bodyPr>
            <a:normAutofit/>
          </a:bodyPr>
          <a:lstStyle/>
          <a:p>
            <a:pPr marL="712788" indent="-593725">
              <a:buNone/>
              <a:tabLst>
                <a:tab pos="712788" algn="l"/>
              </a:tabLst>
            </a:pPr>
            <a:r>
              <a:rPr lang="en-GB" sz="3600" b="1" dirty="0">
                <a:solidFill>
                  <a:srgbClr val="0070C0"/>
                </a:solidFill>
              </a:rPr>
              <a:t>1 </a:t>
            </a:r>
            <a:r>
              <a:rPr lang="en-GB" sz="2800" b="1" dirty="0"/>
              <a:t>	</a:t>
            </a:r>
            <a:r>
              <a:rPr lang="en-GB" sz="2800" dirty="0">
                <a:solidFill>
                  <a:schemeClr val="tx1"/>
                </a:solidFill>
              </a:rPr>
              <a:t>Very poor care</a:t>
            </a:r>
          </a:p>
          <a:p>
            <a:pPr marL="712788" indent="-593725">
              <a:buNone/>
              <a:tabLst>
                <a:tab pos="712788" algn="l"/>
              </a:tabLst>
            </a:pPr>
            <a:r>
              <a:rPr lang="en-GB" sz="3600" b="1" dirty="0">
                <a:solidFill>
                  <a:srgbClr val="0070C0"/>
                </a:solidFill>
              </a:rPr>
              <a:t>2 </a:t>
            </a:r>
            <a:r>
              <a:rPr lang="en-GB" sz="2800" b="1" dirty="0"/>
              <a:t>	</a:t>
            </a:r>
            <a:r>
              <a:rPr lang="en-GB" sz="2800" dirty="0">
                <a:solidFill>
                  <a:schemeClr val="tx1"/>
                </a:solidFill>
              </a:rPr>
              <a:t>Poor care</a:t>
            </a:r>
          </a:p>
          <a:p>
            <a:pPr marL="712788" indent="-593725">
              <a:buNone/>
              <a:tabLst>
                <a:tab pos="712788" algn="l"/>
              </a:tabLst>
            </a:pPr>
            <a:r>
              <a:rPr lang="en-GB" sz="3600" b="1" dirty="0">
                <a:solidFill>
                  <a:srgbClr val="0070C0"/>
                </a:solidFill>
              </a:rPr>
              <a:t>3</a:t>
            </a:r>
            <a:r>
              <a:rPr lang="en-GB" sz="2800" b="1" dirty="0"/>
              <a:t> 	</a:t>
            </a:r>
            <a:r>
              <a:rPr lang="en-GB" sz="2800" dirty="0">
                <a:solidFill>
                  <a:schemeClr val="tx1"/>
                </a:solidFill>
              </a:rPr>
              <a:t>Adequate care</a:t>
            </a:r>
          </a:p>
          <a:p>
            <a:pPr marL="712788" indent="-593725">
              <a:buNone/>
              <a:tabLst>
                <a:tab pos="712788" algn="l"/>
              </a:tabLst>
            </a:pPr>
            <a:r>
              <a:rPr lang="en-GB" sz="3600" b="1" dirty="0">
                <a:solidFill>
                  <a:srgbClr val="0070C0"/>
                </a:solidFill>
              </a:rPr>
              <a:t>4 </a:t>
            </a:r>
            <a:r>
              <a:rPr lang="en-GB" sz="2800" b="1" dirty="0"/>
              <a:t>	</a:t>
            </a:r>
            <a:r>
              <a:rPr lang="en-GB" sz="2800" dirty="0">
                <a:solidFill>
                  <a:schemeClr val="tx1"/>
                </a:solidFill>
              </a:rPr>
              <a:t>Good care</a:t>
            </a:r>
          </a:p>
          <a:p>
            <a:pPr marL="712788" indent="-593725">
              <a:buNone/>
              <a:tabLst>
                <a:tab pos="712788" algn="l"/>
              </a:tabLst>
            </a:pPr>
            <a:r>
              <a:rPr lang="en-GB" sz="3600" b="1" dirty="0">
                <a:solidFill>
                  <a:srgbClr val="0070C0"/>
                </a:solidFill>
              </a:rPr>
              <a:t>5 </a:t>
            </a:r>
            <a:r>
              <a:rPr lang="en-GB" sz="2800" b="1" dirty="0"/>
              <a:t>	</a:t>
            </a:r>
            <a:r>
              <a:rPr lang="en-GB" sz="2800" dirty="0">
                <a:solidFill>
                  <a:schemeClr val="tx1"/>
                </a:solidFill>
              </a:rPr>
              <a:t>Excellent </a:t>
            </a:r>
            <a:r>
              <a:rPr lang="en-GB" sz="2800" dirty="0" smtClean="0">
                <a:solidFill>
                  <a:schemeClr val="tx1"/>
                </a:solidFill>
              </a:rPr>
              <a:t>care</a:t>
            </a:r>
            <a:endParaRPr lang="en-GB" sz="2800" b="1" dirty="0">
              <a:solidFill>
                <a:schemeClr val="tx1"/>
              </a:solidFill>
            </a:endParaRPr>
          </a:p>
        </p:txBody>
      </p:sp>
    </p:spTree>
    <p:extLst>
      <p:ext uri="{BB962C8B-B14F-4D97-AF65-F5344CB8AC3E}">
        <p14:creationId xmlns:p14="http://schemas.microsoft.com/office/powerpoint/2010/main" val="30242878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WEAHSN PowerPoint Template - looping intro">
  <a:themeElements>
    <a:clrScheme name="WEAHSN">
      <a:dk1>
        <a:sysClr val="windowText" lastClr="000000"/>
      </a:dk1>
      <a:lt1>
        <a:sysClr val="window" lastClr="FFFFFF"/>
      </a:lt1>
      <a:dk2>
        <a:srgbClr val="234093"/>
      </a:dk2>
      <a:lt2>
        <a:srgbClr val="5DB6E6"/>
      </a:lt2>
      <a:accent1>
        <a:srgbClr val="AB8DC2"/>
      </a:accent1>
      <a:accent2>
        <a:srgbClr val="48237C"/>
      </a:accent2>
      <a:accent3>
        <a:srgbClr val="5BC6CC"/>
      </a:accent3>
      <a:accent4>
        <a:srgbClr val="007F92"/>
      </a:accent4>
      <a:accent5>
        <a:srgbClr val="E0A2B3"/>
      </a:accent5>
      <a:accent6>
        <a:srgbClr val="89527A"/>
      </a:accent6>
      <a:hlink>
        <a:srgbClr val="573A6D"/>
      </a:hlink>
      <a:folHlink>
        <a:srgbClr val="573A6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WEAHSN PowerPoint Template - looping intro</Template>
  <TotalTime>3079</TotalTime>
  <Words>1333</Words>
  <Application>Microsoft Office PowerPoint</Application>
  <PresentationFormat>On-screen Show (4:3)</PresentationFormat>
  <Paragraphs>220</Paragraphs>
  <Slides>33</Slides>
  <Notes>3</Notes>
  <HiddenSlides>0</HiddenSlides>
  <MMClips>0</MMClips>
  <ScaleCrop>false</ScaleCrop>
  <HeadingPairs>
    <vt:vector size="6" baseType="variant">
      <vt:variant>
        <vt:lpstr>Theme</vt:lpstr>
      </vt:variant>
      <vt:variant>
        <vt:i4>1</vt:i4>
      </vt:variant>
      <vt:variant>
        <vt:lpstr>Slide Titles</vt:lpstr>
      </vt:variant>
      <vt:variant>
        <vt:i4>33</vt:i4>
      </vt:variant>
      <vt:variant>
        <vt:lpstr>Custom Shows</vt:lpstr>
      </vt:variant>
      <vt:variant>
        <vt:i4>1</vt:i4>
      </vt:variant>
    </vt:vector>
  </HeadingPairs>
  <TitlesOfParts>
    <vt:vector size="35" baseType="lpstr">
      <vt:lpstr>WEAHSN PowerPoint Template - looping intro</vt:lpstr>
      <vt:lpstr>Using Structured Mortality Reviews in Surgical Practice</vt:lpstr>
      <vt:lpstr>PowerPoint Presentation</vt:lpstr>
      <vt:lpstr>What Is Special About SJR?</vt:lpstr>
      <vt:lpstr>Where Does The WEAHSN Fit In?</vt:lpstr>
      <vt:lpstr>Issues and Learning to date</vt:lpstr>
      <vt:lpstr>Issues and Learning to date</vt:lpstr>
      <vt:lpstr>Recurring themes</vt:lpstr>
      <vt:lpstr>Phases of care</vt:lpstr>
      <vt:lpstr>The 1-5 phase of care score</vt:lpstr>
      <vt:lpstr>When good data goes bad</vt:lpstr>
      <vt:lpstr>PowerPoint Presentation</vt:lpstr>
      <vt:lpstr>Adaptions for ELC</vt:lpstr>
      <vt:lpstr>PowerPoint Presentation</vt:lpstr>
      <vt:lpstr>PowerPoint Presentation</vt:lpstr>
      <vt:lpstr>PowerPoint Presentation</vt:lpstr>
      <vt:lpstr>PowerPoint Presentation</vt:lpstr>
      <vt:lpstr>Case Example</vt:lpstr>
      <vt:lpstr>Task</vt:lpstr>
      <vt:lpstr>Admission and Initial Care</vt:lpstr>
      <vt:lpstr>Admission and Initial care</vt:lpstr>
      <vt:lpstr>What should a judgement comment look like?</vt:lpstr>
      <vt:lpstr>The 1-5 phase of care score</vt:lpstr>
      <vt:lpstr>Perioperative/procedure care</vt:lpstr>
      <vt:lpstr>Perioperative/procedure care</vt:lpstr>
      <vt:lpstr>The 1-5 phase of care score</vt:lpstr>
      <vt:lpstr>On-going care (up to end of life or discharge of the patient)</vt:lpstr>
      <vt:lpstr>End of Life Care (or Discharge care)</vt:lpstr>
      <vt:lpstr>Assessment of problems in healthcare</vt:lpstr>
      <vt:lpstr>Avoidability Score</vt:lpstr>
      <vt:lpstr>Using the reviews</vt:lpstr>
      <vt:lpstr>Early Findings</vt:lpstr>
      <vt:lpstr>Early Findings</vt:lpstr>
      <vt:lpstr>PowerPoint Presentation</vt:lpstr>
      <vt:lpstr>Intro_loop</vt:lpstr>
    </vt:vector>
  </TitlesOfParts>
  <Company>NHS South West Commissioning Support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 Working</dc:title>
  <dc:creator>nathalie.delaney</dc:creator>
  <cp:lastModifiedBy>Hunter Kevin</cp:lastModifiedBy>
  <cp:revision>91</cp:revision>
  <cp:lastPrinted>2017-05-02T14:50:01Z</cp:lastPrinted>
  <dcterms:created xsi:type="dcterms:W3CDTF">2017-03-08T12:20:10Z</dcterms:created>
  <dcterms:modified xsi:type="dcterms:W3CDTF">2017-09-29T07:35:01Z</dcterms:modified>
</cp:coreProperties>
</file>