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58259-0E26-0AA8-E487-24FCE3930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168D7-7616-3E82-5F2E-2898ECD45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223AD-2E63-D556-9375-83A9B2AA6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E25DC-8C6F-71EF-1E91-ADE5BDD4C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A5055-42AB-DD7D-9EC0-35C4A24E8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55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6174-9AE9-6584-E6AE-FB90BE5C8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398B3-FA94-1FEA-FB54-3F74FC641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CBB71-265E-29C6-13B7-B201BE9B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9A32-D8DB-E487-C322-452FF57FA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D5EA-E925-E578-E585-0E11C642D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35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78ECE-8514-07D2-1279-2C97894B6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91A9F7-4F62-8107-0603-DB4702D30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C9AF8-FE89-D048-D09C-A1B1E0D20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C66DE-A514-2981-E039-4D745686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81D25-B98A-C2A9-5D6C-65D173C6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961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 with wallpaper - option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1FD4-9BC3-4BC6-98D5-4B8044E7660B}" type="datetimeFigureOut">
              <a:rPr lang="en-GB" smtClean="0"/>
              <a:pPr/>
              <a:t>05/01/2024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9F825-633F-43D1-A37A-8D3D2569739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8289049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4F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BABF574C-7089-43B8-B2DF-5520DA2216A4}"/>
              </a:ext>
            </a:extLst>
          </p:cNvPr>
          <p:cNvSpPr/>
          <p:nvPr userDrawn="1"/>
        </p:nvSpPr>
        <p:spPr>
          <a:xfrm flipV="1">
            <a:off x="886691" y="1438129"/>
            <a:ext cx="8240558" cy="86644"/>
          </a:xfrm>
          <a:custGeom>
            <a:avLst/>
            <a:gdLst/>
            <a:ahLst/>
            <a:cxnLst/>
            <a:rect l="l" t="t" r="r" b="b"/>
            <a:pathLst>
              <a:path w="7271384">
                <a:moveTo>
                  <a:pt x="0" y="0"/>
                </a:moveTo>
                <a:lnTo>
                  <a:pt x="7270766" y="0"/>
                </a:lnTo>
              </a:path>
            </a:pathLst>
          </a:custGeom>
          <a:ln w="5969">
            <a:solidFill>
              <a:srgbClr val="004F99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D8FCE0-8A3F-4F13-B72F-8140FE43DE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1902" y="1148555"/>
            <a:ext cx="4621169" cy="6090432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E09F138-2B7F-EABF-54F4-7E689EAC5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0FF4E45-7E64-D485-C60F-5C2D7BA70B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7249" y="442983"/>
            <a:ext cx="2836589" cy="109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2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C5531-D1A5-5451-86FA-B788C6C5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12583-EBF4-CB70-3C5C-356230462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88665-7E62-7BD5-A27D-5534AE63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30506-8B68-0212-6A3B-E59E0D00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33134-B8AD-9D89-1D16-42D6AA47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74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A4A20-AFE2-2925-3026-61810985B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388C8-6398-1725-93EF-8288C188A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40BE6-BE8E-BCB2-7578-B3B450F84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79919-E194-D9E4-8E73-FE56E4BC2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AA951-06D4-48CD-ABFC-E9C8BC22C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93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64B12-EC8F-C311-23D8-068720A3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38650-24EB-0E71-20CF-28CA07D35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F36B8-3472-55CB-87F3-4727AD704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48C2A-C4FD-2AD8-A293-411C2E4A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42176-9BD8-6C1C-88A5-F8EBC03B2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3CB19-D1AB-7E91-6F73-B176BC4A8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8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0B575-FB67-10EF-531F-6457436E7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32550-4641-05D6-2CF0-F863B9A76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9FC93-25DC-3E8A-3C81-15805B5E0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7F4B8-9B1D-46E8-F476-B94233E9D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1D3713-79F4-C664-0E1A-94E2781900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5394EA-D0E3-3FD3-07C7-BB23154B0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661D22-C177-450A-ED15-A414C7140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99A8F-241C-E9F2-04CA-EB2ED60C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24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CACF4-04D2-5787-96A3-1D6295FD3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03B92F-7B04-3EE1-31F2-3862B346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659523-ED6F-5AF9-57E9-E7F27588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B6C098-2391-3BC1-F343-36D05CE62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93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375F5E-862B-FB50-1609-4EC9F96F2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CB400F-49A7-253F-4FBD-3AEA52D0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7D273-8762-1651-7654-236904DF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32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8B854-DEAB-7D83-9806-0FFA4EFF6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B6594-3456-64B7-AA54-3F2E3A73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254C3-9D5C-5ECF-1033-35C750E32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EC197-7552-139F-DE43-0B261FBE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A9663-FC98-539B-8AE7-8EC556065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6312E-1883-90DE-4070-EEECFB176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50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801FB-3227-184C-507C-6756CBAE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AB7D8E-30B4-8D16-CC87-41716425A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769E5-638F-CC22-3E0F-E26F615C4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54D19-196F-CD5A-A224-BBEF9825B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31FDE-6338-5889-568F-803349BE3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95E73B-78DD-953A-3991-3D7E1DAA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7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4DE350-B312-C9AC-218A-607A08125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BB85F-8D22-9250-8D89-FDB2C11FB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D475-8586-81B0-67CF-9E62E85C7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4BA8-85E4-A144-AA27-B15BEF92C8A0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5B52-1DF1-A799-FB22-F18999FFE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16257-D33E-B9C7-6CA0-246DC1809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69180-AC05-2444-A9C0-2D0714450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15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D4914-E22D-B709-4518-5A39173D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393539">
                    <a:tint val="75000"/>
                  </a:srgbClr>
                </a:solidFill>
                <a:effectLst/>
                <a:uLnTx/>
                <a:uFillTx/>
                <a:latin typeface="DINosaur Book" panose="02000000000000000000" pitchFamily="50" charset="0"/>
                <a:ea typeface="+mn-ea"/>
                <a:cs typeface="+mn-cs"/>
              </a:rPr>
              <a:t>West of England Academy Quality Improvement Workbook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393539">
                  <a:tint val="75000"/>
                </a:srgbClr>
              </a:solidFill>
              <a:effectLst/>
              <a:uLnTx/>
              <a:uFillTx/>
              <a:latin typeface="DINosaur Book" panose="02000000000000000000" pitchFamily="50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2173E-3641-CC80-E6EE-9D4F0BB9E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2D2256-61B5-3F4F-BC5F-2E9C0730E98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393539">
                    <a:tint val="75000"/>
                  </a:srgbClr>
                </a:solidFill>
                <a:effectLst/>
                <a:uLnTx/>
                <a:uFillTx/>
                <a:latin typeface="DINosaur Book" panose="02000000000000000000" pitchFamily="50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393539">
                  <a:tint val="75000"/>
                </a:srgbClr>
              </a:solidFill>
              <a:effectLst/>
              <a:uLnTx/>
              <a:uFillTx/>
              <a:latin typeface="DINosaur Book" panose="02000000000000000000" pitchFamily="50" charset="0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52E649-8B10-B46F-0806-03CBDE6AA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check in template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68AB3E4-A94F-3A80-62CC-09CC7F0C001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599" cy="4861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2123">
                  <a:extLst>
                    <a:ext uri="{9D8B030D-6E8A-4147-A177-3AD203B41FA5}">
                      <a16:colId xmlns:a16="http://schemas.microsoft.com/office/drawing/2014/main" val="697261933"/>
                    </a:ext>
                  </a:extLst>
                </a:gridCol>
                <a:gridCol w="4380985">
                  <a:extLst>
                    <a:ext uri="{9D8B030D-6E8A-4147-A177-3AD203B41FA5}">
                      <a16:colId xmlns:a16="http://schemas.microsoft.com/office/drawing/2014/main" val="1662474025"/>
                    </a:ext>
                  </a:extLst>
                </a:gridCol>
                <a:gridCol w="2033591">
                  <a:extLst>
                    <a:ext uri="{9D8B030D-6E8A-4147-A177-3AD203B41FA5}">
                      <a16:colId xmlns:a16="http://schemas.microsoft.com/office/drawing/2014/main" val="341530584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80767864"/>
                    </a:ext>
                  </a:extLst>
                </a:gridCol>
              </a:tblGrid>
              <a:tr h="341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Where are you now?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What are your plans?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What are your challenges?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extLst>
                  <a:ext uri="{0D108BD9-81ED-4DB2-BD59-A6C34878D82A}">
                    <a16:rowId xmlns:a16="http://schemas.microsoft.com/office/drawing/2014/main" val="1882966576"/>
                  </a:ext>
                </a:extLst>
              </a:tr>
              <a:tr h="7162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effectLst/>
                        </a:rPr>
                        <a:t>Change Ideas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Which change ideas are you planning to test?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Why have you selected them?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have you assigned the testing of change ideas?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has gone well in relation to change ideas?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change ideas will you test next?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What’s difficult about selecting and testing change ideas?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might you overcome these barriers?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extLst>
                  <a:ext uri="{0D108BD9-81ED-4DB2-BD59-A6C34878D82A}">
                    <a16:rowId xmlns:a16="http://schemas.microsoft.com/office/drawing/2014/main" val="1378902907"/>
                  </a:ext>
                </a:extLst>
              </a:tr>
              <a:tr h="12790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effectLst/>
                        </a:rPr>
                        <a:t>PDSA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Which PDSAs have you tested?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Have you learnt anything from testing?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did you record your PDSA?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Who has been involved in your testing? 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Have you used measurement to inform your PDSAs?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do you share your learning/outcomes from PDSA?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has been good about doing PDSA?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PDSAs are you planning to do?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Who will test for you?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Where will the tests happen?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What’s been challenging about PDSA?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might you overcome these barriers?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extLst>
                  <a:ext uri="{0D108BD9-81ED-4DB2-BD59-A6C34878D82A}">
                    <a16:rowId xmlns:a16="http://schemas.microsoft.com/office/drawing/2014/main" val="3591556399"/>
                  </a:ext>
                </a:extLst>
              </a:tr>
              <a:tr h="11965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effectLst/>
                        </a:rPr>
                        <a:t>Measurement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measures from your measurement plan are you using at project level? Consider;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Outcome, Process, Balancing, Qualitative.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do you collect your measures?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are you presenting and sharing your measures?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is your data telling you so far?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has been positive about using measures?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are your plans related to measurement?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has been challenging about measurement?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might you overcome these barriers?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extLst>
                  <a:ext uri="{0D108BD9-81ED-4DB2-BD59-A6C34878D82A}">
                    <a16:rowId xmlns:a16="http://schemas.microsoft.com/office/drawing/2014/main" val="3486695951"/>
                  </a:ext>
                </a:extLst>
              </a:tr>
              <a:tr h="997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effectLst/>
                        </a:rPr>
                        <a:t>Involving patients</a:t>
                      </a:r>
                      <a:endParaRPr lang="en-GB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have you involved patients and families in your project?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strategies/approaches have you used?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have you learnt from involving patients and families?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will you be evaluating patient and family experience?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are your plans for involving patient and families in the future?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What has been challenging about involving patients and families?</a:t>
                      </a:r>
                      <a:endParaRPr lang="en-GB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effectLst/>
                        </a:rPr>
                        <a:t>How might you overcome these barriers?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0014" marR="30014" marT="15007" marB="15007" anchor="ctr"/>
                </a:tc>
                <a:extLst>
                  <a:ext uri="{0D108BD9-81ED-4DB2-BD59-A6C34878D82A}">
                    <a16:rowId xmlns:a16="http://schemas.microsoft.com/office/drawing/2014/main" val="695555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367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Macintosh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DINosaur Book</vt:lpstr>
      <vt:lpstr>Office Theme</vt:lpstr>
      <vt:lpstr>Project check in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check in template</dc:title>
  <dc:creator>Nat Delaney</dc:creator>
  <cp:lastModifiedBy>Nat Delaney</cp:lastModifiedBy>
  <cp:revision>1</cp:revision>
  <dcterms:created xsi:type="dcterms:W3CDTF">2024-01-05T17:47:58Z</dcterms:created>
  <dcterms:modified xsi:type="dcterms:W3CDTF">2024-01-05T17:48:09Z</dcterms:modified>
</cp:coreProperties>
</file>