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2" r:id="rId5"/>
  </p:sldMasterIdLst>
  <p:notesMasterIdLst>
    <p:notesMasterId r:id="rId37"/>
  </p:notesMasterIdLst>
  <p:sldIdLst>
    <p:sldId id="256" r:id="rId6"/>
    <p:sldId id="2360" r:id="rId7"/>
    <p:sldId id="2363" r:id="rId8"/>
    <p:sldId id="2367" r:id="rId9"/>
    <p:sldId id="318" r:id="rId10"/>
    <p:sldId id="2358" r:id="rId11"/>
    <p:sldId id="320" r:id="rId12"/>
    <p:sldId id="316" r:id="rId13"/>
    <p:sldId id="319" r:id="rId14"/>
    <p:sldId id="2357" r:id="rId15"/>
    <p:sldId id="2356" r:id="rId16"/>
    <p:sldId id="2349" r:id="rId17"/>
    <p:sldId id="2359" r:id="rId18"/>
    <p:sldId id="2364" r:id="rId19"/>
    <p:sldId id="2361" r:id="rId20"/>
    <p:sldId id="2362" r:id="rId21"/>
    <p:sldId id="2355" r:id="rId22"/>
    <p:sldId id="2350" r:id="rId23"/>
    <p:sldId id="310" r:id="rId24"/>
    <p:sldId id="2345" r:id="rId25"/>
    <p:sldId id="317" r:id="rId26"/>
    <p:sldId id="297" r:id="rId27"/>
    <p:sldId id="300" r:id="rId28"/>
    <p:sldId id="2365" r:id="rId29"/>
    <p:sldId id="264" r:id="rId30"/>
    <p:sldId id="2328" r:id="rId31"/>
    <p:sldId id="2370" r:id="rId32"/>
    <p:sldId id="2371" r:id="rId33"/>
    <p:sldId id="2373" r:id="rId34"/>
    <p:sldId id="2372" r:id="rId35"/>
    <p:sldId id="23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49rMEu3x8ffnCLJ+U7z1Q==" hashData="AFdQ8eMysqwnkG4MgL+NRUFwQcAVvOON+IwOMBucry9mhMq97XCLdRy9x5e/gevwi4A/QmWIjx6XtNwxkSPQew=="/>
  <p:extLst>
    <p:ext uri="{521415D9-36F7-43E2-AB2F-B90AF26B5E84}">
      <p14:sectionLst xmlns:p14="http://schemas.microsoft.com/office/powerpoint/2010/main">
        <p14:section name="Opioid harm reduction resource 'guide'" id="{8BF41098-BE8D-4615-BC2B-04A5A4879216}">
          <p14:sldIdLst>
            <p14:sldId id="256"/>
            <p14:sldId id="2360"/>
            <p14:sldId id="2363"/>
            <p14:sldId id="2367"/>
          </p14:sldIdLst>
        </p14:section>
        <p14:section name="What can be done in practices?" id="{50B25939-9A30-4F7D-A4D8-C389B00E5A82}">
          <p14:sldIdLst>
            <p14:sldId id="318"/>
            <p14:sldId id="2358"/>
            <p14:sldId id="320"/>
            <p14:sldId id="316"/>
            <p14:sldId id="319"/>
          </p14:sldIdLst>
        </p14:section>
        <p14:section name="Consultation Tips and tricks" id="{6B519B2E-48B5-4683-A9C4-40893B0647A8}">
          <p14:sldIdLst>
            <p14:sldId id="2357"/>
            <p14:sldId id="2356"/>
            <p14:sldId id="2349"/>
            <p14:sldId id="2359"/>
            <p14:sldId id="2364"/>
            <p14:sldId id="2361"/>
            <p14:sldId id="2362"/>
            <p14:sldId id="2355"/>
          </p14:sldIdLst>
        </p14:section>
        <p14:section name="Cup of tea / Coffee break listening" id="{D0A2A499-85F7-4042-A4EE-454275D17120}">
          <p14:sldIdLst>
            <p14:sldId id="2350"/>
          </p14:sldIdLst>
        </p14:section>
        <p14:section name="A new dashboard to identify patients" id="{DDBB00E0-F495-4275-A02F-E9D048E6678D}">
          <p14:sldIdLst>
            <p14:sldId id="310"/>
            <p14:sldId id="2345"/>
            <p14:sldId id="317"/>
            <p14:sldId id="297"/>
          </p14:sldIdLst>
        </p14:section>
        <p14:section name="Training and support" id="{F69175C0-9212-40B6-853B-0B989B91EB1D}">
          <p14:sldIdLst>
            <p14:sldId id="300"/>
            <p14:sldId id="2365"/>
            <p14:sldId id="264"/>
            <p14:sldId id="2328"/>
          </p14:sldIdLst>
        </p14:section>
        <p14:section name="Core Competency details" id="{C0B023FF-A14F-46CC-80A7-8C3B5C017BBA}">
          <p14:sldIdLst>
            <p14:sldId id="2370"/>
            <p14:sldId id="2371"/>
            <p14:sldId id="2373"/>
            <p14:sldId id="2372"/>
          </p14:sldIdLst>
        </p14:section>
        <p14:section name="Contact details" id="{0C5A641A-6994-423E-AD6D-3DC6C400EC11}">
          <p14:sldIdLst>
            <p14:sldId id="23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049271-B4BA-8471-29F8-9055DB443719}" name="Learoyd Christopher (West of England Academic Health Science Network)" initials="LC(oEAHSN" userId="S::Christopher.Learoyd@WEAHSN.NET::a9925fef-956e-420d-9cb0-f24beeaf81ce" providerId="AD"/>
  <p188:author id="{DD5A9DC6-5066-442F-49AC-5D909155C2E2}" name="LEAROYD, Christopher (WEST OF ENGLAND AHSN)" initials="LC(OEA" userId="LEAROYD, Christopher (WEST OF ENGLAND AHS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22" autoAdjust="0"/>
    <p:restoredTop sz="94660"/>
  </p:normalViewPr>
  <p:slideViewPr>
    <p:cSldViewPr snapToGrid="0">
      <p:cViewPr varScale="1">
        <p:scale>
          <a:sx n="72" d="100"/>
          <a:sy n="72" d="100"/>
        </p:scale>
        <p:origin x="552"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56" d="100"/>
          <a:sy n="56" d="100"/>
        </p:scale>
        <p:origin x="252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AC21C-710C-430F-A30F-34C1F1E39D78}" type="datetimeFigureOut">
              <a:rPr lang="en-GB" smtClean="0"/>
              <a:t>19/12/2022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DFF3C-35B7-46F3-A749-CE215427D8DB}" type="slidenum">
              <a:rPr lang="en-GB" smtClean="0"/>
              <a:t>‹#›</a:t>
            </a:fld>
            <a:endParaRPr lang="en-GB"/>
          </a:p>
        </p:txBody>
      </p:sp>
    </p:spTree>
    <p:extLst>
      <p:ext uri="{BB962C8B-B14F-4D97-AF65-F5344CB8AC3E}">
        <p14:creationId xmlns:p14="http://schemas.microsoft.com/office/powerpoint/2010/main" val="156486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ADFF3C-35B7-46F3-A749-CE215427D8DB}" type="slidenum">
              <a:rPr lang="en-GB" smtClean="0"/>
              <a:t>13</a:t>
            </a:fld>
            <a:endParaRPr lang="en-GB"/>
          </a:p>
        </p:txBody>
      </p:sp>
    </p:spTree>
    <p:extLst>
      <p:ext uri="{BB962C8B-B14F-4D97-AF65-F5344CB8AC3E}">
        <p14:creationId xmlns:p14="http://schemas.microsoft.com/office/powerpoint/2010/main" val="2761095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0D015C-540F-4833-BD5E-5D9A1ACE92E9}"/>
              </a:ext>
            </a:extLst>
          </p:cNvPr>
          <p:cNvSpPr/>
          <p:nvPr userDrawn="1"/>
        </p:nvSpPr>
        <p:spPr>
          <a:xfrm>
            <a:off x="-1" y="1071948"/>
            <a:ext cx="12192000" cy="3595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a:extLst>
              <a:ext uri="{FF2B5EF4-FFF2-40B4-BE49-F238E27FC236}">
                <a16:creationId xmlns:a16="http://schemas.microsoft.com/office/drawing/2014/main" id="{A30937AB-489E-4F1E-9A09-FA8DFAD5D600}"/>
              </a:ext>
            </a:extLst>
          </p:cNvPr>
          <p:cNvSpPr>
            <a:spLocks noGrp="1"/>
          </p:cNvSpPr>
          <p:nvPr>
            <p:ph type="ctrTitle" hasCustomPrompt="1"/>
          </p:nvPr>
        </p:nvSpPr>
        <p:spPr>
          <a:xfrm>
            <a:off x="839788" y="2050181"/>
            <a:ext cx="9936162" cy="1648509"/>
          </a:xfrm>
        </p:spPr>
        <p:txBody>
          <a:bodyPr lIns="0" tIns="0" rIns="0" bIns="0" anchor="b">
            <a:normAutofit/>
          </a:bodyPr>
          <a:lstStyle>
            <a:lvl1pPr algn="l">
              <a:defRPr sz="4000">
                <a:solidFill>
                  <a:schemeClr val="bg1"/>
                </a:solidFill>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BBCBEF3A-ABB9-4266-BF35-DB3388A3F531}"/>
              </a:ext>
            </a:extLst>
          </p:cNvPr>
          <p:cNvSpPr>
            <a:spLocks noGrp="1"/>
          </p:cNvSpPr>
          <p:nvPr>
            <p:ph type="subTitle" idx="1" hasCustomPrompt="1"/>
          </p:nvPr>
        </p:nvSpPr>
        <p:spPr>
          <a:xfrm>
            <a:off x="839788" y="3854449"/>
            <a:ext cx="9936162" cy="736956"/>
          </a:xfrm>
        </p:spPr>
        <p:txBody>
          <a:bodyPr lIns="0" tIns="0" rIns="0" bIns="0">
            <a:norm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job title</a:t>
            </a:r>
          </a:p>
        </p:txBody>
      </p:sp>
      <p:sp>
        <p:nvSpPr>
          <p:cNvPr id="10" name="Rectangle 9">
            <a:extLst>
              <a:ext uri="{FF2B5EF4-FFF2-40B4-BE49-F238E27FC236}">
                <a16:creationId xmlns:a16="http://schemas.microsoft.com/office/drawing/2014/main" id="{DA17B658-1CFD-4CCE-B6BE-614F1914D5EE}"/>
              </a:ext>
            </a:extLst>
          </p:cNvPr>
          <p:cNvSpPr/>
          <p:nvPr userDrawn="1"/>
        </p:nvSpPr>
        <p:spPr>
          <a:xfrm>
            <a:off x="1" y="4667320"/>
            <a:ext cx="12191999" cy="363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descr="A picture containing drawing&#10;&#10;Description automatically generated">
            <a:extLst>
              <a:ext uri="{FF2B5EF4-FFF2-40B4-BE49-F238E27FC236}">
                <a16:creationId xmlns:a16="http://schemas.microsoft.com/office/drawing/2014/main" id="{382E9277-FB23-4E99-B506-451DFD01B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0" y="360000"/>
            <a:ext cx="893064" cy="359664"/>
          </a:xfrm>
          <a:prstGeom prst="rect">
            <a:avLst/>
          </a:prstGeom>
        </p:spPr>
      </p:pic>
      <p:sp>
        <p:nvSpPr>
          <p:cNvPr id="13" name="TextBox 12">
            <a:extLst>
              <a:ext uri="{FF2B5EF4-FFF2-40B4-BE49-F238E27FC236}">
                <a16:creationId xmlns:a16="http://schemas.microsoft.com/office/drawing/2014/main" id="{5995755D-50FB-4244-96C3-C2BD86B40BAE}"/>
              </a:ext>
            </a:extLst>
          </p:cNvPr>
          <p:cNvSpPr txBox="1"/>
          <p:nvPr userDrawn="1"/>
        </p:nvSpPr>
        <p:spPr>
          <a:xfrm>
            <a:off x="1137921" y="4759045"/>
            <a:ext cx="1353294" cy="192360"/>
          </a:xfrm>
          <a:prstGeom prst="rect">
            <a:avLst/>
          </a:prstGeom>
          <a:noFill/>
        </p:spPr>
        <p:txBody>
          <a:bodyPr wrap="square" lIns="0" tIns="0" rIns="0" bIns="0" rtlCol="0">
            <a:spAutoFit/>
          </a:bodyPr>
          <a:lstStyle/>
          <a:p>
            <a:pPr>
              <a:lnSpc>
                <a:spcPts val="1500"/>
              </a:lnSpc>
            </a:pPr>
            <a:r>
              <a:rPr lang="en-GB" sz="1400" b="1" dirty="0">
                <a:solidFill>
                  <a:schemeClr val="bg1"/>
                </a:solidFill>
                <a:latin typeface="Arial" panose="020B0604020202020204" pitchFamily="34" charset="0"/>
                <a:cs typeface="Arial" panose="020B0604020202020204" pitchFamily="34" charset="0"/>
              </a:rPr>
              <a:t>@WEAHSN</a:t>
            </a:r>
          </a:p>
        </p:txBody>
      </p:sp>
      <p:sp>
        <p:nvSpPr>
          <p:cNvPr id="14" name="TextBox 13">
            <a:extLst>
              <a:ext uri="{FF2B5EF4-FFF2-40B4-BE49-F238E27FC236}">
                <a16:creationId xmlns:a16="http://schemas.microsoft.com/office/drawing/2014/main" id="{74D62B04-AB29-42B4-B903-CDC17C832443}"/>
              </a:ext>
            </a:extLst>
          </p:cNvPr>
          <p:cNvSpPr txBox="1"/>
          <p:nvPr userDrawn="1"/>
        </p:nvSpPr>
        <p:spPr>
          <a:xfrm>
            <a:off x="7920000" y="4759045"/>
            <a:ext cx="2504504" cy="192360"/>
          </a:xfrm>
          <a:prstGeom prst="rect">
            <a:avLst/>
          </a:prstGeom>
          <a:noFill/>
        </p:spPr>
        <p:txBody>
          <a:bodyPr wrap="square" lIns="0" tIns="0" rIns="0" bIns="0" rtlCol="0">
            <a:spAutoFit/>
          </a:bodyPr>
          <a:lstStyle/>
          <a:p>
            <a:pPr algn="l">
              <a:lnSpc>
                <a:spcPts val="1500"/>
              </a:lnSpc>
            </a:pPr>
            <a:r>
              <a:rPr lang="en-GB" sz="1400" b="1" dirty="0">
                <a:solidFill>
                  <a:schemeClr val="bg1"/>
                </a:solidFill>
                <a:latin typeface="Arial" panose="020B0604020202020204" pitchFamily="34" charset="0"/>
                <a:cs typeface="Arial" panose="020B0604020202020204" pitchFamily="34" charset="0"/>
              </a:rPr>
              <a:t>www.weahsn.net</a:t>
            </a:r>
          </a:p>
        </p:txBody>
      </p:sp>
      <p:pic>
        <p:nvPicPr>
          <p:cNvPr id="15" name="Picture 14" descr="A close up of a logo&#10;&#10;Description automatically generated">
            <a:extLst>
              <a:ext uri="{FF2B5EF4-FFF2-40B4-BE49-F238E27FC236}">
                <a16:creationId xmlns:a16="http://schemas.microsoft.com/office/drawing/2014/main" id="{139D7A7A-22D7-46DF-B684-B1B160C472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788" y="4759045"/>
            <a:ext cx="221538" cy="180000"/>
          </a:xfrm>
          <a:prstGeom prst="rect">
            <a:avLst/>
          </a:prstGeom>
        </p:spPr>
      </p:pic>
      <p:sp>
        <p:nvSpPr>
          <p:cNvPr id="16" name="TextBox 15">
            <a:extLst>
              <a:ext uri="{FF2B5EF4-FFF2-40B4-BE49-F238E27FC236}">
                <a16:creationId xmlns:a16="http://schemas.microsoft.com/office/drawing/2014/main" id="{803F4E1E-8CBC-4FBE-8832-866BBF73DC33}"/>
              </a:ext>
            </a:extLst>
          </p:cNvPr>
          <p:cNvSpPr txBox="1"/>
          <p:nvPr userDrawn="1"/>
        </p:nvSpPr>
        <p:spPr>
          <a:xfrm>
            <a:off x="7920000" y="5220000"/>
            <a:ext cx="2868064" cy="630942"/>
          </a:xfrm>
          <a:prstGeom prst="rect">
            <a:avLst/>
          </a:prstGeom>
          <a:noFill/>
        </p:spPr>
        <p:txBody>
          <a:bodyPr wrap="square" lIns="0" tIns="0" rIns="0" bIns="0" rtlCol="0">
            <a:spAutoFit/>
          </a:bodyPr>
          <a:lstStyle/>
          <a:p>
            <a:pPr marL="0" lvl="1">
              <a:lnSpc>
                <a:spcPct val="100000"/>
              </a:lnSpc>
            </a:pPr>
            <a:r>
              <a:rPr lang="en-GB" sz="1400" i="0" dirty="0">
                <a:solidFill>
                  <a:schemeClr val="tx1"/>
                </a:solidFill>
                <a:latin typeface="Arial" panose="020B0604020202020204" pitchFamily="34" charset="0"/>
                <a:cs typeface="Arial" panose="020B0604020202020204" pitchFamily="34" charset="0"/>
              </a:rPr>
              <a:t>Led by:</a:t>
            </a:r>
          </a:p>
          <a:p>
            <a:pPr marL="0" lvl="1">
              <a:lnSpc>
                <a:spcPct val="100000"/>
              </a:lnSpc>
            </a:pPr>
            <a:endParaRPr lang="en-GB" sz="1100" i="0" dirty="0">
              <a:solidFill>
                <a:schemeClr val="tx1"/>
              </a:solidFill>
              <a:latin typeface="Arial" panose="020B0604020202020204" pitchFamily="34" charset="0"/>
              <a:cs typeface="Arial" panose="020B0604020202020204" pitchFamily="34" charset="0"/>
            </a:endParaRPr>
          </a:p>
          <a:p>
            <a:pPr marL="0" lvl="1">
              <a:lnSpc>
                <a:spcPct val="100000"/>
              </a:lnSpc>
            </a:pPr>
            <a:r>
              <a:rPr lang="en-GB" sz="1600" b="1" i="0" dirty="0">
                <a:solidFill>
                  <a:schemeClr val="tx1"/>
                </a:solidFill>
                <a:latin typeface="Arial" panose="020B0604020202020204" pitchFamily="34" charset="0"/>
                <a:cs typeface="Arial" panose="020B0604020202020204" pitchFamily="34" charset="0"/>
              </a:rPr>
              <a:t>NHS England</a:t>
            </a:r>
          </a:p>
        </p:txBody>
      </p:sp>
      <p:sp>
        <p:nvSpPr>
          <p:cNvPr id="17" name="TextBox 16">
            <a:extLst>
              <a:ext uri="{FF2B5EF4-FFF2-40B4-BE49-F238E27FC236}">
                <a16:creationId xmlns:a16="http://schemas.microsoft.com/office/drawing/2014/main" id="{8A02C58A-6DC2-49A8-8DC7-746D331E558A}"/>
              </a:ext>
            </a:extLst>
          </p:cNvPr>
          <p:cNvSpPr txBox="1"/>
          <p:nvPr userDrawn="1"/>
        </p:nvSpPr>
        <p:spPr>
          <a:xfrm>
            <a:off x="839788" y="5220000"/>
            <a:ext cx="1185849" cy="215444"/>
          </a:xfrm>
          <a:prstGeom prst="rect">
            <a:avLst/>
          </a:prstGeom>
          <a:noFill/>
        </p:spPr>
        <p:txBody>
          <a:bodyPr wrap="square" lIns="0" tIns="0" rIns="0" bIns="0" rtlCol="0">
            <a:spAutoFit/>
          </a:bodyPr>
          <a:lstStyle/>
          <a:p>
            <a:r>
              <a:rPr lang="en-GB" sz="1400" dirty="0">
                <a:solidFill>
                  <a:schemeClr val="tx1"/>
                </a:solidFill>
                <a:latin typeface="Arial" panose="020B0604020202020204" pitchFamily="34" charset="0"/>
                <a:cs typeface="Arial" panose="020B0604020202020204" pitchFamily="34" charset="0"/>
              </a:rPr>
              <a:t>Delivered by:</a:t>
            </a:r>
          </a:p>
        </p:txBody>
      </p:sp>
      <p:pic>
        <p:nvPicPr>
          <p:cNvPr id="18" name="Picture 17">
            <a:extLst>
              <a:ext uri="{FF2B5EF4-FFF2-40B4-BE49-F238E27FC236}">
                <a16:creationId xmlns:a16="http://schemas.microsoft.com/office/drawing/2014/main" id="{F6B68A96-2D3C-43B4-BB05-51149D6C3B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788" y="6255099"/>
            <a:ext cx="1980000" cy="175114"/>
          </a:xfrm>
          <a:prstGeom prst="rect">
            <a:avLst/>
          </a:prstGeom>
        </p:spPr>
      </p:pic>
      <p:sp>
        <p:nvSpPr>
          <p:cNvPr id="19" name="TextBox 5">
            <a:extLst>
              <a:ext uri="{FF2B5EF4-FFF2-40B4-BE49-F238E27FC236}">
                <a16:creationId xmlns:a16="http://schemas.microsoft.com/office/drawing/2014/main" id="{23FF7A57-5C54-42CD-81B2-A24A31F12BFF}"/>
              </a:ext>
            </a:extLst>
          </p:cNvPr>
          <p:cNvSpPr txBox="1"/>
          <p:nvPr userDrawn="1"/>
        </p:nvSpPr>
        <p:spPr>
          <a:xfrm>
            <a:off x="839788" y="5599050"/>
            <a:ext cx="2975076"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West of England</a:t>
            </a:r>
          </a:p>
          <a:p>
            <a:r>
              <a:rPr lang="en-GB" sz="1600" b="1" dirty="0">
                <a:solidFill>
                  <a:srgbClr val="005EB8"/>
                </a:solidFill>
                <a:latin typeface="Arial" panose="020B0604020202020204" pitchFamily="34" charset="0"/>
                <a:cs typeface="Arial" panose="020B0604020202020204" pitchFamily="34" charset="0"/>
              </a:rPr>
              <a:t>Patient Safety Collaborative</a:t>
            </a:r>
          </a:p>
        </p:txBody>
      </p:sp>
      <p:pic>
        <p:nvPicPr>
          <p:cNvPr id="6" name="Picture 5" descr="A picture containing black, player, holding, man&#10;&#10;Description automatically generated">
            <a:extLst>
              <a:ext uri="{FF2B5EF4-FFF2-40B4-BE49-F238E27FC236}">
                <a16:creationId xmlns:a16="http://schemas.microsoft.com/office/drawing/2014/main" id="{B5FA329B-B178-4EE4-9E78-46C3DD5DBE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360000"/>
            <a:ext cx="2700000" cy="1910420"/>
          </a:xfrm>
          <a:prstGeom prst="rect">
            <a:avLst/>
          </a:prstGeom>
        </p:spPr>
      </p:pic>
    </p:spTree>
    <p:extLst>
      <p:ext uri="{BB962C8B-B14F-4D97-AF65-F5344CB8AC3E}">
        <p14:creationId xmlns:p14="http://schemas.microsoft.com/office/powerpoint/2010/main" val="1765740354"/>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3840" userDrawn="1">
          <p15:clr>
            <a:srgbClr val="FBAE40"/>
          </p15:clr>
        </p15:guide>
        <p15:guide id="3" pos="529" userDrawn="1">
          <p15:clr>
            <a:srgbClr val="FBAE40"/>
          </p15:clr>
        </p15:guide>
        <p15:guide id="4" pos="67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6D85-7224-477B-AAE0-8C99993BF03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2F9C8AE-064A-40F5-BAF3-87ABCF3663D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25C2E9FB-D304-45EF-8770-20D2B2D8D3F3}"/>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86598795-09A6-4A3D-809B-18AAFB5D43F4}"/>
              </a:ext>
            </a:extLst>
          </p:cNvPr>
          <p:cNvSpPr/>
          <p:nvPr userDrawn="1"/>
        </p:nvSpPr>
        <p:spPr>
          <a:xfrm>
            <a:off x="0" y="6677383"/>
            <a:ext cx="1219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5">
            <a:extLst>
              <a:ext uri="{FF2B5EF4-FFF2-40B4-BE49-F238E27FC236}">
                <a16:creationId xmlns:a16="http://schemas.microsoft.com/office/drawing/2014/main" id="{00A8F022-8652-4ACD-90B2-B918193A5D0B}"/>
              </a:ext>
            </a:extLst>
          </p:cNvPr>
          <p:cNvSpPr txBox="1"/>
          <p:nvPr userDrawn="1"/>
        </p:nvSpPr>
        <p:spPr>
          <a:xfrm>
            <a:off x="838199" y="6311900"/>
            <a:ext cx="4847897"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West of England </a:t>
            </a:r>
            <a:r>
              <a:rPr lang="en-GB" sz="1600" b="1" dirty="0">
                <a:solidFill>
                  <a:srgbClr val="005EB8"/>
                </a:solidFill>
                <a:latin typeface="Arial" panose="020B0604020202020204" pitchFamily="34" charset="0"/>
                <a:cs typeface="Arial" panose="020B0604020202020204" pitchFamily="34" charset="0"/>
              </a:rPr>
              <a:t>Patient Safety Collaborative</a:t>
            </a:r>
          </a:p>
        </p:txBody>
      </p:sp>
      <p:sp>
        <p:nvSpPr>
          <p:cNvPr id="10" name="Slide Number Placeholder 4">
            <a:extLst>
              <a:ext uri="{FF2B5EF4-FFF2-40B4-BE49-F238E27FC236}">
                <a16:creationId xmlns:a16="http://schemas.microsoft.com/office/drawing/2014/main" id="{FC14ED34-932D-4DC5-91A1-7F0A5AED7C42}"/>
              </a:ext>
            </a:extLst>
          </p:cNvPr>
          <p:cNvSpPr>
            <a:spLocks noGrp="1"/>
          </p:cNvSpPr>
          <p:nvPr>
            <p:ph type="sldNum" sz="quarter" idx="4"/>
          </p:nvPr>
        </p:nvSpPr>
        <p:spPr>
          <a:xfrm>
            <a:off x="10661736" y="6306881"/>
            <a:ext cx="692064" cy="246221"/>
          </a:xfrm>
          <a:prstGeom prst="rect">
            <a:avLst/>
          </a:prstGeom>
        </p:spPr>
        <p:txBody>
          <a:bodyPr lIns="0" tIns="0" rIns="0" bIns="0"/>
          <a:lstStyle>
            <a:lvl1pPr algn="r">
              <a:defRPr sz="1400" b="0">
                <a:solidFill>
                  <a:schemeClr val="tx2"/>
                </a:solidFill>
                <a:latin typeface="Arial" panose="020B0604020202020204" pitchFamily="34" charset="0"/>
                <a:cs typeface="Arial" panose="020B0604020202020204" pitchFamily="34" charset="0"/>
              </a:defRPr>
            </a:lvl1pPr>
          </a:lstStyle>
          <a:p>
            <a:fld id="{A0C8DAFA-258F-4019-A368-83120339C093}" type="slidenum">
              <a:rPr lang="en-GB" smtClean="0"/>
              <a:pPr/>
              <a:t>‹#›</a:t>
            </a:fld>
            <a:endParaRPr lang="en-GB" dirty="0"/>
          </a:p>
        </p:txBody>
      </p:sp>
    </p:spTree>
    <p:extLst>
      <p:ext uri="{BB962C8B-B14F-4D97-AF65-F5344CB8AC3E}">
        <p14:creationId xmlns:p14="http://schemas.microsoft.com/office/powerpoint/2010/main" val="41115603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Box 12">
            <a:extLst>
              <a:ext uri="{FF2B5EF4-FFF2-40B4-BE49-F238E27FC236}">
                <a16:creationId xmlns:a16="http://schemas.microsoft.com/office/drawing/2014/main" id="{A4FBD904-903C-4935-9151-E92104783D87}"/>
              </a:ext>
            </a:extLst>
          </p:cNvPr>
          <p:cNvSpPr txBox="1"/>
          <p:nvPr userDrawn="1"/>
        </p:nvSpPr>
        <p:spPr>
          <a:xfrm>
            <a:off x="954618" y="725302"/>
            <a:ext cx="1708801" cy="307777"/>
          </a:xfrm>
          <a:prstGeom prst="rect">
            <a:avLst/>
          </a:prstGeom>
          <a:noFill/>
        </p:spPr>
        <p:txBody>
          <a:bodyPr wrap="none" lIns="0" tIns="0" rIns="0" bIns="0" rtlCol="0">
            <a:spAutoFit/>
          </a:bodyPr>
          <a:lstStyle/>
          <a:p>
            <a:pPr>
              <a:lnSpc>
                <a:spcPts val="1200"/>
              </a:lnSpc>
            </a:pPr>
            <a:r>
              <a:rPr lang="en-GB" sz="1050" b="1" dirty="0"/>
              <a:t>National Patient Safety</a:t>
            </a:r>
            <a:br>
              <a:rPr lang="en-GB" sz="1050" b="1" dirty="0"/>
            </a:br>
            <a:r>
              <a:rPr lang="en-GB" sz="1050" b="1" dirty="0"/>
              <a:t>Improvement Programmes</a:t>
            </a:r>
          </a:p>
        </p:txBody>
      </p:sp>
      <p:grpSp>
        <p:nvGrpSpPr>
          <p:cNvPr id="20" name="Group 19">
            <a:extLst>
              <a:ext uri="{FF2B5EF4-FFF2-40B4-BE49-F238E27FC236}">
                <a16:creationId xmlns:a16="http://schemas.microsoft.com/office/drawing/2014/main" id="{46C3A39C-6FD4-48C0-81EA-2C8FB63CF494}"/>
              </a:ext>
            </a:extLst>
          </p:cNvPr>
          <p:cNvGrpSpPr/>
          <p:nvPr userDrawn="1"/>
        </p:nvGrpSpPr>
        <p:grpSpPr>
          <a:xfrm>
            <a:off x="954617" y="1082062"/>
            <a:ext cx="2400000" cy="893984"/>
            <a:chOff x="2793304" y="1260493"/>
            <a:chExt cx="1800000" cy="893984"/>
          </a:xfrm>
        </p:grpSpPr>
        <p:sp>
          <p:nvSpPr>
            <p:cNvPr id="14" name="Rectangle: Top Corners Rounded 13">
              <a:extLst>
                <a:ext uri="{FF2B5EF4-FFF2-40B4-BE49-F238E27FC236}">
                  <a16:creationId xmlns:a16="http://schemas.microsoft.com/office/drawing/2014/main" id="{995A64C4-470F-44B9-8CCF-F6BE97F1D7DB}"/>
                </a:ext>
              </a:extLst>
            </p:cNvPr>
            <p:cNvSpPr/>
            <p:nvPr userDrawn="1"/>
          </p:nvSpPr>
          <p:spPr>
            <a:xfrm flipH="1" flipV="1">
              <a:off x="2793304" y="1440493"/>
              <a:ext cx="1800000" cy="713984"/>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tx2"/>
                </a:solidFill>
              </a:endParaRPr>
            </a:p>
          </p:txBody>
        </p:sp>
        <p:sp>
          <p:nvSpPr>
            <p:cNvPr id="15" name="Rectangle 14">
              <a:extLst>
                <a:ext uri="{FF2B5EF4-FFF2-40B4-BE49-F238E27FC236}">
                  <a16:creationId xmlns:a16="http://schemas.microsoft.com/office/drawing/2014/main"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a16="http://schemas.microsoft.com/office/drawing/2014/main" id="{11927EF4-6C5F-448D-94A7-405B0948A0C5}"/>
              </a:ext>
            </a:extLst>
          </p:cNvPr>
          <p:cNvSpPr txBox="1"/>
          <p:nvPr userDrawn="1"/>
        </p:nvSpPr>
        <p:spPr>
          <a:xfrm>
            <a:off x="971319" y="1458495"/>
            <a:ext cx="1300356" cy="335989"/>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Medicines</a:t>
            </a:r>
          </a:p>
        </p:txBody>
      </p:sp>
      <p:sp>
        <p:nvSpPr>
          <p:cNvPr id="5" name="Rectangle 4">
            <a:extLst>
              <a:ext uri="{FF2B5EF4-FFF2-40B4-BE49-F238E27FC236}">
                <a16:creationId xmlns:a16="http://schemas.microsoft.com/office/drawing/2014/main" id="{A5A9697F-1876-4A8A-8E5B-1A6C9909A20A}"/>
              </a:ext>
            </a:extLst>
          </p:cNvPr>
          <p:cNvSpPr/>
          <p:nvPr userDrawn="1"/>
        </p:nvSpPr>
        <p:spPr>
          <a:xfrm>
            <a:off x="1" y="5105115"/>
            <a:ext cx="12191999"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descr="A close up of a logo&#10;&#10;Description automatically generated">
            <a:extLst>
              <a:ext uri="{FF2B5EF4-FFF2-40B4-BE49-F238E27FC236}">
                <a16:creationId xmlns:a16="http://schemas.microsoft.com/office/drawing/2014/main" id="{C372C2BF-5E3C-491C-8B57-809EC9C7A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617" y="5205653"/>
            <a:ext cx="221538" cy="180000"/>
          </a:xfrm>
          <a:prstGeom prst="rect">
            <a:avLst/>
          </a:prstGeom>
        </p:spPr>
      </p:pic>
      <p:sp>
        <p:nvSpPr>
          <p:cNvPr id="23" name="TextBox 22">
            <a:extLst>
              <a:ext uri="{FF2B5EF4-FFF2-40B4-BE49-F238E27FC236}">
                <a16:creationId xmlns:a16="http://schemas.microsoft.com/office/drawing/2014/main" id="{5765F0C2-8922-6D13-09D8-CD2D255DB214}"/>
              </a:ext>
            </a:extLst>
          </p:cNvPr>
          <p:cNvSpPr txBox="1"/>
          <p:nvPr userDrawn="1"/>
        </p:nvSpPr>
        <p:spPr>
          <a:xfrm>
            <a:off x="8256093" y="5562735"/>
            <a:ext cx="2868064" cy="630942"/>
          </a:xfrm>
          <a:prstGeom prst="rect">
            <a:avLst/>
          </a:prstGeom>
          <a:noFill/>
        </p:spPr>
        <p:txBody>
          <a:bodyPr wrap="square" lIns="0" tIns="0" rIns="0" bIns="0" rtlCol="0">
            <a:spAutoFit/>
          </a:bodyPr>
          <a:lstStyle/>
          <a:p>
            <a:pPr marL="0" lvl="1">
              <a:lnSpc>
                <a:spcPct val="100000"/>
              </a:lnSpc>
            </a:pPr>
            <a:r>
              <a:rPr lang="en-GB" sz="1400" i="0" dirty="0">
                <a:solidFill>
                  <a:schemeClr val="tx1"/>
                </a:solidFill>
                <a:latin typeface="Arial" panose="020B0604020202020204" pitchFamily="34" charset="0"/>
                <a:cs typeface="Arial" panose="020B0604020202020204" pitchFamily="34" charset="0"/>
              </a:rPr>
              <a:t>Led by:</a:t>
            </a:r>
          </a:p>
          <a:p>
            <a:pPr marL="0" lvl="1">
              <a:lnSpc>
                <a:spcPct val="100000"/>
              </a:lnSpc>
            </a:pPr>
            <a:endParaRPr lang="en-GB" sz="1100" i="0" dirty="0">
              <a:solidFill>
                <a:schemeClr val="tx1"/>
              </a:solidFill>
              <a:latin typeface="Arial" panose="020B0604020202020204" pitchFamily="34" charset="0"/>
              <a:cs typeface="Arial" panose="020B0604020202020204" pitchFamily="34" charset="0"/>
            </a:endParaRPr>
          </a:p>
          <a:p>
            <a:pPr marL="0" lvl="1">
              <a:lnSpc>
                <a:spcPct val="100000"/>
              </a:lnSpc>
            </a:pPr>
            <a:r>
              <a:rPr lang="en-GB" sz="1600" b="1" i="0" dirty="0">
                <a:solidFill>
                  <a:schemeClr val="tx1"/>
                </a:solidFill>
                <a:latin typeface="Arial" panose="020B0604020202020204" pitchFamily="34" charset="0"/>
                <a:cs typeface="Arial" panose="020B0604020202020204" pitchFamily="34" charset="0"/>
              </a:rPr>
              <a:t>NHS England</a:t>
            </a:r>
          </a:p>
        </p:txBody>
      </p:sp>
      <p:sp>
        <p:nvSpPr>
          <p:cNvPr id="25" name="TextBox 24">
            <a:extLst>
              <a:ext uri="{FF2B5EF4-FFF2-40B4-BE49-F238E27FC236}">
                <a16:creationId xmlns:a16="http://schemas.microsoft.com/office/drawing/2014/main" id="{4CC02B23-80EC-926C-7376-F063B5002B20}"/>
              </a:ext>
            </a:extLst>
          </p:cNvPr>
          <p:cNvSpPr txBox="1"/>
          <p:nvPr userDrawn="1"/>
        </p:nvSpPr>
        <p:spPr>
          <a:xfrm>
            <a:off x="1175881" y="5562735"/>
            <a:ext cx="1185849" cy="215444"/>
          </a:xfrm>
          <a:prstGeom prst="rect">
            <a:avLst/>
          </a:prstGeom>
          <a:noFill/>
        </p:spPr>
        <p:txBody>
          <a:bodyPr wrap="square" lIns="0" tIns="0" rIns="0" bIns="0" rtlCol="0">
            <a:spAutoFit/>
          </a:bodyPr>
          <a:lstStyle/>
          <a:p>
            <a:r>
              <a:rPr lang="en-GB" sz="1400" dirty="0">
                <a:solidFill>
                  <a:schemeClr val="tx1"/>
                </a:solidFill>
                <a:latin typeface="Arial" panose="020B0604020202020204" pitchFamily="34" charset="0"/>
                <a:cs typeface="Arial" panose="020B0604020202020204" pitchFamily="34" charset="0"/>
              </a:rPr>
              <a:t>Delivered by:</a:t>
            </a:r>
          </a:p>
        </p:txBody>
      </p:sp>
      <p:pic>
        <p:nvPicPr>
          <p:cNvPr id="26" name="Picture 25">
            <a:extLst>
              <a:ext uri="{FF2B5EF4-FFF2-40B4-BE49-F238E27FC236}">
                <a16:creationId xmlns:a16="http://schemas.microsoft.com/office/drawing/2014/main" id="{B65A4C8D-FD64-DB28-B833-A381889B15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5881" y="6597834"/>
            <a:ext cx="1980000" cy="175114"/>
          </a:xfrm>
          <a:prstGeom prst="rect">
            <a:avLst/>
          </a:prstGeom>
        </p:spPr>
      </p:pic>
      <p:sp>
        <p:nvSpPr>
          <p:cNvPr id="29" name="TextBox 5">
            <a:extLst>
              <a:ext uri="{FF2B5EF4-FFF2-40B4-BE49-F238E27FC236}">
                <a16:creationId xmlns:a16="http://schemas.microsoft.com/office/drawing/2014/main" id="{ABAC9D7D-B921-208A-8107-47857091E313}"/>
              </a:ext>
            </a:extLst>
          </p:cNvPr>
          <p:cNvSpPr txBox="1"/>
          <p:nvPr userDrawn="1"/>
        </p:nvSpPr>
        <p:spPr>
          <a:xfrm>
            <a:off x="1175881" y="5941785"/>
            <a:ext cx="2975076"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West of England</a:t>
            </a:r>
          </a:p>
          <a:p>
            <a:r>
              <a:rPr lang="en-GB" sz="1600" b="1" dirty="0">
                <a:solidFill>
                  <a:srgbClr val="005EB8"/>
                </a:solidFill>
                <a:latin typeface="Arial" panose="020B0604020202020204" pitchFamily="34" charset="0"/>
                <a:cs typeface="Arial" panose="020B0604020202020204" pitchFamily="34" charset="0"/>
              </a:rPr>
              <a:t>Patient Safety Collaborative</a:t>
            </a:r>
          </a:p>
        </p:txBody>
      </p:sp>
      <p:sp>
        <p:nvSpPr>
          <p:cNvPr id="30" name="TextBox 29">
            <a:extLst>
              <a:ext uri="{FF2B5EF4-FFF2-40B4-BE49-F238E27FC236}">
                <a16:creationId xmlns:a16="http://schemas.microsoft.com/office/drawing/2014/main" id="{140B736C-425B-2E19-D20E-8B00CDDEC662}"/>
              </a:ext>
            </a:extLst>
          </p:cNvPr>
          <p:cNvSpPr txBox="1"/>
          <p:nvPr userDrawn="1"/>
        </p:nvSpPr>
        <p:spPr>
          <a:xfrm>
            <a:off x="1310125" y="5191098"/>
            <a:ext cx="1353294" cy="192360"/>
          </a:xfrm>
          <a:prstGeom prst="rect">
            <a:avLst/>
          </a:prstGeom>
          <a:noFill/>
        </p:spPr>
        <p:txBody>
          <a:bodyPr wrap="square" lIns="0" tIns="0" rIns="0" bIns="0" rtlCol="0">
            <a:spAutoFit/>
          </a:bodyPr>
          <a:lstStyle/>
          <a:p>
            <a:pPr>
              <a:lnSpc>
                <a:spcPts val="1500"/>
              </a:lnSpc>
            </a:pPr>
            <a:r>
              <a:rPr lang="en-GB" sz="1400" b="1" dirty="0">
                <a:solidFill>
                  <a:schemeClr val="bg1"/>
                </a:solidFill>
                <a:latin typeface="Arial" panose="020B0604020202020204" pitchFamily="34" charset="0"/>
                <a:cs typeface="Arial" panose="020B0604020202020204" pitchFamily="34" charset="0"/>
              </a:rPr>
              <a:t>@WEAHSN</a:t>
            </a:r>
          </a:p>
        </p:txBody>
      </p:sp>
      <p:sp>
        <p:nvSpPr>
          <p:cNvPr id="31" name="TextBox 30">
            <a:extLst>
              <a:ext uri="{FF2B5EF4-FFF2-40B4-BE49-F238E27FC236}">
                <a16:creationId xmlns:a16="http://schemas.microsoft.com/office/drawing/2014/main" id="{40EAA83E-214A-1684-3101-4188EE5CA12C}"/>
              </a:ext>
            </a:extLst>
          </p:cNvPr>
          <p:cNvSpPr txBox="1"/>
          <p:nvPr userDrawn="1"/>
        </p:nvSpPr>
        <p:spPr>
          <a:xfrm>
            <a:off x="8092204" y="5191098"/>
            <a:ext cx="2504504" cy="192360"/>
          </a:xfrm>
          <a:prstGeom prst="rect">
            <a:avLst/>
          </a:prstGeom>
          <a:noFill/>
        </p:spPr>
        <p:txBody>
          <a:bodyPr wrap="square" lIns="0" tIns="0" rIns="0" bIns="0" rtlCol="0">
            <a:spAutoFit/>
          </a:bodyPr>
          <a:lstStyle/>
          <a:p>
            <a:pPr algn="l">
              <a:lnSpc>
                <a:spcPts val="1500"/>
              </a:lnSpc>
            </a:pPr>
            <a:r>
              <a:rPr lang="en-GB" sz="1400" b="1" dirty="0">
                <a:solidFill>
                  <a:schemeClr val="bg1"/>
                </a:solidFill>
                <a:latin typeface="Arial" panose="020B0604020202020204" pitchFamily="34" charset="0"/>
                <a:cs typeface="Arial" panose="020B0604020202020204" pitchFamily="34" charset="0"/>
              </a:rPr>
              <a:t>www.weahsn.net</a:t>
            </a:r>
          </a:p>
        </p:txBody>
      </p:sp>
    </p:spTree>
    <p:extLst>
      <p:ext uri="{BB962C8B-B14F-4D97-AF65-F5344CB8AC3E}">
        <p14:creationId xmlns:p14="http://schemas.microsoft.com/office/powerpoint/2010/main" val="30199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41F55216-9252-4635-B49F-61B5F92AC5DA}"/>
              </a:ext>
            </a:extLst>
          </p:cNvPr>
          <p:cNvSpPr>
            <a:spLocks noGrp="1"/>
          </p:cNvSpPr>
          <p:nvPr>
            <p:ph type="ctrTitle" hasCustomPrompt="1"/>
          </p:nvPr>
        </p:nvSpPr>
        <p:spPr>
          <a:xfrm>
            <a:off x="971320" y="1626592"/>
            <a:ext cx="1073808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a16="http://schemas.microsoft.com/office/drawing/2014/main" id="{82A8AA76-E563-43A5-A458-2E84F809B1E5}"/>
              </a:ext>
            </a:extLst>
          </p:cNvPr>
          <p:cNvSpPr>
            <a:spLocks noGrp="1"/>
          </p:cNvSpPr>
          <p:nvPr>
            <p:ph type="subTitle" idx="1" hasCustomPrompt="1"/>
          </p:nvPr>
        </p:nvSpPr>
        <p:spPr>
          <a:xfrm>
            <a:off x="971320" y="4230482"/>
            <a:ext cx="10738081" cy="642567"/>
          </a:xfrm>
        </p:spPr>
        <p:txBody>
          <a:bodyPr>
            <a:normAutofit/>
          </a:bodyPr>
          <a:lstStyle>
            <a:lvl1pPr marL="0" indent="0" algn="l">
              <a:lnSpc>
                <a:spcPts val="1500"/>
              </a:lnSpc>
              <a:spcBef>
                <a:spcPts val="0"/>
              </a:spcBef>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a16="http://schemas.microsoft.com/office/drawing/2014/main" id="{A4FBD904-903C-4935-9151-E92104783D87}"/>
              </a:ext>
            </a:extLst>
          </p:cNvPr>
          <p:cNvSpPr txBox="1"/>
          <p:nvPr userDrawn="1"/>
        </p:nvSpPr>
        <p:spPr>
          <a:xfrm>
            <a:off x="954618" y="725302"/>
            <a:ext cx="1708801" cy="307777"/>
          </a:xfrm>
          <a:prstGeom prst="rect">
            <a:avLst/>
          </a:prstGeom>
          <a:noFill/>
        </p:spPr>
        <p:txBody>
          <a:bodyPr wrap="none" lIns="0" tIns="0" rIns="0" bIns="0" rtlCol="0">
            <a:spAutoFit/>
          </a:bodyPr>
          <a:lstStyle/>
          <a:p>
            <a:pPr>
              <a:lnSpc>
                <a:spcPts val="1200"/>
              </a:lnSpc>
            </a:pPr>
            <a:r>
              <a:rPr lang="en-GB" sz="1050" b="1" dirty="0"/>
              <a:t>National Patient Safety</a:t>
            </a:r>
            <a:br>
              <a:rPr lang="en-GB" sz="1050" b="1" dirty="0"/>
            </a:br>
            <a:r>
              <a:rPr lang="en-GB" sz="1050" b="1" dirty="0"/>
              <a:t>Improvement Programmes</a:t>
            </a:r>
          </a:p>
        </p:txBody>
      </p:sp>
      <p:grpSp>
        <p:nvGrpSpPr>
          <p:cNvPr id="20" name="Group 19">
            <a:extLst>
              <a:ext uri="{FF2B5EF4-FFF2-40B4-BE49-F238E27FC236}">
                <a16:creationId xmlns:a16="http://schemas.microsoft.com/office/drawing/2014/main" id="{46C3A39C-6FD4-48C0-81EA-2C8FB63CF494}"/>
              </a:ext>
            </a:extLst>
          </p:cNvPr>
          <p:cNvGrpSpPr/>
          <p:nvPr userDrawn="1"/>
        </p:nvGrpSpPr>
        <p:grpSpPr>
          <a:xfrm>
            <a:off x="954617" y="1082062"/>
            <a:ext cx="2400000" cy="893984"/>
            <a:chOff x="2793304" y="1260493"/>
            <a:chExt cx="1800000" cy="893984"/>
          </a:xfrm>
        </p:grpSpPr>
        <p:sp>
          <p:nvSpPr>
            <p:cNvPr id="14" name="Rectangle: Top Corners Rounded 13">
              <a:extLst>
                <a:ext uri="{FF2B5EF4-FFF2-40B4-BE49-F238E27FC236}">
                  <a16:creationId xmlns:a16="http://schemas.microsoft.com/office/drawing/2014/main" id="{995A64C4-470F-44B9-8CCF-F6BE97F1D7DB}"/>
                </a:ext>
              </a:extLst>
            </p:cNvPr>
            <p:cNvSpPr/>
            <p:nvPr userDrawn="1"/>
          </p:nvSpPr>
          <p:spPr>
            <a:xfrm flipH="1" flipV="1">
              <a:off x="2793304" y="1440493"/>
              <a:ext cx="1800000" cy="713984"/>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tx2"/>
                </a:solidFill>
              </a:endParaRPr>
            </a:p>
          </p:txBody>
        </p:sp>
        <p:sp>
          <p:nvSpPr>
            <p:cNvPr id="15" name="Rectangle 14">
              <a:extLst>
                <a:ext uri="{FF2B5EF4-FFF2-40B4-BE49-F238E27FC236}">
                  <a16:creationId xmlns:a16="http://schemas.microsoft.com/office/drawing/2014/main"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a16="http://schemas.microsoft.com/office/drawing/2014/main" id="{11927EF4-6C5F-448D-94A7-405B0948A0C5}"/>
              </a:ext>
            </a:extLst>
          </p:cNvPr>
          <p:cNvSpPr txBox="1"/>
          <p:nvPr userDrawn="1"/>
        </p:nvSpPr>
        <p:spPr>
          <a:xfrm>
            <a:off x="971319" y="1458495"/>
            <a:ext cx="1300356" cy="335989"/>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Medicines</a:t>
            </a:r>
          </a:p>
        </p:txBody>
      </p:sp>
      <p:sp>
        <p:nvSpPr>
          <p:cNvPr id="4" name="TextBox 3">
            <a:extLst>
              <a:ext uri="{FF2B5EF4-FFF2-40B4-BE49-F238E27FC236}">
                <a16:creationId xmlns:a16="http://schemas.microsoft.com/office/drawing/2014/main" id="{D59EC29C-8735-46A8-B389-C1998DAE27AA}"/>
              </a:ext>
            </a:extLst>
          </p:cNvPr>
          <p:cNvSpPr txBox="1"/>
          <p:nvPr userDrawn="1"/>
        </p:nvSpPr>
        <p:spPr>
          <a:xfrm>
            <a:off x="971319" y="5611536"/>
            <a:ext cx="3724405"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a16="http://schemas.microsoft.com/office/drawing/2014/main" id="{BDC39BC9-21A2-4AB5-A532-55DF66FFCE25}"/>
              </a:ext>
            </a:extLst>
          </p:cNvPr>
          <p:cNvSpPr txBox="1"/>
          <p:nvPr userDrawn="1"/>
        </p:nvSpPr>
        <p:spPr>
          <a:xfrm>
            <a:off x="7832943" y="5611537"/>
            <a:ext cx="3724405" cy="564065"/>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sz="1800" b="1" i="0" dirty="0">
              <a:solidFill>
                <a:schemeClr val="tx1"/>
              </a:solidFill>
            </a:endParaRPr>
          </a:p>
        </p:txBody>
      </p:sp>
      <p:sp>
        <p:nvSpPr>
          <p:cNvPr id="5" name="Rectangle 4">
            <a:extLst>
              <a:ext uri="{FF2B5EF4-FFF2-40B4-BE49-F238E27FC236}">
                <a16:creationId xmlns:a16="http://schemas.microsoft.com/office/drawing/2014/main" id="{A5A9697F-1876-4A8A-8E5B-1A6C9909A20A}"/>
              </a:ext>
            </a:extLst>
          </p:cNvPr>
          <p:cNvSpPr/>
          <p:nvPr userDrawn="1"/>
        </p:nvSpPr>
        <p:spPr>
          <a:xfrm>
            <a:off x="1" y="5105115"/>
            <a:ext cx="12191999"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extBox 26">
            <a:extLst>
              <a:ext uri="{FF2B5EF4-FFF2-40B4-BE49-F238E27FC236}">
                <a16:creationId xmlns:a16="http://schemas.microsoft.com/office/drawing/2014/main" id="{DF7C3C38-3AD7-463B-9726-80BD222453BD}"/>
              </a:ext>
            </a:extLst>
          </p:cNvPr>
          <p:cNvSpPr txBox="1"/>
          <p:nvPr userDrawn="1"/>
        </p:nvSpPr>
        <p:spPr>
          <a:xfrm>
            <a:off x="1266706" y="5146296"/>
            <a:ext cx="2073453" cy="271677"/>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@NatPatSIP /  @WEAHSN</a:t>
            </a:r>
          </a:p>
        </p:txBody>
      </p:sp>
      <p:sp>
        <p:nvSpPr>
          <p:cNvPr id="28" name="TextBox 27">
            <a:extLst>
              <a:ext uri="{FF2B5EF4-FFF2-40B4-BE49-F238E27FC236}">
                <a16:creationId xmlns:a16="http://schemas.microsoft.com/office/drawing/2014/main" id="{256A0F14-9E35-4399-A0A1-F9654287CCCB}"/>
              </a:ext>
            </a:extLst>
          </p:cNvPr>
          <p:cNvSpPr txBox="1"/>
          <p:nvPr userDrawn="1"/>
        </p:nvSpPr>
        <p:spPr>
          <a:xfrm>
            <a:off x="7696733" y="5133770"/>
            <a:ext cx="2396554"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8" name="Picture 7">
            <a:extLst>
              <a:ext uri="{FF2B5EF4-FFF2-40B4-BE49-F238E27FC236}">
                <a16:creationId xmlns:a16="http://schemas.microsoft.com/office/drawing/2014/main" id="{8F93993E-6359-4D67-863C-59C2B1F5D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319" y="5835968"/>
            <a:ext cx="1302557" cy="115200"/>
          </a:xfrm>
          <a:prstGeom prst="rect">
            <a:avLst/>
          </a:prstGeom>
        </p:spPr>
      </p:pic>
      <p:pic>
        <p:nvPicPr>
          <p:cNvPr id="10" name="Picture 9" descr="A close up of a logo&#10;&#10;Description automatically generated">
            <a:extLst>
              <a:ext uri="{FF2B5EF4-FFF2-40B4-BE49-F238E27FC236}">
                <a16:creationId xmlns:a16="http://schemas.microsoft.com/office/drawing/2014/main" id="{C372C2BF-5E3C-491C-8B57-809EC9C7A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617" y="5205653"/>
            <a:ext cx="221538" cy="180000"/>
          </a:xfrm>
          <a:prstGeom prst="rect">
            <a:avLst/>
          </a:prstGeom>
        </p:spPr>
      </p:pic>
      <p:sp>
        <p:nvSpPr>
          <p:cNvPr id="24" name="Text Placeholder 8">
            <a:extLst>
              <a:ext uri="{FF2B5EF4-FFF2-40B4-BE49-F238E27FC236}">
                <a16:creationId xmlns:a16="http://schemas.microsoft.com/office/drawing/2014/main" id="{907A40BF-A873-492D-99E4-EDD6E104E349}"/>
              </a:ext>
            </a:extLst>
          </p:cNvPr>
          <p:cNvSpPr>
            <a:spLocks noGrp="1"/>
          </p:cNvSpPr>
          <p:nvPr>
            <p:ph type="body" sz="quarter" idx="10" hasCustomPrompt="1"/>
          </p:nvPr>
        </p:nvSpPr>
        <p:spPr>
          <a:xfrm>
            <a:off x="954617" y="6003827"/>
            <a:ext cx="1874837" cy="307777"/>
          </a:xfrm>
        </p:spPr>
        <p:txBody>
          <a:bodyPr>
            <a:spAutoFit/>
          </a:bodyPr>
          <a:lstStyle>
            <a:lvl1pPr marL="0" indent="0">
              <a:lnSpc>
                <a:spcPts val="1200"/>
              </a:lnSpc>
              <a:spcBef>
                <a:spcPts val="0"/>
              </a:spcBef>
              <a:buNone/>
              <a:defRPr sz="1100" b="1">
                <a:solidFill>
                  <a:schemeClr val="tx1"/>
                </a:solidFill>
              </a:defRPr>
            </a:lvl1pPr>
          </a:lstStyle>
          <a:p>
            <a:pPr lvl="0"/>
            <a:r>
              <a:rPr lang="en-US" dirty="0"/>
              <a:t>West of England</a:t>
            </a:r>
          </a:p>
          <a:p>
            <a:pPr lvl="0"/>
            <a:r>
              <a:rPr lang="en-US" dirty="0"/>
              <a:t>Safety Collaborative</a:t>
            </a:r>
            <a:endParaRPr lang="en-GB" dirty="0"/>
          </a:p>
        </p:txBody>
      </p:sp>
    </p:spTree>
    <p:extLst>
      <p:ext uri="{BB962C8B-B14F-4D97-AF65-F5344CB8AC3E}">
        <p14:creationId xmlns:p14="http://schemas.microsoft.com/office/powerpoint/2010/main" val="42162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BF8EC2-E5B3-4CCF-8572-11C199DB2019}"/>
              </a:ext>
            </a:extLst>
          </p:cNvPr>
          <p:cNvSpPr>
            <a:spLocks noGrp="1"/>
          </p:cNvSpPr>
          <p:nvPr>
            <p:ph idx="1"/>
          </p:nvPr>
        </p:nvSpPr>
        <p:spPr/>
        <p:txBody>
          <a:bodyPr/>
          <a:lstStyle>
            <a:lvl1pPr marL="180000" indent="-180000">
              <a:lnSpc>
                <a:spcPct val="100000"/>
              </a:lnSpc>
              <a:spcBef>
                <a:spcPts val="0"/>
              </a:spcBef>
              <a:spcAft>
                <a:spcPts val="600"/>
              </a:spcAft>
              <a:buFont typeface="Frutiger" panose="020B0500000000000000" pitchFamily="34" charset="0"/>
              <a:buChar char="&gt;"/>
              <a:defRPr>
                <a:solidFill>
                  <a:schemeClr val="accent2"/>
                </a:solidFill>
              </a:defRPr>
            </a:lvl1pPr>
            <a:lvl2pPr marL="180000" indent="-180000">
              <a:lnSpc>
                <a:spcPct val="100000"/>
              </a:lnSpc>
              <a:spcBef>
                <a:spcPts val="0"/>
              </a:spcBef>
              <a:spcAft>
                <a:spcPts val="600"/>
              </a:spcAft>
              <a:buFont typeface="Frutiger" panose="020B0500000000000000" pitchFamily="34" charset="0"/>
              <a:buChar char="&gt;"/>
              <a:defRPr>
                <a:solidFill>
                  <a:schemeClr val="accent3"/>
                </a:solidFill>
              </a:defRPr>
            </a:lvl2pPr>
            <a:lvl3pPr marL="180000" indent="-180000">
              <a:lnSpc>
                <a:spcPct val="100000"/>
              </a:lnSpc>
              <a:spcBef>
                <a:spcPts val="0"/>
              </a:spcBef>
              <a:spcAft>
                <a:spcPts val="600"/>
              </a:spcAft>
              <a:buFont typeface="Frutiger" panose="020B0500000000000000" pitchFamily="34" charset="0"/>
              <a:buChar char="&gt;"/>
              <a:defRPr>
                <a:solidFill>
                  <a:schemeClr val="accent4"/>
                </a:solidFill>
              </a:defRPr>
            </a:lvl3pPr>
            <a:lvl4pPr marL="180000" indent="-180000">
              <a:lnSpc>
                <a:spcPct val="100000"/>
              </a:lnSpc>
              <a:spcBef>
                <a:spcPts val="0"/>
              </a:spcBef>
              <a:spcAft>
                <a:spcPts val="600"/>
              </a:spcAft>
              <a:buFont typeface="Frutiger" panose="020B0500000000000000" pitchFamily="34" charset="0"/>
              <a:buChar char="&gt;"/>
              <a:defRPr>
                <a:solidFill>
                  <a:schemeClr val="accent5"/>
                </a:solidFill>
              </a:defRPr>
            </a:lvl4pPr>
            <a:lvl5pPr marL="180000" indent="-180000">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a16="http://schemas.microsoft.com/office/drawing/2014/main" id="{1B23850C-E54D-404E-9D41-6E8F52C12380}"/>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11" name="Slide Number Placeholder 5">
            <a:extLst>
              <a:ext uri="{FF2B5EF4-FFF2-40B4-BE49-F238E27FC236}">
                <a16:creationId xmlns:a16="http://schemas.microsoft.com/office/drawing/2014/main" id="{29B19B67-BE4D-4FF1-BFE9-C21074F3434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id="{9C1A9DD0-A58F-4E8B-9B37-0EC02E2683A8}"/>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a16="http://schemas.microsoft.com/office/drawing/2014/main" id="{3CDBAA4C-2008-49F5-A598-6E1D0080E963}"/>
              </a:ext>
            </a:extLst>
          </p:cNvPr>
          <p:cNvSpPr/>
          <p:nvPr userDrawn="1"/>
        </p:nvSpPr>
        <p:spPr>
          <a:xfrm>
            <a:off x="0" y="6677383"/>
            <a:ext cx="1219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595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42E330C-0CFA-4CC9-BE56-153ECD7E4B13}"/>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8" name="Slide Number Placeholder 5">
            <a:extLst>
              <a:ext uri="{FF2B5EF4-FFF2-40B4-BE49-F238E27FC236}">
                <a16:creationId xmlns:a16="http://schemas.microsoft.com/office/drawing/2014/main" id="{04461AAE-DCCD-48F8-BD40-E6EC6025ABA6}"/>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id="{1CC0607F-33E0-482C-9947-D3E1B94C18AE}"/>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4B77B455-B769-43A5-BF56-7B73C5D743CF}"/>
              </a:ext>
            </a:extLst>
          </p:cNvPr>
          <p:cNvSpPr/>
          <p:nvPr userDrawn="1"/>
        </p:nvSpPr>
        <p:spPr>
          <a:xfrm>
            <a:off x="0" y="6677383"/>
            <a:ext cx="1219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621137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760AC-7EAC-494B-85E2-23EDE850E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8989694-C10D-416F-ACC8-99CD96A07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939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30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704A2-86C3-46C3-8411-930CE421661E}"/>
              </a:ext>
            </a:extLst>
          </p:cNvPr>
          <p:cNvSpPr>
            <a:spLocks noGrp="1"/>
          </p:cNvSpPr>
          <p:nvPr>
            <p:ph type="title"/>
          </p:nvPr>
        </p:nvSpPr>
        <p:spPr>
          <a:xfrm>
            <a:off x="960000" y="1094629"/>
            <a:ext cx="10752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695D32-DFD8-4E2C-9789-FB430199BA48}"/>
              </a:ext>
            </a:extLst>
          </p:cNvPr>
          <p:cNvSpPr>
            <a:spLocks noGrp="1"/>
          </p:cNvSpPr>
          <p:nvPr>
            <p:ph type="body" idx="1"/>
          </p:nvPr>
        </p:nvSpPr>
        <p:spPr>
          <a:xfrm>
            <a:off x="960000" y="2229634"/>
            <a:ext cx="10752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BB744D50-42E1-4AC6-ADD7-E0FE861B12EF}"/>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6" name="Slide Number Placeholder 5">
            <a:extLst>
              <a:ext uri="{FF2B5EF4-FFF2-40B4-BE49-F238E27FC236}">
                <a16:creationId xmlns:a16="http://schemas.microsoft.com/office/drawing/2014/main" id="{1F0D8CD4-150D-47A0-8FBD-6E79783B040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8" name="Picture 6">
            <a:extLst>
              <a:ext uri="{FF2B5EF4-FFF2-40B4-BE49-F238E27FC236}">
                <a16:creationId xmlns:a16="http://schemas.microsoft.com/office/drawing/2014/main" id="{B4411BEE-01DD-4FD4-A75E-A7070EC1ECF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p:blipFill>
        <p:spPr>
          <a:xfrm>
            <a:off x="10810415" y="355403"/>
            <a:ext cx="901585" cy="368253"/>
          </a:xfrm>
          <a:prstGeom prst="rect">
            <a:avLst/>
          </a:prstGeom>
        </p:spPr>
      </p:pic>
    </p:spTree>
    <p:extLst>
      <p:ext uri="{BB962C8B-B14F-4D97-AF65-F5344CB8AC3E}">
        <p14:creationId xmlns:p14="http://schemas.microsoft.com/office/powerpoint/2010/main" val="55882127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6858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1">
          <p15:clr>
            <a:srgbClr val="F26B43"/>
          </p15:clr>
        </p15:guide>
        <p15:guide id="2" pos="7376">
          <p15:clr>
            <a:srgbClr val="F26B43"/>
          </p15:clr>
        </p15:guide>
        <p15:guide id="3" orient="horz" pos="451">
          <p15:clr>
            <a:srgbClr val="F26B43"/>
          </p15:clr>
        </p15:guide>
        <p15:guide id="4" orient="horz" pos="40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pm.ac.uk/sites/fpm/files/documents/2022-04/Conducting%20a%20Quality%20Consultation%202022_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ivewellwithpain.co.uk/resources/shifting-the-convers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vewellwithpain.co.uk/resources/resources-for-your-patients/the-pain-cycle-visual-aid/"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livewellwithpain.co.uk/resources/resources-for-your-patients/the-pain-cycle-visual-ai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westsuffolkccg.nhs.uk/wp-content/uploads/2019/01/2.-Opioid-Tapering-Resource-Pack.pdf" TargetMode="External"/><Relationship Id="rId2" Type="http://schemas.openxmlformats.org/officeDocument/2006/relationships/hyperlink" Target="http://livewellwithpain.co.uk/wp-content/uploads/2828-NHS-WSCCG-Opioid-Tapering-Resource-Pack-3.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dropbox.com/s/8ervjo8cdmwcw1f/Dr%20Sarah%20Alderson%20-%20How%20practices%20reduced%20opioid%20prescribing.mp4?dl=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nhs.us12.list-manage.com/track/click?u=73c3d4c9798efad92c827e730&amp;id=49b10dbb2c&amp;e=de58aa698c" TargetMode="Externa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47zRDYPtBX4?feature=oembed" TargetMode="External"/><Relationship Id="rId6" Type="http://schemas.openxmlformats.org/officeDocument/2006/relationships/hyperlink" Target="https://www.youtube.com/watch?v=47zRDYPtBX4" TargetMode="External"/><Relationship Id="rId5" Type="http://schemas.openxmlformats.org/officeDocument/2006/relationships/hyperlink" Target="mailto:registration@nhsbsa.nhs.uk" TargetMode="External"/><Relationship Id="rId4" Type="http://schemas.openxmlformats.org/officeDocument/2006/relationships/hyperlink" Target="https://www.nhsbsa.nhs.uk/access-our-data-products/epact2/registering-epact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lfh.org.uk/programmes/pain-management/" TargetMode="External"/><Relationship Id="rId2" Type="http://schemas.openxmlformats.org/officeDocument/2006/relationships/hyperlink" Target="https://elearning.rcgp.org.uk/course/info.php?id=588" TargetMode="External"/><Relationship Id="rId1" Type="http://schemas.openxmlformats.org/officeDocument/2006/relationships/slideLayout" Target="../slideLayouts/slideLayout2.xml"/><Relationship Id="rId5" Type="http://schemas.openxmlformats.org/officeDocument/2006/relationships/hyperlink" Target="https://www.cppe.ac.uk/programmes/l/pain-ew-01" TargetMode="External"/><Relationship Id="rId4" Type="http://schemas.openxmlformats.org/officeDocument/2006/relationships/hyperlink" Target="https://www.cppe.ac.uk/programmes/l/pain-e-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uture.nhs.uk/MedicinesSafetyImprovement/view?objectID=2931304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eahsn.net/Academy" TargetMode="External"/><Relationship Id="rId7"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q.health.org.uk/join-q/" TargetMode="External"/><Relationship Id="rId5" Type="http://schemas.openxmlformats.org/officeDocument/2006/relationships/hyperlink" Target="mailto:weahsn.academy@nhs.net" TargetMode="External"/><Relationship Id="rId4" Type="http://schemas.openxmlformats.org/officeDocument/2006/relationships/hyperlink" Target="https://www.weahsn.net/news-views/newsletter-sign-u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view.officeapps.live.com/op/view.aspx?src=https%3A%2F%2Fwww.weahsn.net%2Fwp-content%2Fuploads%2F2022%2F08%2FQI_workbook_final-version-18-Aug-22.pptx&amp;wdOrigin=BROWSELINK" TargetMode="External"/><Relationship Id="rId3" Type="http://schemas.openxmlformats.org/officeDocument/2006/relationships/slide" Target="slide10.xml"/><Relationship Id="rId7"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ahsn.net/our-work/improving-patient-safety/medicines-safety-improvement-programme/" TargetMode="External"/><Relationship Id="rId2" Type="http://schemas.openxmlformats.org/officeDocument/2006/relationships/hyperlink" Target="mailto:weahsn.transformation@nhs.ne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hyperlink" Target="https://www.ncbi.nlm.nih.gov/pmc/articles/PMC3752937/" TargetMode="External"/><Relationship Id="rId7" Type="http://schemas.openxmlformats.org/officeDocument/2006/relationships/slide" Target="slide30.xml"/><Relationship Id="rId2" Type="http://schemas.openxmlformats.org/officeDocument/2006/relationships/hyperlink" Target="https://fpm.ac.uk/standards-guidelines/core-standards" TargetMode="Externa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future.nhs.uk/MedicinesSafetyImprovement/view?objectId=32315824" TargetMode="External"/><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6" Type="http://schemas.openxmlformats.org/officeDocument/2006/relationships/package" Target="../embeddings/Microsoft_Word_Document2.docx"/><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00B5C5-6434-DD2E-9CEB-18AE6DFE448C}"/>
              </a:ext>
            </a:extLst>
          </p:cNvPr>
          <p:cNvSpPr>
            <a:spLocks noGrp="1"/>
          </p:cNvSpPr>
          <p:nvPr>
            <p:ph type="ctrTitle"/>
          </p:nvPr>
        </p:nvSpPr>
        <p:spPr>
          <a:xfrm>
            <a:off x="780795" y="2153264"/>
            <a:ext cx="9936162" cy="2138516"/>
          </a:xfrm>
        </p:spPr>
        <p:txBody>
          <a:bodyPr>
            <a:normAutofit fontScale="90000"/>
          </a:bodyPr>
          <a:lstStyle/>
          <a:p>
            <a:pPr algn="l"/>
            <a:br>
              <a:rPr lang="en-GB" sz="3600" b="0" i="0" u="none" strike="noStrike" baseline="0" dirty="0">
                <a:latin typeface="Arial" panose="020B0604020202020204" pitchFamily="34" charset="0"/>
              </a:rPr>
            </a:br>
            <a:r>
              <a:rPr lang="en-GB" sz="4400" i="0" u="none" strike="noStrike" baseline="0" dirty="0">
                <a:latin typeface="Arial" panose="020B0604020202020204" pitchFamily="34" charset="0"/>
              </a:rPr>
              <a:t>Opioid harm reduction ‘guide’</a:t>
            </a:r>
            <a:br>
              <a:rPr lang="en-GB" sz="3600" i="0" u="none" strike="noStrike" baseline="0" dirty="0">
                <a:latin typeface="Arial" panose="020B0604020202020204" pitchFamily="34" charset="0"/>
              </a:rPr>
            </a:br>
            <a:r>
              <a:rPr lang="en-GB" sz="3600" i="0" u="none" strike="noStrike" baseline="0" dirty="0">
                <a:latin typeface="Arial" panose="020B0604020202020204" pitchFamily="34" charset="0"/>
              </a:rPr>
              <a:t>Improvement ideas for GP practices / PCNs</a:t>
            </a:r>
            <a:br>
              <a:rPr lang="en-GB" sz="3200" i="0" u="none" strike="noStrike" baseline="0" dirty="0">
                <a:latin typeface="Arial" panose="020B0604020202020204" pitchFamily="34" charset="0"/>
              </a:rPr>
            </a:br>
            <a:br>
              <a:rPr lang="en-GB" sz="3200" i="0" u="none" strike="noStrike" baseline="0" dirty="0">
                <a:latin typeface="Arial" panose="020B0604020202020204" pitchFamily="34" charset="0"/>
              </a:rPr>
            </a:br>
            <a:endParaRPr lang="en-GB" sz="1800" dirty="0"/>
          </a:p>
        </p:txBody>
      </p:sp>
    </p:spTree>
    <p:extLst>
      <p:ext uri="{BB962C8B-B14F-4D97-AF65-F5344CB8AC3E}">
        <p14:creationId xmlns:p14="http://schemas.microsoft.com/office/powerpoint/2010/main" val="27642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4EE1-F1B7-0F2F-980C-D23248809FE1}"/>
              </a:ext>
            </a:extLst>
          </p:cNvPr>
          <p:cNvSpPr>
            <a:spLocks noGrp="1"/>
          </p:cNvSpPr>
          <p:nvPr>
            <p:ph type="title"/>
          </p:nvPr>
        </p:nvSpPr>
        <p:spPr>
          <a:xfrm>
            <a:off x="221569" y="78118"/>
            <a:ext cx="10786199" cy="1033571"/>
          </a:xfrm>
        </p:spPr>
        <p:txBody>
          <a:bodyPr/>
          <a:lstStyle/>
          <a:p>
            <a:r>
              <a:rPr lang="en-GB" dirty="0"/>
              <a:t>Consultation top tips from clinicians</a:t>
            </a:r>
          </a:p>
        </p:txBody>
      </p:sp>
      <p:sp>
        <p:nvSpPr>
          <p:cNvPr id="4" name="Slide Number Placeholder 3">
            <a:extLst>
              <a:ext uri="{FF2B5EF4-FFF2-40B4-BE49-F238E27FC236}">
                <a16:creationId xmlns:a16="http://schemas.microsoft.com/office/drawing/2014/main" id="{B39462DE-826E-A425-D7B1-1CADC2FF4508}"/>
              </a:ext>
            </a:extLst>
          </p:cNvPr>
          <p:cNvSpPr>
            <a:spLocks noGrp="1"/>
          </p:cNvSpPr>
          <p:nvPr>
            <p:ph type="sldNum" sz="quarter" idx="4"/>
          </p:nvPr>
        </p:nvSpPr>
        <p:spPr/>
        <p:txBody>
          <a:bodyPr/>
          <a:lstStyle/>
          <a:p>
            <a:fld id="{A0C8DAFA-258F-4019-A368-83120339C093}" type="slidenum">
              <a:rPr lang="en-GB" smtClean="0"/>
              <a:pPr/>
              <a:t>10</a:t>
            </a:fld>
            <a:endParaRPr lang="en-GB" dirty="0"/>
          </a:p>
        </p:txBody>
      </p:sp>
      <p:sp>
        <p:nvSpPr>
          <p:cNvPr id="5" name="TextBox 4">
            <a:extLst>
              <a:ext uri="{FF2B5EF4-FFF2-40B4-BE49-F238E27FC236}">
                <a16:creationId xmlns:a16="http://schemas.microsoft.com/office/drawing/2014/main" id="{BF766FE1-B242-2CDD-A38F-8981FA5A2936}"/>
              </a:ext>
            </a:extLst>
          </p:cNvPr>
          <p:cNvSpPr txBox="1"/>
          <p:nvPr/>
        </p:nvSpPr>
        <p:spPr>
          <a:xfrm>
            <a:off x="221569" y="843677"/>
            <a:ext cx="11854394" cy="517064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Be aware of your posture – sit at eye level and face the patient – not the computer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Prepare by reading notes;  your opening question/statement can help set the tone for the appointment </a:t>
            </a:r>
          </a:p>
          <a:p>
            <a:pPr>
              <a:spcAft>
                <a:spcPts val="600"/>
              </a:spcAft>
            </a:pPr>
            <a:r>
              <a:rPr lang="en-GB" dirty="0">
                <a:latin typeface="Arial" panose="020B0604020202020204" pitchFamily="34" charset="0"/>
                <a:cs typeface="Arial" panose="020B0604020202020204" pitchFamily="34" charset="0"/>
              </a:rPr>
              <a:t>	- “We invited you to come in to see me today, Can you tell me what you understand about why we wanted 	to see you?” </a:t>
            </a:r>
          </a:p>
          <a:p>
            <a:pPr>
              <a:spcAft>
                <a:spcPts val="600"/>
              </a:spcAft>
            </a:pPr>
            <a:r>
              <a:rPr lang="en-GB" dirty="0">
                <a:latin typeface="Arial" panose="020B0604020202020204" pitchFamily="34" charset="0"/>
                <a:cs typeface="Arial" panose="020B0604020202020204" pitchFamily="34" charset="0"/>
              </a:rPr>
              <a:t>	- “I understand you’ve been struggling with pain. Can you tell me about it?”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Use open questions (</a:t>
            </a:r>
            <a:r>
              <a:rPr lang="en-GB" dirty="0" err="1">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not ones with ‘Yes’ or ‘No’ responses only)</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Use silence and pauses.  HOLD the space to allow patient to speak.</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Listen to their words and phrases – repeat these back to the patient to acknowledge and normalise their responses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Don’t expect to tackle all the issues at once – Listening to their issues and building trust is important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Explore fears and what does their pain stop them doing that they want to do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Move the conversation to a forward thinking approach – coaching questioning can help this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Explore the small changes or improvements they can make around biopsychosocial / self care treatment</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Consider their readiness to reduce opioids – Not everyone will be ready for this immediately</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Invite them to bring a family member / partner / trusted individual with them if they wish</a:t>
            </a:r>
          </a:p>
        </p:txBody>
      </p:sp>
    </p:spTree>
    <p:extLst>
      <p:ext uri="{BB962C8B-B14F-4D97-AF65-F5344CB8AC3E}">
        <p14:creationId xmlns:p14="http://schemas.microsoft.com/office/powerpoint/2010/main" val="105422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4EE1-F1B7-0F2F-980C-D23248809FE1}"/>
              </a:ext>
            </a:extLst>
          </p:cNvPr>
          <p:cNvSpPr>
            <a:spLocks noGrp="1"/>
          </p:cNvSpPr>
          <p:nvPr>
            <p:ph type="title"/>
          </p:nvPr>
        </p:nvSpPr>
        <p:spPr>
          <a:xfrm>
            <a:off x="221569" y="-106018"/>
            <a:ext cx="10786199" cy="1087804"/>
          </a:xfrm>
        </p:spPr>
        <p:txBody>
          <a:bodyPr/>
          <a:lstStyle/>
          <a:p>
            <a:r>
              <a:rPr lang="en-GB" dirty="0"/>
              <a:t>Top tips from clinicians</a:t>
            </a:r>
          </a:p>
        </p:txBody>
      </p:sp>
      <p:sp>
        <p:nvSpPr>
          <p:cNvPr id="4" name="Slide Number Placeholder 3">
            <a:extLst>
              <a:ext uri="{FF2B5EF4-FFF2-40B4-BE49-F238E27FC236}">
                <a16:creationId xmlns:a16="http://schemas.microsoft.com/office/drawing/2014/main" id="{B39462DE-826E-A425-D7B1-1CADC2FF4508}"/>
              </a:ext>
            </a:extLst>
          </p:cNvPr>
          <p:cNvSpPr>
            <a:spLocks noGrp="1"/>
          </p:cNvSpPr>
          <p:nvPr>
            <p:ph type="sldNum" sz="quarter" idx="4"/>
          </p:nvPr>
        </p:nvSpPr>
        <p:spPr/>
        <p:txBody>
          <a:bodyPr/>
          <a:lstStyle/>
          <a:p>
            <a:fld id="{A0C8DAFA-258F-4019-A368-83120339C093}" type="slidenum">
              <a:rPr lang="en-GB" smtClean="0"/>
              <a:pPr/>
              <a:t>11</a:t>
            </a:fld>
            <a:endParaRPr lang="en-GB" dirty="0"/>
          </a:p>
        </p:txBody>
      </p:sp>
      <p:sp>
        <p:nvSpPr>
          <p:cNvPr id="5" name="TextBox 4">
            <a:extLst>
              <a:ext uri="{FF2B5EF4-FFF2-40B4-BE49-F238E27FC236}">
                <a16:creationId xmlns:a16="http://schemas.microsoft.com/office/drawing/2014/main" id="{BF766FE1-B242-2CDD-A38F-8981FA5A2936}"/>
              </a:ext>
            </a:extLst>
          </p:cNvPr>
          <p:cNvSpPr txBox="1"/>
          <p:nvPr/>
        </p:nvSpPr>
        <p:spPr>
          <a:xfrm>
            <a:off x="343714" y="751514"/>
            <a:ext cx="10786198" cy="580158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Change the narrative away from what it prevents the patient from doing Identify what the patient has found helpful </a:t>
            </a:r>
            <a:r>
              <a:rPr lang="en-GB" dirty="0" err="1">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Heat, tens, distraction, socialising</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Identify the things the patient can do despite their pain, build on these things</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Use a </a:t>
            </a:r>
            <a:r>
              <a:rPr lang="en-GB" b="0" i="0" dirty="0">
                <a:effectLst/>
                <a:latin typeface="Arial" panose="020B0604020202020204" pitchFamily="34" charset="0"/>
                <a:cs typeface="Arial" panose="020B0604020202020204" pitchFamily="34" charset="0"/>
              </a:rPr>
              <a:t>Symptom Impact Questionnaire </a:t>
            </a:r>
            <a:r>
              <a:rPr lang="en-GB" i="0" dirty="0">
                <a:effectLst/>
                <a:latin typeface="Arial" panose="020B0604020202020204" pitchFamily="34" charset="0"/>
                <a:cs typeface="Arial" panose="020B0604020202020204" pitchFamily="34" charset="0"/>
              </a:rPr>
              <a:t>(SIQR) to understand the impact of the condition on daily living</a:t>
            </a:r>
            <a:r>
              <a:rPr lang="en-GB" dirty="0">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Set expectations, be honest and realistic about their pain</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Seek to understand the patients ‘acceptance’ of their pain – Is their condition currently controlling them, or are they wanting to be in control of their condition?</a:t>
            </a:r>
          </a:p>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Restore hope by discussing a realistic plan and staged plan: This will/can take time.</a:t>
            </a:r>
          </a:p>
          <a:p>
            <a:pPr>
              <a:spcAft>
                <a:spcPts val="600"/>
              </a:spcAft>
            </a:pPr>
            <a:r>
              <a:rPr lang="en-GB" dirty="0">
                <a:latin typeface="Arial" panose="020B0604020202020204" pitchFamily="34" charset="0"/>
                <a:cs typeface="Arial" panose="020B0604020202020204" pitchFamily="34" charset="0"/>
              </a:rPr>
              <a:t>	- Sleep important to address initially if pain prevents them getting adequate rest</a:t>
            </a:r>
          </a:p>
          <a:p>
            <a:pPr>
              <a:spcAft>
                <a:spcPts val="600"/>
              </a:spcAft>
            </a:pPr>
            <a:r>
              <a:rPr lang="en-GB" dirty="0">
                <a:latin typeface="Arial" panose="020B0604020202020204" pitchFamily="34" charset="0"/>
                <a:cs typeface="Arial" panose="020B0604020202020204" pitchFamily="34" charset="0"/>
              </a:rPr>
              <a:t>	- Mood also important to address to help them look forward</a:t>
            </a:r>
          </a:p>
          <a:p>
            <a:pPr>
              <a:spcAft>
                <a:spcPts val="600"/>
              </a:spcAft>
            </a:pPr>
            <a:r>
              <a:rPr lang="en-GB" dirty="0">
                <a:latin typeface="Arial" panose="020B0604020202020204" pitchFamily="34" charset="0"/>
                <a:cs typeface="Arial" panose="020B0604020202020204" pitchFamily="34" charset="0"/>
              </a:rPr>
              <a:t>	-  Address pain at rest to allow an increase in function and movement </a:t>
            </a:r>
          </a:p>
          <a:p>
            <a:pPr>
              <a:spcAft>
                <a:spcPts val="600"/>
              </a:spcAft>
            </a:pPr>
            <a:r>
              <a:rPr lang="en-GB" dirty="0">
                <a:latin typeface="Arial" panose="020B0604020202020204" pitchFamily="34" charset="0"/>
                <a:cs typeface="Arial" panose="020B0604020202020204" pitchFamily="34" charset="0"/>
              </a:rPr>
              <a:t>	- Then address their pain when moving</a:t>
            </a:r>
          </a:p>
          <a:p>
            <a:pPr>
              <a:spcAft>
                <a:spcPts val="600"/>
              </a:spcAft>
            </a:pPr>
            <a:r>
              <a:rPr lang="en-GB" dirty="0">
                <a:latin typeface="Arial" panose="020B0604020202020204" pitchFamily="34" charset="0"/>
                <a:cs typeface="Arial" panose="020B0604020202020204" pitchFamily="34" charset="0"/>
              </a:rPr>
              <a:t>	- Help them set ‘small’ and SMART goals – looking forward &amp; remind patient about pacing</a:t>
            </a:r>
          </a:p>
          <a:p>
            <a:pPr>
              <a:spcAft>
                <a:spcPts val="600"/>
              </a:spcAft>
            </a:pPr>
            <a:r>
              <a:rPr lang="en-GB" dirty="0">
                <a:latin typeface="Arial" panose="020B0604020202020204" pitchFamily="34" charset="0"/>
                <a:cs typeface="Arial" panose="020B0604020202020204" pitchFamily="34" charset="0"/>
              </a:rPr>
              <a:t>	- Conclude: Would they benefit from input from other healthcare professionals 	(physiotherapists/Occupational therapists/Social prescribers/psychologists)</a:t>
            </a:r>
          </a:p>
          <a:p>
            <a:pPr>
              <a:spcAft>
                <a:spcPts val="600"/>
              </a:spcAft>
            </a:pPr>
            <a:r>
              <a:rPr lang="en-GB" sz="1800" dirty="0">
                <a:latin typeface="Arial" panose="020B0604020202020204" pitchFamily="34" charset="0"/>
                <a:cs typeface="Arial" panose="020B0604020202020204" pitchFamily="34" charset="0"/>
                <a:hlinkClick r:id="rId2"/>
              </a:rPr>
              <a:t>– The Faculty of Pain Medicine – Conducting Quality Consultations in Pain Medicine can help</a:t>
            </a:r>
            <a:endParaRPr lang="en-GB" dirty="0">
              <a:latin typeface="Arial" panose="020B0604020202020204" pitchFamily="34" charset="0"/>
              <a:cs typeface="Arial" panose="020B0604020202020204" pitchFamily="34" charset="0"/>
            </a:endParaRPr>
          </a:p>
          <a:p>
            <a:pPr>
              <a:spcAft>
                <a:spcPts val="600"/>
              </a:spcAft>
            </a:pPr>
            <a:endParaRPr lang="en-GB" dirty="0">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2245D650-0548-908D-CBCC-AAD7D96A957C}"/>
              </a:ext>
            </a:extLst>
          </p:cNvPr>
          <p:cNvPicPr>
            <a:picLocks noChangeAspect="1"/>
          </p:cNvPicPr>
          <p:nvPr/>
        </p:nvPicPr>
        <p:blipFill>
          <a:blip r:embed="rId3"/>
          <a:stretch>
            <a:fillRect/>
          </a:stretch>
        </p:blipFill>
        <p:spPr>
          <a:xfrm>
            <a:off x="9905329" y="3239055"/>
            <a:ext cx="1942957" cy="1897639"/>
          </a:xfrm>
          <a:prstGeom prst="rect">
            <a:avLst/>
          </a:prstGeom>
        </p:spPr>
      </p:pic>
    </p:spTree>
    <p:extLst>
      <p:ext uri="{BB962C8B-B14F-4D97-AF65-F5344CB8AC3E}">
        <p14:creationId xmlns:p14="http://schemas.microsoft.com/office/powerpoint/2010/main" val="88619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4EE1-F1B7-0F2F-980C-D23248809FE1}"/>
              </a:ext>
            </a:extLst>
          </p:cNvPr>
          <p:cNvSpPr>
            <a:spLocks noGrp="1"/>
          </p:cNvSpPr>
          <p:nvPr>
            <p:ph type="title"/>
          </p:nvPr>
        </p:nvSpPr>
        <p:spPr>
          <a:xfrm>
            <a:off x="333020" y="304898"/>
            <a:ext cx="10786199" cy="1087804"/>
          </a:xfrm>
        </p:spPr>
        <p:txBody>
          <a:bodyPr/>
          <a:lstStyle/>
          <a:p>
            <a:r>
              <a:rPr lang="en-GB" dirty="0"/>
              <a:t>3 important questions you could ask a patient in pain </a:t>
            </a:r>
          </a:p>
        </p:txBody>
      </p:sp>
      <p:sp>
        <p:nvSpPr>
          <p:cNvPr id="4" name="Slide Number Placeholder 3">
            <a:extLst>
              <a:ext uri="{FF2B5EF4-FFF2-40B4-BE49-F238E27FC236}">
                <a16:creationId xmlns:a16="http://schemas.microsoft.com/office/drawing/2014/main" id="{B39462DE-826E-A425-D7B1-1CADC2FF4508}"/>
              </a:ext>
            </a:extLst>
          </p:cNvPr>
          <p:cNvSpPr>
            <a:spLocks noGrp="1"/>
          </p:cNvSpPr>
          <p:nvPr>
            <p:ph type="sldNum" sz="quarter" idx="4"/>
          </p:nvPr>
        </p:nvSpPr>
        <p:spPr/>
        <p:txBody>
          <a:bodyPr/>
          <a:lstStyle/>
          <a:p>
            <a:fld id="{A0C8DAFA-258F-4019-A368-83120339C093}" type="slidenum">
              <a:rPr lang="en-GB" smtClean="0"/>
              <a:pPr/>
              <a:t>12</a:t>
            </a:fld>
            <a:endParaRPr lang="en-GB" dirty="0"/>
          </a:p>
        </p:txBody>
      </p:sp>
      <p:sp>
        <p:nvSpPr>
          <p:cNvPr id="5" name="TextBox 4">
            <a:extLst>
              <a:ext uri="{FF2B5EF4-FFF2-40B4-BE49-F238E27FC236}">
                <a16:creationId xmlns:a16="http://schemas.microsoft.com/office/drawing/2014/main" id="{BF766FE1-B242-2CDD-A38F-8981FA5A2936}"/>
              </a:ext>
            </a:extLst>
          </p:cNvPr>
          <p:cNvSpPr txBox="1"/>
          <p:nvPr/>
        </p:nvSpPr>
        <p:spPr>
          <a:xfrm>
            <a:off x="561124" y="1392702"/>
            <a:ext cx="8348870" cy="4801314"/>
          </a:xfrm>
          <a:prstGeom prst="rect">
            <a:avLst/>
          </a:prstGeom>
          <a:noFill/>
        </p:spPr>
        <p:txBody>
          <a:bodyPr wrap="square" rtlCol="0">
            <a:spAutoFit/>
          </a:bodyPr>
          <a:lstStyle/>
          <a:p>
            <a:pPr marL="514350" indent="-514350">
              <a:buAutoNum type="arabicParenR"/>
            </a:pPr>
            <a:r>
              <a:rPr lang="en-GB" sz="2400" dirty="0">
                <a:effectLst/>
                <a:latin typeface="Arial" panose="020B0604020202020204" pitchFamily="34" charset="0"/>
                <a:ea typeface="Times New Roman" panose="02020603050405020304" pitchFamily="18" charset="0"/>
                <a:cs typeface="Arial" panose="020B0604020202020204" pitchFamily="34" charset="0"/>
              </a:rPr>
              <a:t>What does your pain prevent you from doing that you would love to do? What steps could you take to work towards doing this again? </a:t>
            </a:r>
          </a:p>
          <a:p>
            <a:pPr marL="514350" indent="-514350">
              <a:buAutoNum type="arabicParenR"/>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514350" indent="-514350">
              <a:buFontTx/>
              <a:buAutoNum type="arabicParenR"/>
            </a:pPr>
            <a:r>
              <a:rPr lang="en-GB" sz="2400" dirty="0">
                <a:effectLst/>
                <a:latin typeface="Arial" panose="020B0604020202020204" pitchFamily="34" charset="0"/>
                <a:ea typeface="Times New Roman" panose="02020603050405020304" pitchFamily="18" charset="0"/>
                <a:cs typeface="Arial" panose="020B0604020202020204" pitchFamily="34" charset="0"/>
              </a:rPr>
              <a:t>What impact does your pain have on those around you?</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514350" indent="-514350">
              <a:buFontTx/>
              <a:buAutoNum type="arabicParenR"/>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514350" indent="-514350">
              <a:buFontTx/>
              <a:buAutoNum type="arabicParenR"/>
            </a:pPr>
            <a:r>
              <a:rPr lang="en-GB" sz="2400" dirty="0">
                <a:effectLst/>
                <a:latin typeface="Arial" panose="020B0604020202020204" pitchFamily="34" charset="0"/>
                <a:ea typeface="Times New Roman" panose="02020603050405020304" pitchFamily="18" charset="0"/>
                <a:cs typeface="Arial" panose="020B0604020202020204" pitchFamily="34" charset="0"/>
              </a:rPr>
              <a:t>If taking pain meds - are you still in pain? If yes - then they aren't working &amp; we should discuss stopping gradually &amp; the alternatives</a:t>
            </a:r>
          </a:p>
          <a:p>
            <a:pPr marL="514350" indent="-514350">
              <a:buFontTx/>
              <a:buAutoNum type="arabicParenR"/>
            </a:pPr>
            <a:endParaRPr lang="en-GB" sz="2400" dirty="0">
              <a:latin typeface="Arial" panose="020B0604020202020204" pitchFamily="34" charset="0"/>
              <a:ea typeface="Calibri" panose="020F0502020204030204" pitchFamily="34" charset="0"/>
              <a:cs typeface="Arial" panose="020B0604020202020204" pitchFamily="34" charset="0"/>
            </a:endParaRPr>
          </a:p>
          <a:p>
            <a:r>
              <a:rPr lang="en-GB" sz="2400" dirty="0">
                <a:effectLst/>
                <a:latin typeface="Arial" panose="020B0604020202020204" pitchFamily="34" charset="0"/>
                <a:ea typeface="Calibri" panose="020F0502020204030204" pitchFamily="34" charset="0"/>
                <a:cs typeface="Arial" panose="020B0604020202020204" pitchFamily="34" charset="0"/>
              </a:rPr>
              <a:t>For further conversation tips – see </a:t>
            </a:r>
          </a:p>
          <a:p>
            <a:r>
              <a:rPr lang="en-GB" sz="2400" dirty="0">
                <a:hlinkClick r:id="rId2"/>
              </a:rPr>
              <a:t>Shifting the conversation - Live Well With Pain</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3" name="Picture 2" descr="Icon&#10;&#10;Description automatically generated">
            <a:extLst>
              <a:ext uri="{FF2B5EF4-FFF2-40B4-BE49-F238E27FC236}">
                <a16:creationId xmlns:a16="http://schemas.microsoft.com/office/drawing/2014/main" id="{1EE2393B-BDA2-40B4-0AE3-4313DC88344C}"/>
              </a:ext>
            </a:extLst>
          </p:cNvPr>
          <p:cNvPicPr>
            <a:picLocks noChangeAspect="1"/>
          </p:cNvPicPr>
          <p:nvPr/>
        </p:nvPicPr>
        <p:blipFill>
          <a:blip r:embed="rId3"/>
          <a:stretch>
            <a:fillRect/>
          </a:stretch>
        </p:blipFill>
        <p:spPr>
          <a:xfrm>
            <a:off x="9410843" y="3186046"/>
            <a:ext cx="1942957" cy="1897639"/>
          </a:xfrm>
          <a:prstGeom prst="rect">
            <a:avLst/>
          </a:prstGeom>
        </p:spPr>
      </p:pic>
    </p:spTree>
    <p:extLst>
      <p:ext uri="{BB962C8B-B14F-4D97-AF65-F5344CB8AC3E}">
        <p14:creationId xmlns:p14="http://schemas.microsoft.com/office/powerpoint/2010/main" val="94451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690A5E-7C7A-BBEE-1300-6C88794257E4}"/>
              </a:ext>
            </a:extLst>
          </p:cNvPr>
          <p:cNvSpPr>
            <a:spLocks noGrp="1"/>
          </p:cNvSpPr>
          <p:nvPr>
            <p:ph type="sldNum" sz="quarter" idx="4"/>
          </p:nvPr>
        </p:nvSpPr>
        <p:spPr/>
        <p:txBody>
          <a:bodyPr/>
          <a:lstStyle/>
          <a:p>
            <a:fld id="{A0C8DAFA-258F-4019-A368-83120339C093}" type="slidenum">
              <a:rPr lang="en-GB" smtClean="0"/>
              <a:pPr/>
              <a:t>13</a:t>
            </a:fld>
            <a:endParaRPr lang="en-GB" dirty="0"/>
          </a:p>
        </p:txBody>
      </p:sp>
      <p:pic>
        <p:nvPicPr>
          <p:cNvPr id="5" name="Picture 4">
            <a:extLst>
              <a:ext uri="{FF2B5EF4-FFF2-40B4-BE49-F238E27FC236}">
                <a16:creationId xmlns:a16="http://schemas.microsoft.com/office/drawing/2014/main" id="{24657C00-19F4-61A9-5E52-279C1DFA0583}"/>
              </a:ext>
            </a:extLst>
          </p:cNvPr>
          <p:cNvPicPr>
            <a:picLocks noChangeAspect="1"/>
          </p:cNvPicPr>
          <p:nvPr/>
        </p:nvPicPr>
        <p:blipFill rotWithShape="1">
          <a:blip r:embed="rId3"/>
          <a:srcRect l="62985" t="27062" r="8388" b="22947"/>
          <a:stretch/>
        </p:blipFill>
        <p:spPr bwMode="auto">
          <a:xfrm>
            <a:off x="671512" y="624583"/>
            <a:ext cx="10848975" cy="5506823"/>
          </a:xfrm>
          <a:prstGeom prst="rect">
            <a:avLst/>
          </a:prstGeom>
          <a:ln>
            <a:noFill/>
          </a:ln>
          <a:extLst>
            <a:ext uri="{53640926-AAD7-44D8-BBD7-CCE9431645EC}">
              <a14:shadowObscured xmlns:a14="http://schemas.microsoft.com/office/drawing/2010/main"/>
            </a:ext>
          </a:extLst>
        </p:spPr>
      </p:pic>
      <p:sp>
        <p:nvSpPr>
          <p:cNvPr id="6" name="Rectangle: Rounded Corners 5">
            <a:extLst>
              <a:ext uri="{FF2B5EF4-FFF2-40B4-BE49-F238E27FC236}">
                <a16:creationId xmlns:a16="http://schemas.microsoft.com/office/drawing/2014/main" id="{8D3316E1-677F-6B4F-0F7C-D243F7C71472}"/>
              </a:ext>
            </a:extLst>
          </p:cNvPr>
          <p:cNvSpPr/>
          <p:nvPr/>
        </p:nvSpPr>
        <p:spPr>
          <a:xfrm>
            <a:off x="2594350" y="2946272"/>
            <a:ext cx="1548124" cy="1110343"/>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3641593D-B31D-3F79-C562-88BBD34C24CB}"/>
              </a:ext>
            </a:extLst>
          </p:cNvPr>
          <p:cNvSpPr/>
          <p:nvPr/>
        </p:nvSpPr>
        <p:spPr>
          <a:xfrm>
            <a:off x="4142474" y="2931463"/>
            <a:ext cx="3340458" cy="1110343"/>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3DB9FFC-7262-2D55-73FA-3ACBB74D4146}"/>
              </a:ext>
            </a:extLst>
          </p:cNvPr>
          <p:cNvSpPr/>
          <p:nvPr/>
        </p:nvSpPr>
        <p:spPr>
          <a:xfrm>
            <a:off x="7482932" y="2931463"/>
            <a:ext cx="2031641" cy="1110343"/>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677C1797-9781-4597-323A-DF145C0033B8}"/>
              </a:ext>
            </a:extLst>
          </p:cNvPr>
          <p:cNvCxnSpPr>
            <a:cxnSpLocks/>
          </p:cNvCxnSpPr>
          <p:nvPr/>
        </p:nvCxnSpPr>
        <p:spPr>
          <a:xfrm flipH="1">
            <a:off x="2903220" y="4211381"/>
            <a:ext cx="325297" cy="6985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AF3512-3BCC-5F45-F771-EE3A88DA8342}"/>
              </a:ext>
            </a:extLst>
          </p:cNvPr>
          <p:cNvCxnSpPr>
            <a:cxnSpLocks/>
          </p:cNvCxnSpPr>
          <p:nvPr/>
        </p:nvCxnSpPr>
        <p:spPr>
          <a:xfrm>
            <a:off x="8849174" y="4211380"/>
            <a:ext cx="188688" cy="698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A77FD0F-596F-FB42-54F5-7A7429A7F08B}"/>
              </a:ext>
            </a:extLst>
          </p:cNvPr>
          <p:cNvCxnSpPr>
            <a:cxnSpLocks/>
          </p:cNvCxnSpPr>
          <p:nvPr/>
        </p:nvCxnSpPr>
        <p:spPr>
          <a:xfrm>
            <a:off x="6133189" y="4211380"/>
            <a:ext cx="0" cy="698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B42CC04-7F15-1DAC-B4F5-77FE30A4D1B8}"/>
              </a:ext>
            </a:extLst>
          </p:cNvPr>
          <p:cNvSpPr txBox="1"/>
          <p:nvPr/>
        </p:nvSpPr>
        <p:spPr>
          <a:xfrm>
            <a:off x="671512" y="4997061"/>
            <a:ext cx="3468290" cy="1015663"/>
          </a:xfrm>
          <a:prstGeom prst="rect">
            <a:avLst/>
          </a:prstGeom>
          <a:noFill/>
        </p:spPr>
        <p:txBody>
          <a:bodyPr wrap="square" rtlCol="0">
            <a:spAutoFit/>
          </a:bodyPr>
          <a:lstStyle/>
          <a:p>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Is the patient doing regular </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activity</a:t>
            </a: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 and activity that is </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meaningful to themselves</a:t>
            </a: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GB" sz="20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D35B921-E797-54AA-B9FA-17F1CE16FD36}"/>
              </a:ext>
            </a:extLst>
          </p:cNvPr>
          <p:cNvSpPr txBox="1"/>
          <p:nvPr/>
        </p:nvSpPr>
        <p:spPr>
          <a:xfrm>
            <a:off x="7773085" y="4909978"/>
            <a:ext cx="3815888" cy="1323439"/>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Does the patient have </a:t>
            </a:r>
            <a:r>
              <a:rPr lang="en-GB" sz="2000" b="1" dirty="0">
                <a:solidFill>
                  <a:schemeClr val="bg1"/>
                </a:solidFill>
                <a:latin typeface="Arial" panose="020B0604020202020204" pitchFamily="34" charset="0"/>
                <a:cs typeface="Arial" panose="020B0604020202020204" pitchFamily="34" charset="0"/>
              </a:rPr>
              <a:t>support</a:t>
            </a:r>
            <a:r>
              <a:rPr lang="en-GB" sz="2000"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cs typeface="Arial" panose="020B0604020202020204" pitchFamily="34" charset="0"/>
              </a:rPr>
              <a:t>social connections</a:t>
            </a:r>
            <a:r>
              <a:rPr lang="en-GB" sz="2000" dirty="0">
                <a:solidFill>
                  <a:schemeClr val="bg1"/>
                </a:solidFill>
                <a:latin typeface="Arial" panose="020B0604020202020204" pitchFamily="34" charset="0"/>
                <a:cs typeface="Arial" panose="020B0604020202020204" pitchFamily="34" charset="0"/>
              </a:rPr>
              <a:t>, and </a:t>
            </a:r>
            <a:r>
              <a:rPr lang="en-GB" sz="2000" b="1" dirty="0">
                <a:solidFill>
                  <a:schemeClr val="bg1"/>
                </a:solidFill>
                <a:latin typeface="Arial" panose="020B0604020202020204" pitchFamily="34" charset="0"/>
                <a:cs typeface="Arial" panose="020B0604020202020204" pitchFamily="34" charset="0"/>
              </a:rPr>
              <a:t>involvement in their community</a:t>
            </a:r>
            <a:r>
              <a:rPr lang="en-GB" sz="2000" dirty="0">
                <a:solidFill>
                  <a:schemeClr val="bg1"/>
                </a:solidFill>
                <a:latin typeface="Arial" panose="020B0604020202020204" pitchFamily="34" charset="0"/>
                <a:cs typeface="Arial" panose="020B0604020202020204" pitchFamily="34" charset="0"/>
              </a:rPr>
              <a:t>? </a:t>
            </a:r>
            <a:endParaRPr lang="en-GB" sz="28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74222BD-ECF3-9C97-4CCD-88C47FE8CBB6}"/>
              </a:ext>
            </a:extLst>
          </p:cNvPr>
          <p:cNvSpPr txBox="1"/>
          <p:nvPr/>
        </p:nvSpPr>
        <p:spPr>
          <a:xfrm>
            <a:off x="4304606" y="4909978"/>
            <a:ext cx="3135103" cy="1323439"/>
          </a:xfrm>
          <a:prstGeom prst="rect">
            <a:avLst/>
          </a:prstGeom>
          <a:noFill/>
        </p:spPr>
        <p:txBody>
          <a:bodyPr wrap="square">
            <a:spAutoFit/>
          </a:bodyPr>
          <a:lstStyle/>
          <a:p>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is the patient doing to for their </a:t>
            </a: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mental wellbeing</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and to have a </a:t>
            </a:r>
            <a:r>
              <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healthy mind</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GB" sz="20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4594ED6-87AA-D215-CDFB-6AD7EFDE57C4}"/>
              </a:ext>
            </a:extLst>
          </p:cNvPr>
          <p:cNvSpPr txBox="1"/>
          <p:nvPr/>
        </p:nvSpPr>
        <p:spPr>
          <a:xfrm>
            <a:off x="223836" y="11430"/>
            <a:ext cx="11515725" cy="1077218"/>
          </a:xfrm>
          <a:prstGeom prst="rect">
            <a:avLst/>
          </a:prstGeom>
          <a:noFill/>
        </p:spPr>
        <p:txBody>
          <a:bodyPr wrap="square" rtlCol="0">
            <a:spAutoFit/>
          </a:bodyPr>
          <a:lstStyle/>
          <a:p>
            <a:r>
              <a:rPr lang="en-GB" sz="3200" dirty="0"/>
              <a:t>A biopsychosocial approach to pain management is recommended by evidence and best practice; therefore ask and consider…</a:t>
            </a:r>
          </a:p>
        </p:txBody>
      </p:sp>
    </p:spTree>
    <p:extLst>
      <p:ext uri="{BB962C8B-B14F-4D97-AF65-F5344CB8AC3E}">
        <p14:creationId xmlns:p14="http://schemas.microsoft.com/office/powerpoint/2010/main" val="376382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p:bldP spid="18"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4B94-596F-5AFA-470A-475AE4CBF661}"/>
              </a:ext>
            </a:extLst>
          </p:cNvPr>
          <p:cNvSpPr>
            <a:spLocks noGrp="1"/>
          </p:cNvSpPr>
          <p:nvPr>
            <p:ph type="title"/>
          </p:nvPr>
        </p:nvSpPr>
        <p:spPr>
          <a:xfrm>
            <a:off x="207364" y="125095"/>
            <a:ext cx="10515600" cy="1325563"/>
          </a:xfrm>
        </p:spPr>
        <p:txBody>
          <a:bodyPr/>
          <a:lstStyle/>
          <a:p>
            <a:r>
              <a:rPr lang="en-GB" dirty="0"/>
              <a:t>Find out what is in your local area</a:t>
            </a:r>
          </a:p>
        </p:txBody>
      </p:sp>
      <p:sp>
        <p:nvSpPr>
          <p:cNvPr id="3" name="Content Placeholder 2">
            <a:extLst>
              <a:ext uri="{FF2B5EF4-FFF2-40B4-BE49-F238E27FC236}">
                <a16:creationId xmlns:a16="http://schemas.microsoft.com/office/drawing/2014/main" id="{AECBEA20-4728-6356-8976-9901CDE55008}"/>
              </a:ext>
            </a:extLst>
          </p:cNvPr>
          <p:cNvSpPr>
            <a:spLocks noGrp="1"/>
          </p:cNvSpPr>
          <p:nvPr>
            <p:ph idx="1"/>
          </p:nvPr>
        </p:nvSpPr>
        <p:spPr>
          <a:xfrm>
            <a:off x="146136" y="1371710"/>
            <a:ext cx="10515600" cy="4351338"/>
          </a:xfrm>
        </p:spPr>
        <p:txBody>
          <a:bodyPr>
            <a:normAutofit fontScale="92500" lnSpcReduction="20000"/>
          </a:bodyPr>
          <a:lstStyle/>
          <a:p>
            <a:pPr marL="0" indent="0">
              <a:buNone/>
            </a:pPr>
            <a:r>
              <a:rPr lang="en-GB" dirty="0"/>
              <a:t>Does your practice have a social prescriber? Health Coach? Health trainer? Health Navigators? They could help you with finding support for patients </a:t>
            </a:r>
          </a:p>
          <a:p>
            <a:pPr marL="0" indent="0">
              <a:buNone/>
            </a:pPr>
            <a:endParaRPr lang="en-GB" sz="1800" dirty="0"/>
          </a:p>
          <a:p>
            <a:r>
              <a:rPr lang="en-GB" dirty="0"/>
              <a:t>Community groups</a:t>
            </a:r>
          </a:p>
          <a:p>
            <a:r>
              <a:rPr lang="en-GB" dirty="0"/>
              <a:t>Pain groups</a:t>
            </a:r>
          </a:p>
          <a:p>
            <a:r>
              <a:rPr lang="en-GB" dirty="0"/>
              <a:t>Activity classes – pottery, drawing, Tai Chi, walking groups, dancing groups</a:t>
            </a:r>
          </a:p>
          <a:p>
            <a:r>
              <a:rPr lang="en-GB" dirty="0"/>
              <a:t>Book clubs</a:t>
            </a:r>
          </a:p>
          <a:p>
            <a:r>
              <a:rPr lang="en-GB" dirty="0"/>
              <a:t>Local charity organisations</a:t>
            </a:r>
          </a:p>
          <a:p>
            <a:endParaRPr lang="en-GB" dirty="0"/>
          </a:p>
          <a:p>
            <a:r>
              <a:rPr lang="en-GB" dirty="0"/>
              <a:t>Does your region have an ‘physical health’ referral programme?</a:t>
            </a:r>
          </a:p>
        </p:txBody>
      </p:sp>
      <p:sp>
        <p:nvSpPr>
          <p:cNvPr id="4" name="Slide Number Placeholder 3">
            <a:extLst>
              <a:ext uri="{FF2B5EF4-FFF2-40B4-BE49-F238E27FC236}">
                <a16:creationId xmlns:a16="http://schemas.microsoft.com/office/drawing/2014/main" id="{17A7ED62-1C5B-B468-AA85-7707A7950463}"/>
              </a:ext>
            </a:extLst>
          </p:cNvPr>
          <p:cNvSpPr>
            <a:spLocks noGrp="1"/>
          </p:cNvSpPr>
          <p:nvPr>
            <p:ph type="sldNum" sz="quarter" idx="4"/>
          </p:nvPr>
        </p:nvSpPr>
        <p:spPr/>
        <p:txBody>
          <a:bodyPr/>
          <a:lstStyle/>
          <a:p>
            <a:fld id="{A0C8DAFA-258F-4019-A368-83120339C093}" type="slidenum">
              <a:rPr lang="en-GB" smtClean="0"/>
              <a:pPr/>
              <a:t>14</a:t>
            </a:fld>
            <a:endParaRPr lang="en-GB" dirty="0"/>
          </a:p>
        </p:txBody>
      </p:sp>
      <p:pic>
        <p:nvPicPr>
          <p:cNvPr id="5" name="Picture 4" descr="Icon&#10;&#10;Description automatically generated">
            <a:extLst>
              <a:ext uri="{FF2B5EF4-FFF2-40B4-BE49-F238E27FC236}">
                <a16:creationId xmlns:a16="http://schemas.microsoft.com/office/drawing/2014/main" id="{1CE9EEFA-5718-76B8-6472-D415FFB2E814}"/>
              </a:ext>
            </a:extLst>
          </p:cNvPr>
          <p:cNvPicPr>
            <a:picLocks noChangeAspect="1"/>
          </p:cNvPicPr>
          <p:nvPr/>
        </p:nvPicPr>
        <p:blipFill>
          <a:blip r:embed="rId2"/>
          <a:stretch>
            <a:fillRect/>
          </a:stretch>
        </p:blipFill>
        <p:spPr>
          <a:xfrm>
            <a:off x="9821018" y="3547380"/>
            <a:ext cx="1985214" cy="1938910"/>
          </a:xfrm>
          <a:prstGeom prst="rect">
            <a:avLst/>
          </a:prstGeom>
        </p:spPr>
      </p:pic>
    </p:spTree>
    <p:extLst>
      <p:ext uri="{BB962C8B-B14F-4D97-AF65-F5344CB8AC3E}">
        <p14:creationId xmlns:p14="http://schemas.microsoft.com/office/powerpoint/2010/main" val="91838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F1E1F-8603-769E-CBCC-7008F6383503}"/>
              </a:ext>
            </a:extLst>
          </p:cNvPr>
          <p:cNvSpPr>
            <a:spLocks noGrp="1"/>
          </p:cNvSpPr>
          <p:nvPr>
            <p:ph type="sldNum" sz="quarter" idx="4"/>
          </p:nvPr>
        </p:nvSpPr>
        <p:spPr/>
        <p:txBody>
          <a:bodyPr/>
          <a:lstStyle/>
          <a:p>
            <a:fld id="{A0C8DAFA-258F-4019-A368-83120339C093}" type="slidenum">
              <a:rPr lang="en-GB" smtClean="0"/>
              <a:pPr/>
              <a:t>15</a:t>
            </a:fld>
            <a:endParaRPr lang="en-GB" dirty="0"/>
          </a:p>
        </p:txBody>
      </p:sp>
      <p:pic>
        <p:nvPicPr>
          <p:cNvPr id="6" name="Picture 5">
            <a:extLst>
              <a:ext uri="{FF2B5EF4-FFF2-40B4-BE49-F238E27FC236}">
                <a16:creationId xmlns:a16="http://schemas.microsoft.com/office/drawing/2014/main" id="{F7CFD3AD-2AA8-5032-709C-01B63BFF1EEF}"/>
              </a:ext>
            </a:extLst>
          </p:cNvPr>
          <p:cNvPicPr>
            <a:picLocks noChangeAspect="1"/>
          </p:cNvPicPr>
          <p:nvPr/>
        </p:nvPicPr>
        <p:blipFill>
          <a:blip r:embed="rId2"/>
          <a:stretch>
            <a:fillRect/>
          </a:stretch>
        </p:blipFill>
        <p:spPr>
          <a:xfrm>
            <a:off x="343074" y="440959"/>
            <a:ext cx="10000383" cy="5542735"/>
          </a:xfrm>
          <a:prstGeom prst="rect">
            <a:avLst/>
          </a:prstGeom>
        </p:spPr>
      </p:pic>
      <p:sp>
        <p:nvSpPr>
          <p:cNvPr id="10" name="TextBox 9">
            <a:extLst>
              <a:ext uri="{FF2B5EF4-FFF2-40B4-BE49-F238E27FC236}">
                <a16:creationId xmlns:a16="http://schemas.microsoft.com/office/drawing/2014/main" id="{DA225702-6D1D-A1E1-9E6B-F17F901EBAF9}"/>
              </a:ext>
            </a:extLst>
          </p:cNvPr>
          <p:cNvSpPr txBox="1"/>
          <p:nvPr/>
        </p:nvSpPr>
        <p:spPr>
          <a:xfrm>
            <a:off x="6096000" y="5783639"/>
            <a:ext cx="4247457" cy="400110"/>
          </a:xfrm>
          <a:prstGeom prst="rect">
            <a:avLst/>
          </a:prstGeom>
          <a:noFill/>
        </p:spPr>
        <p:txBody>
          <a:bodyPr wrap="square">
            <a:spAutoFit/>
          </a:bodyPr>
          <a:lstStyle/>
          <a:p>
            <a:r>
              <a:rPr lang="en-GB" sz="2000" b="1" dirty="0">
                <a:hlinkClick r:id="rId3"/>
              </a:rPr>
              <a:t>Download patient resource aid here</a:t>
            </a:r>
            <a:endParaRPr lang="en-GB" sz="2000" b="1" dirty="0"/>
          </a:p>
        </p:txBody>
      </p:sp>
      <p:sp>
        <p:nvSpPr>
          <p:cNvPr id="2" name="TextBox 1">
            <a:extLst>
              <a:ext uri="{FF2B5EF4-FFF2-40B4-BE49-F238E27FC236}">
                <a16:creationId xmlns:a16="http://schemas.microsoft.com/office/drawing/2014/main" id="{138D0BCF-8A15-585A-1663-E8F546C3E7AC}"/>
              </a:ext>
            </a:extLst>
          </p:cNvPr>
          <p:cNvSpPr txBox="1"/>
          <p:nvPr/>
        </p:nvSpPr>
        <p:spPr>
          <a:xfrm>
            <a:off x="9341571" y="3069702"/>
            <a:ext cx="2640330" cy="830997"/>
          </a:xfrm>
          <a:prstGeom prst="rect">
            <a:avLst/>
          </a:prstGeom>
          <a:noFill/>
          <a:ln w="28575">
            <a:solidFill>
              <a:srgbClr val="FF0000"/>
            </a:solidFill>
            <a:prstDash val="lgDash"/>
          </a:ln>
        </p:spPr>
        <p:txBody>
          <a:bodyPr wrap="square" rtlCol="0">
            <a:spAutoFit/>
          </a:bodyPr>
          <a:lstStyle/>
          <a:p>
            <a:r>
              <a:rPr lang="en-GB" sz="1600" dirty="0">
                <a:latin typeface="Arial" panose="020B0604020202020204" pitchFamily="34" charset="0"/>
                <a:cs typeface="Arial" panose="020B0604020202020204" pitchFamily="34" charset="0"/>
              </a:rPr>
              <a:t>Does the patient recognise themselves within the pain cycle? </a:t>
            </a:r>
          </a:p>
        </p:txBody>
      </p:sp>
    </p:spTree>
    <p:extLst>
      <p:ext uri="{BB962C8B-B14F-4D97-AF65-F5344CB8AC3E}">
        <p14:creationId xmlns:p14="http://schemas.microsoft.com/office/powerpoint/2010/main" val="219001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2BE3C3-F3BB-7501-D9B4-19D6625D0B36}"/>
              </a:ext>
            </a:extLst>
          </p:cNvPr>
          <p:cNvSpPr>
            <a:spLocks noGrp="1"/>
          </p:cNvSpPr>
          <p:nvPr>
            <p:ph type="sldNum" sz="quarter" idx="4"/>
          </p:nvPr>
        </p:nvSpPr>
        <p:spPr/>
        <p:txBody>
          <a:bodyPr/>
          <a:lstStyle/>
          <a:p>
            <a:fld id="{A0C8DAFA-258F-4019-A368-83120339C093}" type="slidenum">
              <a:rPr lang="en-GB" smtClean="0"/>
              <a:pPr/>
              <a:t>16</a:t>
            </a:fld>
            <a:endParaRPr lang="en-GB" dirty="0"/>
          </a:p>
        </p:txBody>
      </p:sp>
      <p:pic>
        <p:nvPicPr>
          <p:cNvPr id="6" name="Picture 5">
            <a:extLst>
              <a:ext uri="{FF2B5EF4-FFF2-40B4-BE49-F238E27FC236}">
                <a16:creationId xmlns:a16="http://schemas.microsoft.com/office/drawing/2014/main" id="{98CC9B83-8D33-A837-CFE2-5126BA3EEDD1}"/>
              </a:ext>
            </a:extLst>
          </p:cNvPr>
          <p:cNvPicPr>
            <a:picLocks noChangeAspect="1"/>
          </p:cNvPicPr>
          <p:nvPr/>
        </p:nvPicPr>
        <p:blipFill rotWithShape="1">
          <a:blip r:embed="rId2"/>
          <a:srcRect l="8259"/>
          <a:stretch/>
        </p:blipFill>
        <p:spPr>
          <a:xfrm>
            <a:off x="274320" y="92364"/>
            <a:ext cx="8507498" cy="6111560"/>
          </a:xfrm>
          <a:prstGeom prst="rect">
            <a:avLst/>
          </a:prstGeom>
        </p:spPr>
      </p:pic>
      <p:pic>
        <p:nvPicPr>
          <p:cNvPr id="8" name="Picture 7">
            <a:extLst>
              <a:ext uri="{FF2B5EF4-FFF2-40B4-BE49-F238E27FC236}">
                <a16:creationId xmlns:a16="http://schemas.microsoft.com/office/drawing/2014/main" id="{32C875B8-7887-6CF8-531D-D7E2FCCF3974}"/>
              </a:ext>
            </a:extLst>
          </p:cNvPr>
          <p:cNvPicPr>
            <a:picLocks noChangeAspect="1"/>
          </p:cNvPicPr>
          <p:nvPr/>
        </p:nvPicPr>
        <p:blipFill>
          <a:blip r:embed="rId3"/>
          <a:stretch>
            <a:fillRect/>
          </a:stretch>
        </p:blipFill>
        <p:spPr>
          <a:xfrm>
            <a:off x="7966236" y="366672"/>
            <a:ext cx="2126326" cy="1690157"/>
          </a:xfrm>
          <a:prstGeom prst="rect">
            <a:avLst/>
          </a:prstGeom>
        </p:spPr>
      </p:pic>
      <p:sp>
        <p:nvSpPr>
          <p:cNvPr id="9" name="TextBox 8">
            <a:extLst>
              <a:ext uri="{FF2B5EF4-FFF2-40B4-BE49-F238E27FC236}">
                <a16:creationId xmlns:a16="http://schemas.microsoft.com/office/drawing/2014/main" id="{1AEAEF24-9F90-07E9-673B-527CC0CC36AE}"/>
              </a:ext>
            </a:extLst>
          </p:cNvPr>
          <p:cNvSpPr txBox="1"/>
          <p:nvPr/>
        </p:nvSpPr>
        <p:spPr>
          <a:xfrm>
            <a:off x="7495447" y="5803814"/>
            <a:ext cx="4203654" cy="400110"/>
          </a:xfrm>
          <a:prstGeom prst="rect">
            <a:avLst/>
          </a:prstGeom>
          <a:noFill/>
        </p:spPr>
        <p:txBody>
          <a:bodyPr wrap="square">
            <a:spAutoFit/>
          </a:bodyPr>
          <a:lstStyle/>
          <a:p>
            <a:r>
              <a:rPr lang="en-GB" sz="2000" b="1" dirty="0">
                <a:hlinkClick r:id="rId4"/>
              </a:rPr>
              <a:t>Download patient resource aid here</a:t>
            </a:r>
            <a:endParaRPr lang="en-GB" sz="2000" b="1" dirty="0"/>
          </a:p>
        </p:txBody>
      </p:sp>
      <p:sp>
        <p:nvSpPr>
          <p:cNvPr id="2" name="TextBox 1">
            <a:extLst>
              <a:ext uri="{FF2B5EF4-FFF2-40B4-BE49-F238E27FC236}">
                <a16:creationId xmlns:a16="http://schemas.microsoft.com/office/drawing/2014/main" id="{E5BA8A24-B6DA-7EB9-159C-0A8AD416E458}"/>
              </a:ext>
            </a:extLst>
          </p:cNvPr>
          <p:cNvSpPr txBox="1"/>
          <p:nvPr/>
        </p:nvSpPr>
        <p:spPr>
          <a:xfrm>
            <a:off x="9450162" y="2879982"/>
            <a:ext cx="2248939" cy="830997"/>
          </a:xfrm>
          <a:prstGeom prst="rect">
            <a:avLst/>
          </a:prstGeom>
          <a:noFill/>
          <a:ln w="28575">
            <a:solidFill>
              <a:srgbClr val="FF0000"/>
            </a:solidFill>
            <a:prstDash val="lgDash"/>
          </a:ln>
        </p:spPr>
        <p:txBody>
          <a:bodyPr wrap="square" rtlCol="0">
            <a:spAutoFit/>
          </a:bodyPr>
          <a:lstStyle/>
          <a:p>
            <a:r>
              <a:rPr lang="en-GB" sz="1600" dirty="0">
                <a:latin typeface="Arial" panose="020B0604020202020204" pitchFamily="34" charset="0"/>
                <a:cs typeface="Arial" panose="020B0604020202020204" pitchFamily="34" charset="0"/>
              </a:rPr>
              <a:t>Does the patient consistently do  any of these for themselves? </a:t>
            </a:r>
          </a:p>
        </p:txBody>
      </p:sp>
    </p:spTree>
    <p:extLst>
      <p:ext uri="{BB962C8B-B14F-4D97-AF65-F5344CB8AC3E}">
        <p14:creationId xmlns:p14="http://schemas.microsoft.com/office/powerpoint/2010/main" val="158224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4EE1-F1B7-0F2F-980C-D23248809FE1}"/>
              </a:ext>
            </a:extLst>
          </p:cNvPr>
          <p:cNvSpPr>
            <a:spLocks noGrp="1"/>
          </p:cNvSpPr>
          <p:nvPr>
            <p:ph type="title"/>
          </p:nvPr>
        </p:nvSpPr>
        <p:spPr>
          <a:xfrm>
            <a:off x="221569" y="0"/>
            <a:ext cx="10786199" cy="1087804"/>
          </a:xfrm>
        </p:spPr>
        <p:txBody>
          <a:bodyPr/>
          <a:lstStyle/>
          <a:p>
            <a:r>
              <a:rPr lang="en-GB" dirty="0"/>
              <a:t>Tapering guide to support clinicians</a:t>
            </a:r>
          </a:p>
        </p:txBody>
      </p:sp>
      <p:sp>
        <p:nvSpPr>
          <p:cNvPr id="4" name="Slide Number Placeholder 3">
            <a:extLst>
              <a:ext uri="{FF2B5EF4-FFF2-40B4-BE49-F238E27FC236}">
                <a16:creationId xmlns:a16="http://schemas.microsoft.com/office/drawing/2014/main" id="{B39462DE-826E-A425-D7B1-1CADC2FF4508}"/>
              </a:ext>
            </a:extLst>
          </p:cNvPr>
          <p:cNvSpPr>
            <a:spLocks noGrp="1"/>
          </p:cNvSpPr>
          <p:nvPr>
            <p:ph type="sldNum" sz="quarter" idx="4"/>
          </p:nvPr>
        </p:nvSpPr>
        <p:spPr/>
        <p:txBody>
          <a:bodyPr/>
          <a:lstStyle/>
          <a:p>
            <a:fld id="{A0C8DAFA-258F-4019-A368-83120339C093}" type="slidenum">
              <a:rPr lang="en-GB" smtClean="0"/>
              <a:pPr/>
              <a:t>17</a:t>
            </a:fld>
            <a:endParaRPr lang="en-GB" dirty="0"/>
          </a:p>
        </p:txBody>
      </p:sp>
      <p:sp>
        <p:nvSpPr>
          <p:cNvPr id="6" name="TextBox 5">
            <a:extLst>
              <a:ext uri="{FF2B5EF4-FFF2-40B4-BE49-F238E27FC236}">
                <a16:creationId xmlns:a16="http://schemas.microsoft.com/office/drawing/2014/main" id="{FB92E12A-1257-3003-330E-B3DBE972BCF6}"/>
              </a:ext>
            </a:extLst>
          </p:cNvPr>
          <p:cNvSpPr txBox="1"/>
          <p:nvPr/>
        </p:nvSpPr>
        <p:spPr>
          <a:xfrm>
            <a:off x="7822092" y="2131162"/>
            <a:ext cx="3185676" cy="1477328"/>
          </a:xfrm>
          <a:prstGeom prst="rect">
            <a:avLst/>
          </a:prstGeom>
          <a:noFill/>
        </p:spPr>
        <p:txBody>
          <a:bodyPr wrap="square">
            <a:spAutoFit/>
          </a:bodyPr>
          <a:lstStyle/>
          <a:p>
            <a:r>
              <a:rPr lang="en-GB" dirty="0"/>
              <a:t>Click link below to access:</a:t>
            </a:r>
          </a:p>
          <a:p>
            <a:endParaRPr lang="en-GB" dirty="0">
              <a:solidFill>
                <a:srgbClr val="0070C0"/>
              </a:solidFill>
              <a:hlinkClick r:id="rId2"/>
            </a:endParaRPr>
          </a:p>
          <a:p>
            <a:r>
              <a:rPr lang="en-GB" dirty="0">
                <a:hlinkClick r:id="rId3"/>
              </a:rPr>
              <a:t>https://www.westsuffolkccg.nhs.uk/Opioid-Tapering-Resource-Pack.pdf</a:t>
            </a:r>
            <a:endParaRPr lang="en-GB" dirty="0">
              <a:solidFill>
                <a:srgbClr val="0070C0"/>
              </a:solidFill>
            </a:endParaRPr>
          </a:p>
        </p:txBody>
      </p:sp>
      <p:pic>
        <p:nvPicPr>
          <p:cNvPr id="8" name="Picture 7">
            <a:extLst>
              <a:ext uri="{FF2B5EF4-FFF2-40B4-BE49-F238E27FC236}">
                <a16:creationId xmlns:a16="http://schemas.microsoft.com/office/drawing/2014/main" id="{22EF4D46-0FCB-7380-4500-5C56EED9E6A0}"/>
              </a:ext>
            </a:extLst>
          </p:cNvPr>
          <p:cNvPicPr>
            <a:picLocks noChangeAspect="1"/>
          </p:cNvPicPr>
          <p:nvPr/>
        </p:nvPicPr>
        <p:blipFill>
          <a:blip r:embed="rId4"/>
          <a:stretch>
            <a:fillRect/>
          </a:stretch>
        </p:blipFill>
        <p:spPr>
          <a:xfrm>
            <a:off x="2075021" y="1237786"/>
            <a:ext cx="4544208" cy="4741409"/>
          </a:xfrm>
          <a:prstGeom prst="rect">
            <a:avLst/>
          </a:prstGeom>
        </p:spPr>
      </p:pic>
      <p:sp>
        <p:nvSpPr>
          <p:cNvPr id="3" name="TextBox 2">
            <a:extLst>
              <a:ext uri="{FF2B5EF4-FFF2-40B4-BE49-F238E27FC236}">
                <a16:creationId xmlns:a16="http://schemas.microsoft.com/office/drawing/2014/main" id="{2229D55B-4548-397E-959D-6AA0534D31A3}"/>
              </a:ext>
            </a:extLst>
          </p:cNvPr>
          <p:cNvSpPr txBox="1"/>
          <p:nvPr/>
        </p:nvSpPr>
        <p:spPr>
          <a:xfrm>
            <a:off x="8544792" y="4767105"/>
            <a:ext cx="2809008" cy="1077218"/>
          </a:xfrm>
          <a:prstGeom prst="rect">
            <a:avLst/>
          </a:prstGeom>
          <a:noFill/>
          <a:ln w="28575">
            <a:solidFill>
              <a:srgbClr val="FF0000"/>
            </a:solidFill>
            <a:prstDash val="lgDash"/>
          </a:ln>
        </p:spPr>
        <p:txBody>
          <a:bodyPr wrap="square" rtlCol="0">
            <a:spAutoFit/>
          </a:bodyPr>
          <a:lstStyle/>
          <a:p>
            <a:r>
              <a:rPr lang="en-GB" sz="1600" dirty="0">
                <a:latin typeface="Arial" panose="020B0604020202020204" pitchFamily="34" charset="0"/>
                <a:cs typeface="Arial" panose="020B0604020202020204" pitchFamily="34" charset="0"/>
              </a:rPr>
              <a:t>Spend some time reviewing this guide and use it within your consultations – it’s quite comprehensive</a:t>
            </a:r>
          </a:p>
        </p:txBody>
      </p:sp>
    </p:spTree>
    <p:extLst>
      <p:ext uri="{BB962C8B-B14F-4D97-AF65-F5344CB8AC3E}">
        <p14:creationId xmlns:p14="http://schemas.microsoft.com/office/powerpoint/2010/main" val="76365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F1D4-EB0B-4B86-91E6-EF2F5C58295A}"/>
              </a:ext>
            </a:extLst>
          </p:cNvPr>
          <p:cNvSpPr>
            <a:spLocks noGrp="1"/>
          </p:cNvSpPr>
          <p:nvPr>
            <p:ph type="title"/>
          </p:nvPr>
        </p:nvSpPr>
        <p:spPr>
          <a:xfrm>
            <a:off x="395094" y="284274"/>
            <a:ext cx="11402816" cy="1159737"/>
          </a:xfrm>
        </p:spPr>
        <p:txBody>
          <a:bodyPr>
            <a:normAutofit/>
          </a:bodyPr>
          <a:lstStyle/>
          <a:p>
            <a:r>
              <a:rPr lang="en-GB" dirty="0"/>
              <a:t>Make your self a tea or coffee and enjoy this for 10 minutes</a:t>
            </a:r>
          </a:p>
        </p:txBody>
      </p:sp>
      <p:sp>
        <p:nvSpPr>
          <p:cNvPr id="3" name="Content Placeholder 2">
            <a:extLst>
              <a:ext uri="{FF2B5EF4-FFF2-40B4-BE49-F238E27FC236}">
                <a16:creationId xmlns:a16="http://schemas.microsoft.com/office/drawing/2014/main" id="{B1597FD9-4262-405D-824E-64A57A6C2961}"/>
              </a:ext>
            </a:extLst>
          </p:cNvPr>
          <p:cNvSpPr>
            <a:spLocks noGrp="1"/>
          </p:cNvSpPr>
          <p:nvPr>
            <p:ph idx="1"/>
          </p:nvPr>
        </p:nvSpPr>
        <p:spPr>
          <a:xfrm>
            <a:off x="270887" y="1680903"/>
            <a:ext cx="11402817" cy="4559387"/>
          </a:xfrm>
        </p:spPr>
        <p:txBody>
          <a:bodyPr>
            <a:normAutofit/>
          </a:bodyPr>
          <a:lstStyle/>
          <a:p>
            <a:endParaRPr lang="en-GB" dirty="0"/>
          </a:p>
          <a:p>
            <a:pPr marL="0" indent="0" algn="l">
              <a:buNone/>
            </a:pPr>
            <a:endParaRPr lang="en-GB" sz="1800" b="0" i="0" u="none" strike="noStrike" baseline="0" dirty="0">
              <a:solidFill>
                <a:srgbClr val="000000"/>
              </a:solidFill>
              <a:latin typeface="Arial" panose="020B0604020202020204" pitchFamily="34" charset="0"/>
            </a:endParaRPr>
          </a:p>
          <a:p>
            <a:pPr marL="0" indent="0">
              <a:buNone/>
            </a:pPr>
            <a:endParaRPr lang="en-GB" sz="1900" dirty="0">
              <a:solidFill>
                <a:schemeClr val="accent1">
                  <a:lumMod val="50000"/>
                </a:schemeClr>
              </a:solidFill>
            </a:endParaRPr>
          </a:p>
          <a:p>
            <a:pPr marL="0" indent="0">
              <a:buNone/>
            </a:pPr>
            <a:endParaRPr lang="en-GB" sz="19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A9777FF8-1830-4426-9462-D67B9633C1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BD96B60-1905-2111-915C-6E75F0C21EA9}"/>
              </a:ext>
            </a:extLst>
          </p:cNvPr>
          <p:cNvSpPr txBox="1"/>
          <p:nvPr/>
        </p:nvSpPr>
        <p:spPr>
          <a:xfrm>
            <a:off x="394090" y="1444011"/>
            <a:ext cx="9912884" cy="4678204"/>
          </a:xfrm>
          <a:prstGeom prst="rect">
            <a:avLst/>
          </a:prstGeom>
          <a:noFill/>
        </p:spPr>
        <p:txBody>
          <a:bodyPr wrap="square" rtlCol="0">
            <a:spAutoFit/>
          </a:bodyPr>
          <a:lstStyle/>
          <a:p>
            <a:r>
              <a:rPr lang="en-GB" sz="3200" dirty="0">
                <a:hlinkClick r:id="rId2"/>
              </a:rPr>
              <a:t>Dr Sarah Alderson - How practices reduced opioid prescribing.mp4 (dropbox.com)</a:t>
            </a:r>
            <a:endParaRPr lang="en-GB" sz="3200" dirty="0"/>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a:t>
            </a:r>
            <a:r>
              <a:rPr lang="en-GB" b="1" dirty="0">
                <a:latin typeface="Arial" panose="020B0604020202020204" pitchFamily="34" charset="0"/>
                <a:cs typeface="Arial" panose="020B0604020202020204" pitchFamily="34" charset="0"/>
              </a:rPr>
              <a:t>describes the steps</a:t>
            </a:r>
            <a:r>
              <a:rPr lang="en-GB" dirty="0">
                <a:latin typeface="Arial" panose="020B0604020202020204" pitchFamily="34" charset="0"/>
                <a:cs typeface="Arial" panose="020B0604020202020204" pitchFamily="34" charset="0"/>
              </a:rPr>
              <a:t> Sarah and colleagues took in their practice, and across West Yorkshire ICS, to </a:t>
            </a:r>
            <a:r>
              <a:rPr lang="en-GB" b="1" dirty="0">
                <a:latin typeface="Arial" panose="020B0604020202020204" pitchFamily="34" charset="0"/>
                <a:cs typeface="Arial" panose="020B0604020202020204" pitchFamily="34" charset="0"/>
              </a:rPr>
              <a:t>reduce</a:t>
            </a:r>
            <a:r>
              <a:rPr lang="en-GB" dirty="0">
                <a:latin typeface="Arial" panose="020B0604020202020204" pitchFamily="34" charset="0"/>
                <a:cs typeface="Arial" panose="020B0604020202020204" pitchFamily="34" charset="0"/>
              </a:rPr>
              <a:t> the </a:t>
            </a:r>
            <a:r>
              <a:rPr lang="en-GB" sz="1800" dirty="0">
                <a:latin typeface="Arial" panose="020B0604020202020204" pitchFamily="34" charset="0"/>
                <a:cs typeface="Arial" panose="020B0604020202020204" pitchFamily="34" charset="0"/>
              </a:rPr>
              <a:t>number of people </a:t>
            </a:r>
            <a:r>
              <a:rPr lang="en-GB" sz="1800" b="1" dirty="0">
                <a:latin typeface="Arial" panose="020B0604020202020204" pitchFamily="34" charset="0"/>
                <a:cs typeface="Arial" panose="020B0604020202020204" pitchFamily="34" charset="0"/>
              </a:rPr>
              <a:t>prescribed opioids </a:t>
            </a:r>
            <a:r>
              <a:rPr lang="en-GB" sz="1800" dirty="0">
                <a:latin typeface="Arial" panose="020B0604020202020204" pitchFamily="34" charset="0"/>
                <a:cs typeface="Arial" panose="020B0604020202020204" pitchFamily="34" charset="0"/>
              </a:rPr>
              <a:t>for chronic pain by </a:t>
            </a:r>
            <a:r>
              <a:rPr lang="en-GB" sz="1800" b="1" dirty="0">
                <a:latin typeface="Arial" panose="020B0604020202020204" pitchFamily="34" charset="0"/>
                <a:cs typeface="Arial" panose="020B0604020202020204" pitchFamily="34" charset="0"/>
              </a:rPr>
              <a:t>15,000 people </a:t>
            </a:r>
            <a:r>
              <a:rPr lang="en-GB" sz="1800" dirty="0">
                <a:latin typeface="Arial" panose="020B0604020202020204" pitchFamily="34" charset="0"/>
                <a:cs typeface="Arial" panose="020B0604020202020204" pitchFamily="34" charset="0"/>
              </a:rPr>
              <a:t>over a </a:t>
            </a:r>
            <a:r>
              <a:rPr lang="en-GB" sz="1800" b="1" dirty="0">
                <a:latin typeface="Arial" panose="020B0604020202020204" pitchFamily="34" charset="0"/>
                <a:cs typeface="Arial" panose="020B0604020202020204" pitchFamily="34" charset="0"/>
              </a:rPr>
              <a:t>12 month </a:t>
            </a:r>
            <a:r>
              <a:rPr lang="en-GB" sz="1800" dirty="0">
                <a:latin typeface="Arial" panose="020B0604020202020204" pitchFamily="34" charset="0"/>
                <a:cs typeface="Arial" panose="020B0604020202020204" pitchFamily="34" charset="0"/>
              </a:rPr>
              <a:t>period (a reduction of 0.65 per 1000 patients).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Including: </a:t>
            </a:r>
          </a:p>
          <a:p>
            <a:pPr marL="285750" indent="-285750">
              <a:buFontTx/>
              <a:buChar char="-"/>
            </a:pPr>
            <a:r>
              <a:rPr lang="en-GB" dirty="0">
                <a:latin typeface="Arial" panose="020B0604020202020204" pitchFamily="34" charset="0"/>
                <a:cs typeface="Arial" panose="020B0604020202020204" pitchFamily="34" charset="0"/>
              </a:rPr>
              <a:t>What practices did to reduce their opioid prescribing</a:t>
            </a:r>
          </a:p>
          <a:p>
            <a:pPr marL="285750" indent="-285750">
              <a:buFontTx/>
              <a:buChar char="-"/>
            </a:pPr>
            <a:r>
              <a:rPr lang="en-GB" dirty="0">
                <a:latin typeface="Arial" panose="020B0604020202020204" pitchFamily="34" charset="0"/>
                <a:cs typeface="Arial" panose="020B0604020202020204" pitchFamily="34" charset="0"/>
              </a:rPr>
              <a:t>Searches and alerts</a:t>
            </a:r>
          </a:p>
          <a:p>
            <a:pPr marL="285750" indent="-285750">
              <a:buFontTx/>
              <a:buChar char="-"/>
            </a:pPr>
            <a:r>
              <a:rPr lang="en-GB" dirty="0">
                <a:latin typeface="Arial" panose="020B0604020202020204" pitchFamily="34" charset="0"/>
                <a:cs typeface="Arial" panose="020B0604020202020204" pitchFamily="34" charset="0"/>
              </a:rPr>
              <a:t>Practice protocol for prescribing opioids</a:t>
            </a:r>
          </a:p>
          <a:p>
            <a:pPr marL="285750" indent="-285750">
              <a:buFontTx/>
              <a:buChar char="-"/>
            </a:pPr>
            <a:r>
              <a:rPr lang="en-GB" dirty="0">
                <a:latin typeface="Arial" panose="020B0604020202020204" pitchFamily="34" charset="0"/>
                <a:cs typeface="Arial" panose="020B0604020202020204" pitchFamily="34" charset="0"/>
              </a:rPr>
              <a:t>Delivering consistent messages to patients</a:t>
            </a:r>
          </a:p>
          <a:p>
            <a:pPr marL="285750" indent="-285750">
              <a:buFontTx/>
              <a:buChar char="-"/>
            </a:pPr>
            <a:r>
              <a:rPr lang="en-GB" dirty="0">
                <a:latin typeface="Arial" panose="020B0604020202020204" pitchFamily="34" charset="0"/>
                <a:cs typeface="Arial" panose="020B0604020202020204" pitchFamily="34" charset="0"/>
              </a:rPr>
              <a:t>Discussing limitations of opioids with patients</a:t>
            </a:r>
          </a:p>
          <a:p>
            <a:endParaRPr lang="en-GB" dirty="0"/>
          </a:p>
        </p:txBody>
      </p:sp>
      <p:pic>
        <p:nvPicPr>
          <p:cNvPr id="7" name="Picture 6" descr="A picture containing clipart&#10;&#10;Description automatically generated">
            <a:extLst>
              <a:ext uri="{FF2B5EF4-FFF2-40B4-BE49-F238E27FC236}">
                <a16:creationId xmlns:a16="http://schemas.microsoft.com/office/drawing/2014/main" id="{2856BD92-345E-2124-E352-47F4E40F3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054" y="3807330"/>
            <a:ext cx="2577840" cy="2659491"/>
          </a:xfrm>
          <a:prstGeom prst="rect">
            <a:avLst/>
          </a:prstGeom>
        </p:spPr>
      </p:pic>
    </p:spTree>
    <p:extLst>
      <p:ext uri="{BB962C8B-B14F-4D97-AF65-F5344CB8AC3E}">
        <p14:creationId xmlns:p14="http://schemas.microsoft.com/office/powerpoint/2010/main" val="312881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597FD9-4262-405D-824E-64A57A6C2961}"/>
              </a:ext>
            </a:extLst>
          </p:cNvPr>
          <p:cNvSpPr>
            <a:spLocks noGrp="1"/>
          </p:cNvSpPr>
          <p:nvPr>
            <p:ph idx="1"/>
          </p:nvPr>
        </p:nvSpPr>
        <p:spPr>
          <a:xfrm>
            <a:off x="270887" y="1680903"/>
            <a:ext cx="11402817" cy="4559387"/>
          </a:xfrm>
        </p:spPr>
        <p:txBody>
          <a:bodyPr>
            <a:normAutofit/>
          </a:bodyPr>
          <a:lstStyle/>
          <a:p>
            <a:pPr marL="0" indent="0">
              <a:buNone/>
            </a:pPr>
            <a:endParaRPr lang="en-GB" dirty="0"/>
          </a:p>
          <a:p>
            <a:pPr marL="0" indent="0">
              <a:buNone/>
            </a:pPr>
            <a:endParaRPr lang="en-GB" sz="1900" dirty="0">
              <a:solidFill>
                <a:schemeClr val="accent1">
                  <a:lumMod val="50000"/>
                </a:schemeClr>
              </a:solidFill>
            </a:endParaRPr>
          </a:p>
          <a:p>
            <a:pPr marL="0" indent="0">
              <a:buNone/>
            </a:pPr>
            <a:endParaRPr lang="en-GB" sz="19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A9777FF8-1830-4426-9462-D67B9633C1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E065D91-74FB-4C97-2DDB-EC9431E4F59D}"/>
              </a:ext>
            </a:extLst>
          </p:cNvPr>
          <p:cNvSpPr txBox="1"/>
          <p:nvPr/>
        </p:nvSpPr>
        <p:spPr>
          <a:xfrm>
            <a:off x="114380" y="224293"/>
            <a:ext cx="11120659" cy="647421"/>
          </a:xfrm>
          <a:prstGeom prst="rect">
            <a:avLst/>
          </a:prstGeom>
          <a:noFill/>
        </p:spPr>
        <p:txBody>
          <a:bodyPr wrap="square" rtlCol="0">
            <a:spAutoFit/>
          </a:bodyPr>
          <a:lstStyle/>
          <a:p>
            <a:pPr>
              <a:lnSpc>
                <a:spcPct val="125000"/>
              </a:lnSpc>
            </a:pPr>
            <a:r>
              <a:rPr lang="en-GB" sz="3200" b="1" dirty="0">
                <a:solidFill>
                  <a:srgbClr val="0070C0"/>
                </a:solidFill>
                <a:effectLst/>
                <a:latin typeface="Arial" panose="020B0604020202020204" pitchFamily="34" charset="0"/>
                <a:ea typeface="Times New Roman" panose="02020603050405020304" pitchFamily="18" charset="0"/>
              </a:rPr>
              <a:t>Opioid Prescribing Comparators Dashboard</a:t>
            </a:r>
            <a:endParaRPr lang="en-GB" sz="3200" b="1" dirty="0">
              <a:solidFill>
                <a:srgbClr val="0070C0"/>
              </a:solidFill>
              <a:effectLst/>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D9346FCD-016B-D63E-BB18-33802FA290F1}"/>
              </a:ext>
            </a:extLst>
          </p:cNvPr>
          <p:cNvSpPr txBox="1"/>
          <p:nvPr/>
        </p:nvSpPr>
        <p:spPr>
          <a:xfrm>
            <a:off x="219558" y="1905676"/>
            <a:ext cx="11219927" cy="4524315"/>
          </a:xfrm>
          <a:prstGeom prst="rect">
            <a:avLst/>
          </a:prstGeom>
          <a:noFill/>
        </p:spPr>
        <p:txBody>
          <a:bodyPr wrap="square">
            <a:spAutoFit/>
          </a:bodyPr>
          <a:lstStyle/>
          <a:p>
            <a:r>
              <a:rPr lang="en-GB" sz="1800" dirty="0">
                <a:effectLst/>
                <a:latin typeface="Arial" panose="020B0604020202020204" pitchFamily="34" charset="0"/>
                <a:ea typeface="Calibri" panose="020F0502020204030204" pitchFamily="34" charset="0"/>
              </a:rPr>
              <a:t>It allows GP Practices, PCNs and ICSs to complete searches to;</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understand the </a:t>
            </a:r>
            <a:r>
              <a:rPr lang="en-GB" sz="1800" b="1" dirty="0">
                <a:effectLst/>
                <a:latin typeface="Arial" panose="020B0604020202020204" pitchFamily="34" charset="0"/>
                <a:ea typeface="Times New Roman" panose="02020603050405020304" pitchFamily="18" charset="0"/>
              </a:rPr>
              <a:t>size of their Opioid prescribing issues</a:t>
            </a:r>
            <a:r>
              <a:rPr lang="en-GB" sz="1800" dirty="0">
                <a:effectLst/>
                <a:latin typeface="Arial" panose="020B060402020202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identify any particular areas where they may have significantly higher prescribing,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help to </a:t>
            </a:r>
            <a:r>
              <a:rPr lang="en-GB" sz="1800" b="1" dirty="0">
                <a:effectLst/>
                <a:latin typeface="Arial" panose="020B0604020202020204" pitchFamily="34" charset="0"/>
                <a:ea typeface="Times New Roman" panose="02020603050405020304" pitchFamily="18" charset="0"/>
              </a:rPr>
              <a:t>identify</a:t>
            </a:r>
            <a:r>
              <a:rPr lang="en-GB" sz="1800" dirty="0">
                <a:effectLst/>
                <a:latin typeface="Arial" panose="020B0604020202020204" pitchFamily="34" charset="0"/>
                <a:ea typeface="Times New Roman" panose="02020603050405020304" pitchFamily="18" charset="0"/>
              </a:rPr>
              <a:t> </a:t>
            </a:r>
            <a:r>
              <a:rPr lang="en-GB" sz="1800" b="1" dirty="0">
                <a:effectLst/>
                <a:latin typeface="Arial" panose="020B0604020202020204" pitchFamily="34" charset="0"/>
                <a:ea typeface="Times New Roman" panose="02020603050405020304" pitchFamily="18" charset="0"/>
              </a:rPr>
              <a:t>how many patients </a:t>
            </a:r>
            <a:r>
              <a:rPr lang="en-GB" sz="1800" dirty="0">
                <a:effectLst/>
                <a:latin typeface="Arial" panose="020B0604020202020204" pitchFamily="34" charset="0"/>
                <a:ea typeface="Times New Roman" panose="02020603050405020304" pitchFamily="18" charset="0"/>
              </a:rPr>
              <a:t>are taking </a:t>
            </a:r>
            <a:r>
              <a:rPr lang="en-GB" sz="1800" b="1" dirty="0">
                <a:effectLst/>
                <a:latin typeface="Arial" panose="020B0604020202020204" pitchFamily="34" charset="0"/>
                <a:ea typeface="Times New Roman" panose="02020603050405020304" pitchFamily="18" charset="0"/>
              </a:rPr>
              <a:t>Opioids in combination </a:t>
            </a:r>
            <a:r>
              <a:rPr lang="en-GB" sz="1800" dirty="0">
                <a:effectLst/>
                <a:latin typeface="Arial" panose="020B0604020202020204" pitchFamily="34" charset="0"/>
                <a:ea typeface="Times New Roman" panose="02020603050405020304" pitchFamily="18" charset="0"/>
              </a:rPr>
              <a:t>with other medicines </a:t>
            </a:r>
            <a:r>
              <a:rPr lang="en-GB" sz="1800" b="1" dirty="0">
                <a:effectLst/>
                <a:latin typeface="Arial" panose="020B0604020202020204" pitchFamily="34" charset="0"/>
                <a:ea typeface="Times New Roman" panose="02020603050405020304" pitchFamily="18" charset="0"/>
              </a:rPr>
              <a:t>known to increase the risk of harm </a:t>
            </a:r>
            <a:r>
              <a:rPr lang="en-GB" sz="1800" dirty="0">
                <a:effectLst/>
                <a:latin typeface="Arial" panose="020B0604020202020204" pitchFamily="34" charset="0"/>
                <a:ea typeface="Times New Roman" panose="02020603050405020304" pitchFamily="18" charset="0"/>
              </a:rPr>
              <a:t>from Opioids </a:t>
            </a:r>
          </a:p>
          <a:p>
            <a:pPr marL="342900" lvl="0" indent="-342900">
              <a:buSzPts val="1000"/>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Da</a:t>
            </a:r>
            <a:r>
              <a:rPr lang="en-GB" dirty="0">
                <a:latin typeface="Arial" panose="020B0604020202020204" pitchFamily="34" charset="0"/>
                <a:ea typeface="Calibri" panose="020F0502020204030204" pitchFamily="34" charset="0"/>
              </a:rPr>
              <a:t>ta can be split by </a:t>
            </a:r>
            <a:r>
              <a:rPr lang="en-GB" b="1" dirty="0">
                <a:latin typeface="Arial" panose="020B0604020202020204" pitchFamily="34" charset="0"/>
                <a:ea typeface="Calibri" panose="020F0502020204030204" pitchFamily="34" charset="0"/>
              </a:rPr>
              <a:t>ICS/PCN/Practice </a:t>
            </a:r>
            <a:r>
              <a:rPr lang="en-GB" dirty="0">
                <a:latin typeface="Arial" panose="020B0604020202020204" pitchFamily="34" charset="0"/>
                <a:ea typeface="Calibri" panose="020F0502020204030204" pitchFamily="34" charset="0"/>
              </a:rPr>
              <a:t>and </a:t>
            </a:r>
            <a:r>
              <a:rPr lang="en-GB" b="1" dirty="0">
                <a:latin typeface="Arial" panose="020B0604020202020204" pitchFamily="34" charset="0"/>
                <a:ea typeface="Calibri" panose="020F0502020204030204" pitchFamily="34" charset="0"/>
              </a:rPr>
              <a:t>gender</a:t>
            </a:r>
            <a:r>
              <a:rPr lang="en-GB" dirty="0">
                <a:latin typeface="Arial" panose="020B0604020202020204" pitchFamily="34" charset="0"/>
                <a:ea typeface="Calibri" panose="020F0502020204030204" pitchFamily="34" charset="0"/>
              </a:rPr>
              <a:t> and </a:t>
            </a:r>
            <a:r>
              <a:rPr lang="en-GB" b="1" dirty="0">
                <a:latin typeface="Arial" panose="020B0604020202020204" pitchFamily="34" charset="0"/>
                <a:ea typeface="Calibri" panose="020F0502020204030204" pitchFamily="34" charset="0"/>
              </a:rPr>
              <a:t>age</a:t>
            </a:r>
            <a:endParaRPr lang="en-GB" sz="1800" b="1"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and </a:t>
            </a:r>
            <a:r>
              <a:rPr lang="en-GB" sz="1800" b="1" dirty="0">
                <a:effectLst/>
                <a:latin typeface="Arial" panose="020B0604020202020204" pitchFamily="34" charset="0"/>
                <a:ea typeface="Times New Roman" panose="02020603050405020304" pitchFamily="18" charset="0"/>
              </a:rPr>
              <a:t>find the NHS numbers </a:t>
            </a:r>
            <a:r>
              <a:rPr lang="en-GB" sz="1800" dirty="0">
                <a:effectLst/>
                <a:latin typeface="Arial" panose="020B0604020202020204" pitchFamily="34" charset="0"/>
                <a:ea typeface="Times New Roman" panose="02020603050405020304" pitchFamily="18" charset="0"/>
              </a:rPr>
              <a:t>of the patients within these data sets to help with the </a:t>
            </a:r>
            <a:r>
              <a:rPr lang="en-GB" sz="1800" b="1" dirty="0">
                <a:effectLst/>
                <a:latin typeface="Arial" panose="020B0604020202020204" pitchFamily="34" charset="0"/>
                <a:ea typeface="Times New Roman" panose="02020603050405020304" pitchFamily="18" charset="0"/>
              </a:rPr>
              <a:t>prioritisation</a:t>
            </a:r>
            <a:r>
              <a:rPr lang="en-GB" sz="1800" dirty="0">
                <a:effectLst/>
                <a:latin typeface="Arial" panose="020B0604020202020204" pitchFamily="34" charset="0"/>
                <a:ea typeface="Times New Roman" panose="02020603050405020304" pitchFamily="18" charset="0"/>
              </a:rPr>
              <a:t> of those deemed to be at the greatest risk from harm</a:t>
            </a:r>
            <a:r>
              <a:rPr lang="en-GB" dirty="0">
                <a:latin typeface="Arial" panose="020B0604020202020204" pitchFamily="34" charset="0"/>
                <a:ea typeface="Times New Roman" panose="02020603050405020304" pitchFamily="18" charset="0"/>
              </a:rPr>
              <a:t> – </a:t>
            </a:r>
            <a:r>
              <a:rPr lang="en-GB" dirty="0">
                <a:latin typeface="Arial" panose="020B0604020202020204" pitchFamily="34" charset="0"/>
                <a:ea typeface="Times New Roman" panose="02020603050405020304" pitchFamily="18" charset="0"/>
                <a:hlinkClick r:id="rId2" action="ppaction://hlinksldjump"/>
              </a:rPr>
              <a:t>See slide 21</a:t>
            </a:r>
            <a:endParaRPr lang="en-GB" sz="1800" dirty="0">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dirty="0">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They are also the first comparators to make use of the electronic prescribing system (EPS) data, therefore more ‘live’ data. </a:t>
            </a:r>
          </a:p>
          <a:p>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Highlight patients who have been taking Opioids for </a:t>
            </a:r>
            <a:r>
              <a:rPr lang="en-GB" sz="1800" b="1" dirty="0">
                <a:effectLst/>
                <a:latin typeface="Arial" panose="020B0604020202020204" pitchFamily="34" charset="0"/>
                <a:ea typeface="Calibri" panose="020F0502020204030204" pitchFamily="34" charset="0"/>
              </a:rPr>
              <a:t>over 3 months, but less than 6 months</a:t>
            </a:r>
            <a:r>
              <a:rPr lang="en-GB" sz="1800" dirty="0">
                <a:effectLst/>
                <a:latin typeface="Arial" panose="020B0604020202020204" pitchFamily="34" charset="0"/>
                <a:ea typeface="Calibri" panose="020F0502020204030204" pitchFamily="34" charset="0"/>
              </a:rPr>
              <a:t>. presenting opportunities to </a:t>
            </a:r>
            <a:r>
              <a:rPr lang="en-GB" sz="1800" b="1" dirty="0">
                <a:effectLst/>
                <a:latin typeface="Arial" panose="020B0604020202020204" pitchFamily="34" charset="0"/>
                <a:ea typeface="Calibri" panose="020F0502020204030204" pitchFamily="34" charset="0"/>
              </a:rPr>
              <a:t>reduce risk </a:t>
            </a:r>
            <a:r>
              <a:rPr lang="en-GB" sz="1800" dirty="0">
                <a:effectLst/>
                <a:latin typeface="Arial" panose="020B0604020202020204" pitchFamily="34" charset="0"/>
                <a:ea typeface="Calibri" panose="020F0502020204030204" pitchFamily="34" charset="0"/>
              </a:rPr>
              <a:t>of Opioid dependence at source and </a:t>
            </a:r>
            <a:r>
              <a:rPr lang="en-GB" sz="1800" b="1" dirty="0">
                <a:effectLst/>
                <a:latin typeface="Arial" panose="020B0604020202020204" pitchFamily="34" charset="0"/>
                <a:ea typeface="Calibri" panose="020F0502020204030204" pitchFamily="34" charset="0"/>
              </a:rPr>
              <a:t>Quality Improvement based projects</a:t>
            </a:r>
          </a:p>
          <a:p>
            <a:endParaRPr lang="en-GB" dirty="0">
              <a:solidFill>
                <a:srgbClr val="203864"/>
              </a:solidFill>
              <a:latin typeface="Arial" panose="020B060402020202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588FF554-AC40-EF73-BAAD-D3874044755C}"/>
              </a:ext>
            </a:extLst>
          </p:cNvPr>
          <p:cNvPicPr>
            <a:picLocks noChangeAspect="1"/>
          </p:cNvPicPr>
          <p:nvPr/>
        </p:nvPicPr>
        <p:blipFill>
          <a:blip r:embed="rId3"/>
          <a:stretch>
            <a:fillRect/>
          </a:stretch>
        </p:blipFill>
        <p:spPr>
          <a:xfrm>
            <a:off x="8912476" y="843871"/>
            <a:ext cx="2748929" cy="1901343"/>
          </a:xfrm>
          <a:prstGeom prst="rect">
            <a:avLst/>
          </a:prstGeom>
        </p:spPr>
      </p:pic>
      <p:sp>
        <p:nvSpPr>
          <p:cNvPr id="11" name="TextBox 10">
            <a:extLst>
              <a:ext uri="{FF2B5EF4-FFF2-40B4-BE49-F238E27FC236}">
                <a16:creationId xmlns:a16="http://schemas.microsoft.com/office/drawing/2014/main" id="{43670E0A-C1ED-8C81-7417-D73673235AD3}"/>
              </a:ext>
            </a:extLst>
          </p:cNvPr>
          <p:cNvSpPr txBox="1"/>
          <p:nvPr/>
        </p:nvSpPr>
        <p:spPr>
          <a:xfrm>
            <a:off x="219558" y="1034998"/>
            <a:ext cx="8261377" cy="707886"/>
          </a:xfrm>
          <a:prstGeom prst="rect">
            <a:avLst/>
          </a:prstGeom>
          <a:noFill/>
        </p:spPr>
        <p:txBody>
          <a:bodyPr wrap="square">
            <a:spAutoFit/>
          </a:bodyPr>
          <a:lstStyle/>
          <a:p>
            <a:r>
              <a:rPr lang="en-GB" sz="2000" b="1" dirty="0">
                <a:effectLst/>
                <a:latin typeface="Arial" panose="020B0604020202020204" pitchFamily="34" charset="0"/>
                <a:ea typeface="Calibri" panose="020F0502020204030204" pitchFamily="34" charset="0"/>
              </a:rPr>
              <a:t>NHS BSA ePACT2 Opioids Dashboard</a:t>
            </a:r>
            <a:r>
              <a:rPr lang="en-GB" sz="2000" dirty="0">
                <a:effectLst/>
                <a:latin typeface="Arial" panose="020B0604020202020204" pitchFamily="34" charset="0"/>
                <a:ea typeface="Calibri" panose="020F0502020204030204" pitchFamily="34" charset="0"/>
              </a:rPr>
              <a:t>, developed by clinicians  alongside Wessex AHSN</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078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17E8-A517-77BA-9316-99305E5C72D1}"/>
              </a:ext>
            </a:extLst>
          </p:cNvPr>
          <p:cNvSpPr>
            <a:spLocks noGrp="1"/>
          </p:cNvSpPr>
          <p:nvPr>
            <p:ph type="title"/>
          </p:nvPr>
        </p:nvSpPr>
        <p:spPr>
          <a:xfrm>
            <a:off x="492168" y="170336"/>
            <a:ext cx="10515600" cy="753405"/>
          </a:xfrm>
        </p:spPr>
        <p:txBody>
          <a:bodyPr/>
          <a:lstStyle/>
          <a:p>
            <a:r>
              <a:rPr lang="en-GB" dirty="0"/>
              <a:t>About this guide</a:t>
            </a:r>
          </a:p>
        </p:txBody>
      </p:sp>
      <p:sp>
        <p:nvSpPr>
          <p:cNvPr id="3" name="Content Placeholder 2">
            <a:extLst>
              <a:ext uri="{FF2B5EF4-FFF2-40B4-BE49-F238E27FC236}">
                <a16:creationId xmlns:a16="http://schemas.microsoft.com/office/drawing/2014/main" id="{F2AF482F-B732-3679-15A8-9D1585AB50F8}"/>
              </a:ext>
            </a:extLst>
          </p:cNvPr>
          <p:cNvSpPr>
            <a:spLocks noGrp="1"/>
          </p:cNvSpPr>
          <p:nvPr>
            <p:ph idx="1"/>
          </p:nvPr>
        </p:nvSpPr>
        <p:spPr>
          <a:xfrm>
            <a:off x="390840" y="1132885"/>
            <a:ext cx="10515600" cy="4904019"/>
          </a:xfrm>
        </p:spPr>
        <p:txBody>
          <a:bodyPr>
            <a:normAutofit fontScale="85000" lnSpcReduction="20000"/>
          </a:bodyPr>
          <a:lstStyle/>
          <a:p>
            <a:r>
              <a:rPr lang="en-GB" dirty="0"/>
              <a:t>Guide produced as a ‘framework’ for activity to support work to help people live well with pain – for individuals and practices</a:t>
            </a:r>
          </a:p>
          <a:p>
            <a:endParaRPr lang="en-GB" dirty="0"/>
          </a:p>
          <a:p>
            <a:r>
              <a:rPr lang="en-GB" dirty="0"/>
              <a:t>Produced in collaboration with primary care clinicians and allied health professional input, with patient input for tips and tricks</a:t>
            </a:r>
          </a:p>
          <a:p>
            <a:endParaRPr lang="en-GB" dirty="0"/>
          </a:p>
          <a:p>
            <a:r>
              <a:rPr lang="en-GB" dirty="0"/>
              <a:t>It’s not a tested approach but has been reviewed by experienced clinicians</a:t>
            </a:r>
          </a:p>
          <a:p>
            <a:endParaRPr lang="en-GB" dirty="0"/>
          </a:p>
          <a:p>
            <a:r>
              <a:rPr lang="en-GB" dirty="0"/>
              <a:t>Aims to give ideas about how to support patients living with pain through tips and tricks to take into your practice immediately</a:t>
            </a:r>
          </a:p>
          <a:p>
            <a:endParaRPr lang="en-GB" dirty="0"/>
          </a:p>
          <a:p>
            <a:r>
              <a:rPr lang="en-GB" dirty="0"/>
              <a:t>Promotes a culture change around management of long term pain to rely less of potentially harmful medications</a:t>
            </a:r>
          </a:p>
          <a:p>
            <a:pPr marL="0" indent="0">
              <a:buNone/>
            </a:pPr>
            <a:endParaRPr lang="en-GB" dirty="0"/>
          </a:p>
          <a:p>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D174415C-8A3F-EA38-015C-9057C91CF1A7}"/>
              </a:ext>
            </a:extLst>
          </p:cNvPr>
          <p:cNvSpPr>
            <a:spLocks noGrp="1"/>
          </p:cNvSpPr>
          <p:nvPr>
            <p:ph type="sldNum" sz="quarter" idx="4"/>
          </p:nvPr>
        </p:nvSpPr>
        <p:spPr/>
        <p:txBody>
          <a:bodyPr/>
          <a:lstStyle/>
          <a:p>
            <a:fld id="{A0C8DAFA-258F-4019-A368-83120339C093}" type="slidenum">
              <a:rPr lang="en-GB" smtClean="0"/>
              <a:pPr/>
              <a:t>2</a:t>
            </a:fld>
            <a:endParaRPr lang="en-GB" dirty="0"/>
          </a:p>
        </p:txBody>
      </p:sp>
    </p:spTree>
    <p:extLst>
      <p:ext uri="{BB962C8B-B14F-4D97-AF65-F5344CB8AC3E}">
        <p14:creationId xmlns:p14="http://schemas.microsoft.com/office/powerpoint/2010/main" val="42272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AFEA4-0D53-4431-9140-BE89CCCFEDFB}"/>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31A6442E-39E6-8205-11BA-5E9692986985}"/>
              </a:ext>
            </a:extLst>
          </p:cNvPr>
          <p:cNvPicPr>
            <a:picLocks noChangeAspect="1"/>
          </p:cNvPicPr>
          <p:nvPr/>
        </p:nvPicPr>
        <p:blipFill>
          <a:blip r:embed="rId2"/>
          <a:stretch>
            <a:fillRect/>
          </a:stretch>
        </p:blipFill>
        <p:spPr>
          <a:xfrm>
            <a:off x="309130" y="85418"/>
            <a:ext cx="11882870" cy="6204762"/>
          </a:xfrm>
          <a:prstGeom prst="rect">
            <a:avLst/>
          </a:prstGeom>
        </p:spPr>
      </p:pic>
      <p:sp>
        <p:nvSpPr>
          <p:cNvPr id="8" name="Oval 7">
            <a:extLst>
              <a:ext uri="{FF2B5EF4-FFF2-40B4-BE49-F238E27FC236}">
                <a16:creationId xmlns:a16="http://schemas.microsoft.com/office/drawing/2014/main" id="{AD9A5F1B-E755-B522-E065-C6C5DB3BD11D}"/>
              </a:ext>
            </a:extLst>
          </p:cNvPr>
          <p:cNvSpPr/>
          <p:nvPr/>
        </p:nvSpPr>
        <p:spPr>
          <a:xfrm>
            <a:off x="1867653" y="0"/>
            <a:ext cx="3646281"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E706CD4-CEFC-3745-20C1-DB00E05C3791}"/>
              </a:ext>
            </a:extLst>
          </p:cNvPr>
          <p:cNvSpPr/>
          <p:nvPr/>
        </p:nvSpPr>
        <p:spPr>
          <a:xfrm>
            <a:off x="4199558" y="1518982"/>
            <a:ext cx="42259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1F7B36A3-7915-01FB-E343-BC0688D2F60B}"/>
              </a:ext>
            </a:extLst>
          </p:cNvPr>
          <p:cNvCxnSpPr>
            <a:cxnSpLocks/>
          </p:cNvCxnSpPr>
          <p:nvPr/>
        </p:nvCxnSpPr>
        <p:spPr>
          <a:xfrm flipH="1" flipV="1">
            <a:off x="4010947" y="6169443"/>
            <a:ext cx="2301561" cy="206155"/>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B220AD-344F-080A-9AEC-2F107F2466F0}"/>
              </a:ext>
            </a:extLst>
          </p:cNvPr>
          <p:cNvSpPr txBox="1"/>
          <p:nvPr/>
        </p:nvSpPr>
        <p:spPr>
          <a:xfrm>
            <a:off x="6312508" y="6261137"/>
            <a:ext cx="2592953" cy="369332"/>
          </a:xfrm>
          <a:prstGeom prst="rect">
            <a:avLst/>
          </a:prstGeom>
          <a:noFill/>
        </p:spPr>
        <p:txBody>
          <a:bodyPr wrap="square" rtlCol="0">
            <a:spAutoFit/>
          </a:bodyPr>
          <a:lstStyle/>
          <a:p>
            <a:r>
              <a:rPr lang="en-GB" b="1" dirty="0">
                <a:solidFill>
                  <a:srgbClr val="FF0000"/>
                </a:solidFill>
              </a:rPr>
              <a:t>Breakdown by gender</a:t>
            </a:r>
          </a:p>
        </p:txBody>
      </p:sp>
      <p:sp>
        <p:nvSpPr>
          <p:cNvPr id="11" name="TextBox 10">
            <a:extLst>
              <a:ext uri="{FF2B5EF4-FFF2-40B4-BE49-F238E27FC236}">
                <a16:creationId xmlns:a16="http://schemas.microsoft.com/office/drawing/2014/main" id="{7D724B9D-C9A6-E329-3A4A-0B63F493039B}"/>
              </a:ext>
            </a:extLst>
          </p:cNvPr>
          <p:cNvSpPr txBox="1"/>
          <p:nvPr/>
        </p:nvSpPr>
        <p:spPr>
          <a:xfrm>
            <a:off x="9612443" y="1378250"/>
            <a:ext cx="2703443" cy="369332"/>
          </a:xfrm>
          <a:prstGeom prst="rect">
            <a:avLst/>
          </a:prstGeom>
          <a:noFill/>
        </p:spPr>
        <p:txBody>
          <a:bodyPr wrap="square" rtlCol="0">
            <a:spAutoFit/>
          </a:bodyPr>
          <a:lstStyle/>
          <a:p>
            <a:r>
              <a:rPr lang="en-GB" b="1" dirty="0">
                <a:solidFill>
                  <a:srgbClr val="FF0000"/>
                </a:solidFill>
              </a:rPr>
              <a:t>Breakdown by age groups</a:t>
            </a:r>
          </a:p>
        </p:txBody>
      </p:sp>
      <p:cxnSp>
        <p:nvCxnSpPr>
          <p:cNvPr id="12" name="Straight Arrow Connector 11">
            <a:extLst>
              <a:ext uri="{FF2B5EF4-FFF2-40B4-BE49-F238E27FC236}">
                <a16:creationId xmlns:a16="http://schemas.microsoft.com/office/drawing/2014/main" id="{59B8EC89-148C-5E2F-B78F-D15A327B670D}"/>
              </a:ext>
            </a:extLst>
          </p:cNvPr>
          <p:cNvCxnSpPr>
            <a:cxnSpLocks/>
          </p:cNvCxnSpPr>
          <p:nvPr/>
        </p:nvCxnSpPr>
        <p:spPr>
          <a:xfrm flipH="1" flipV="1">
            <a:off x="8662603" y="729425"/>
            <a:ext cx="852458" cy="789557"/>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54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777FF8-1830-4426-9462-D67B9633C1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01C1ED36-7DD9-1CDA-41E1-CFDDBF63DB2E}"/>
              </a:ext>
            </a:extLst>
          </p:cNvPr>
          <p:cNvSpPr txBox="1"/>
          <p:nvPr/>
        </p:nvSpPr>
        <p:spPr>
          <a:xfrm>
            <a:off x="6323429" y="5864614"/>
            <a:ext cx="4114799" cy="646331"/>
          </a:xfrm>
          <a:prstGeom prst="rect">
            <a:avLst/>
          </a:prstGeom>
          <a:noFill/>
        </p:spPr>
        <p:txBody>
          <a:bodyPr wrap="square" rtlCol="0">
            <a:spAutoFit/>
          </a:bodyPr>
          <a:lstStyle/>
          <a:p>
            <a:r>
              <a:rPr lang="en-GB" dirty="0">
                <a:solidFill>
                  <a:schemeClr val="accent1">
                    <a:lumMod val="50000"/>
                  </a:schemeClr>
                </a:solidFill>
                <a:latin typeface="Arial" panose="020B0604020202020204" pitchFamily="34" charset="0"/>
                <a:cs typeface="Arial" panose="020B0604020202020204" pitchFamily="34" charset="0"/>
              </a:rPr>
              <a:t>NHS numbers of patients available to practices through NHS BSA</a:t>
            </a:r>
          </a:p>
        </p:txBody>
      </p:sp>
      <p:sp>
        <p:nvSpPr>
          <p:cNvPr id="3" name="Rectangle 2">
            <a:extLst>
              <a:ext uri="{FF2B5EF4-FFF2-40B4-BE49-F238E27FC236}">
                <a16:creationId xmlns:a16="http://schemas.microsoft.com/office/drawing/2014/main" id="{0EC32EA8-0787-4F2D-39E3-60A5AA35E8E5}"/>
              </a:ext>
            </a:extLst>
          </p:cNvPr>
          <p:cNvSpPr/>
          <p:nvPr/>
        </p:nvSpPr>
        <p:spPr>
          <a:xfrm>
            <a:off x="6849662" y="1500331"/>
            <a:ext cx="1597022"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B910E0F-0BF0-A175-6129-48A79352C4F8}"/>
              </a:ext>
            </a:extLst>
          </p:cNvPr>
          <p:cNvSpPr/>
          <p:nvPr/>
        </p:nvSpPr>
        <p:spPr>
          <a:xfrm>
            <a:off x="2541798" y="1808781"/>
            <a:ext cx="1597022"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0BFA7A-43EC-A066-ECB7-2BC623C84C7C}"/>
              </a:ext>
            </a:extLst>
          </p:cNvPr>
          <p:cNvSpPr/>
          <p:nvPr/>
        </p:nvSpPr>
        <p:spPr>
          <a:xfrm>
            <a:off x="2367492" y="4576247"/>
            <a:ext cx="1483211" cy="9672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290D13-EE0C-9D6B-CA15-074DA9D3FACE}"/>
              </a:ext>
            </a:extLst>
          </p:cNvPr>
          <p:cNvSpPr/>
          <p:nvPr/>
        </p:nvSpPr>
        <p:spPr>
          <a:xfrm>
            <a:off x="4523044" y="4547154"/>
            <a:ext cx="1483211" cy="12581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0FEF0FB-C20E-7664-C517-653D6416BFAC}"/>
              </a:ext>
            </a:extLst>
          </p:cNvPr>
          <p:cNvSpPr/>
          <p:nvPr/>
        </p:nvSpPr>
        <p:spPr>
          <a:xfrm>
            <a:off x="5988182" y="386004"/>
            <a:ext cx="1597022"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D05DD42A-4631-8821-DAD8-F9C84662A5DD}"/>
              </a:ext>
            </a:extLst>
          </p:cNvPr>
          <p:cNvSpPr txBox="1"/>
          <p:nvPr/>
        </p:nvSpPr>
        <p:spPr>
          <a:xfrm>
            <a:off x="64290" y="127664"/>
            <a:ext cx="11883929" cy="647421"/>
          </a:xfrm>
          <a:prstGeom prst="rect">
            <a:avLst/>
          </a:prstGeom>
          <a:noFill/>
        </p:spPr>
        <p:txBody>
          <a:bodyPr wrap="square" rtlCol="0">
            <a:spAutoFit/>
          </a:bodyPr>
          <a:lstStyle/>
          <a:p>
            <a:pPr>
              <a:lnSpc>
                <a:spcPct val="125000"/>
              </a:lnSpc>
            </a:pPr>
            <a:r>
              <a:rPr lang="en-GB" sz="3200" b="1" dirty="0">
                <a:solidFill>
                  <a:srgbClr val="0070C0"/>
                </a:solidFill>
                <a:effectLst/>
                <a:latin typeface="Arial" panose="020B0604020202020204" pitchFamily="34" charset="0"/>
                <a:ea typeface="Times New Roman" panose="02020603050405020304" pitchFamily="18" charset="0"/>
              </a:rPr>
              <a:t>Each practice is different; it could be as few patients as this</a:t>
            </a:r>
            <a:endParaRPr lang="en-GB" sz="3200" b="1" dirty="0">
              <a:solidFill>
                <a:srgbClr val="0070C0"/>
              </a:solidFill>
              <a:effectLst/>
              <a:latin typeface="Arial" panose="020B060402020202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0461C573-C0B9-CBD1-857D-261162CF192C}"/>
              </a:ext>
            </a:extLst>
          </p:cNvPr>
          <p:cNvGrpSpPr/>
          <p:nvPr/>
        </p:nvGrpSpPr>
        <p:grpSpPr>
          <a:xfrm>
            <a:off x="328497" y="921553"/>
            <a:ext cx="18643409" cy="4943061"/>
            <a:chOff x="502803" y="957469"/>
            <a:chExt cx="18643409" cy="4943061"/>
          </a:xfrm>
        </p:grpSpPr>
        <p:grpSp>
          <p:nvGrpSpPr>
            <p:cNvPr id="4" name="Group 3">
              <a:extLst>
                <a:ext uri="{FF2B5EF4-FFF2-40B4-BE49-F238E27FC236}">
                  <a16:creationId xmlns:a16="http://schemas.microsoft.com/office/drawing/2014/main" id="{74F9102B-EC89-98A1-D64B-4FDCFE722A15}"/>
                </a:ext>
              </a:extLst>
            </p:cNvPr>
            <p:cNvGrpSpPr/>
            <p:nvPr/>
          </p:nvGrpSpPr>
          <p:grpSpPr>
            <a:xfrm>
              <a:off x="502803" y="957469"/>
              <a:ext cx="18643409" cy="4943061"/>
              <a:chOff x="526989" y="795660"/>
              <a:chExt cx="18643409" cy="4943061"/>
            </a:xfrm>
          </p:grpSpPr>
          <p:grpSp>
            <p:nvGrpSpPr>
              <p:cNvPr id="10" name="Group 9">
                <a:extLst>
                  <a:ext uri="{FF2B5EF4-FFF2-40B4-BE49-F238E27FC236}">
                    <a16:creationId xmlns:a16="http://schemas.microsoft.com/office/drawing/2014/main" id="{0B73F5C8-B14E-081E-433A-AFC38FF3C2E6}"/>
                  </a:ext>
                </a:extLst>
              </p:cNvPr>
              <p:cNvGrpSpPr/>
              <p:nvPr/>
            </p:nvGrpSpPr>
            <p:grpSpPr>
              <a:xfrm>
                <a:off x="526989" y="795660"/>
                <a:ext cx="18643409" cy="4943061"/>
                <a:chOff x="-8754611" y="441417"/>
                <a:chExt cx="18643409" cy="4943061"/>
              </a:xfrm>
            </p:grpSpPr>
            <p:pic>
              <p:nvPicPr>
                <p:cNvPr id="31" name="Picture 30">
                  <a:extLst>
                    <a:ext uri="{FF2B5EF4-FFF2-40B4-BE49-F238E27FC236}">
                      <a16:creationId xmlns:a16="http://schemas.microsoft.com/office/drawing/2014/main" id="{017F26E1-7956-C85A-5937-498B317C005F}"/>
                    </a:ext>
                  </a:extLst>
                </p:cNvPr>
                <p:cNvPicPr>
                  <a:picLocks noChangeAspect="1"/>
                </p:cNvPicPr>
                <p:nvPr/>
              </p:nvPicPr>
              <p:blipFill>
                <a:blip r:embed="rId2"/>
                <a:stretch>
                  <a:fillRect/>
                </a:stretch>
              </p:blipFill>
              <p:spPr>
                <a:xfrm>
                  <a:off x="-8754611" y="441417"/>
                  <a:ext cx="11625128" cy="4943061"/>
                </a:xfrm>
                <a:prstGeom prst="rect">
                  <a:avLst/>
                </a:prstGeom>
              </p:spPr>
            </p:pic>
            <p:sp>
              <p:nvSpPr>
                <p:cNvPr id="2" name="Rectangle 1">
                  <a:extLst>
                    <a:ext uri="{FF2B5EF4-FFF2-40B4-BE49-F238E27FC236}">
                      <a16:creationId xmlns:a16="http://schemas.microsoft.com/office/drawing/2014/main" id="{9EBA5D6C-877F-EF92-7F26-9EA80A32DC8E}"/>
                    </a:ext>
                  </a:extLst>
                </p:cNvPr>
                <p:cNvSpPr/>
                <p:nvPr/>
              </p:nvSpPr>
              <p:spPr>
                <a:xfrm>
                  <a:off x="-723432" y="2262212"/>
                  <a:ext cx="1780820"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E928844-B2D1-1D0A-731D-E74A8B6C87AD}"/>
                    </a:ext>
                  </a:extLst>
                </p:cNvPr>
                <p:cNvSpPr/>
                <p:nvPr/>
              </p:nvSpPr>
              <p:spPr>
                <a:xfrm>
                  <a:off x="5892814" y="2825200"/>
                  <a:ext cx="1780820"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36587A8-D072-4E8B-CC1F-2F097DC82527}"/>
                    </a:ext>
                  </a:extLst>
                </p:cNvPr>
                <p:cNvSpPr/>
                <p:nvPr/>
              </p:nvSpPr>
              <p:spPr>
                <a:xfrm>
                  <a:off x="8107978" y="4267037"/>
                  <a:ext cx="1780820"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B877C66-6397-41CB-DAFD-31D54520B961}"/>
                    </a:ext>
                  </a:extLst>
                </p:cNvPr>
                <p:cNvSpPr/>
                <p:nvPr/>
              </p:nvSpPr>
              <p:spPr>
                <a:xfrm>
                  <a:off x="-2942047" y="842621"/>
                  <a:ext cx="1780820"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1CB093FC-14D4-13F3-278D-D04BF021EFDD}"/>
                  </a:ext>
                </a:extLst>
              </p:cNvPr>
              <p:cNvSpPr txBox="1"/>
              <p:nvPr/>
            </p:nvSpPr>
            <p:spPr>
              <a:xfrm>
                <a:off x="2541798" y="3805479"/>
                <a:ext cx="2337957" cy="646331"/>
              </a:xfrm>
              <a:prstGeom prst="rect">
                <a:avLst/>
              </a:prstGeom>
              <a:noFill/>
            </p:spPr>
            <p:txBody>
              <a:bodyPr wrap="square" rtlCol="0">
                <a:spAutoFit/>
              </a:bodyPr>
              <a:lstStyle/>
              <a:p>
                <a:r>
                  <a:rPr lang="en-GB" sz="1200" dirty="0">
                    <a:solidFill>
                      <a:srgbClr val="FF0000"/>
                    </a:solidFill>
                  </a:rPr>
                  <a:t>In this practice, 13 patients could be stopped from developing opioid dependency</a:t>
                </a:r>
              </a:p>
            </p:txBody>
          </p:sp>
          <p:sp>
            <p:nvSpPr>
              <p:cNvPr id="35" name="TextBox 34">
                <a:extLst>
                  <a:ext uri="{FF2B5EF4-FFF2-40B4-BE49-F238E27FC236}">
                    <a16:creationId xmlns:a16="http://schemas.microsoft.com/office/drawing/2014/main" id="{99C57740-BDA6-91F5-F445-F3207C84A5A2}"/>
                  </a:ext>
                </a:extLst>
              </p:cNvPr>
              <p:cNvSpPr txBox="1"/>
              <p:nvPr/>
            </p:nvSpPr>
            <p:spPr>
              <a:xfrm rot="21579961">
                <a:off x="8792906" y="3684362"/>
                <a:ext cx="2558494" cy="830997"/>
              </a:xfrm>
              <a:prstGeom prst="rect">
                <a:avLst/>
              </a:prstGeom>
              <a:noFill/>
            </p:spPr>
            <p:txBody>
              <a:bodyPr wrap="square" rtlCol="0">
                <a:spAutoFit/>
              </a:bodyPr>
              <a:lstStyle/>
              <a:p>
                <a:r>
                  <a:rPr lang="en-GB" sz="1200" dirty="0">
                    <a:solidFill>
                      <a:srgbClr val="FF0000"/>
                    </a:solidFill>
                  </a:rPr>
                  <a:t>If all practices in ISC region focused on patients prescribed Opioids less than 6 months, over 600 patients may not become dependent in 1 month. </a:t>
                </a:r>
              </a:p>
            </p:txBody>
          </p:sp>
          <p:sp>
            <p:nvSpPr>
              <p:cNvPr id="36" name="Arrow: Right 35">
                <a:extLst>
                  <a:ext uri="{FF2B5EF4-FFF2-40B4-BE49-F238E27FC236}">
                    <a16:creationId xmlns:a16="http://schemas.microsoft.com/office/drawing/2014/main" id="{C79FFF37-8CD0-AF78-ECC7-8375018174A6}"/>
                  </a:ext>
                </a:extLst>
              </p:cNvPr>
              <p:cNvSpPr/>
              <p:nvPr/>
            </p:nvSpPr>
            <p:spPr>
              <a:xfrm rot="10800000">
                <a:off x="1977737" y="4045705"/>
                <a:ext cx="564061" cy="278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2326C7A0-9DCD-AC98-8A0E-1E28EEC060BE}"/>
                  </a:ext>
                </a:extLst>
              </p:cNvPr>
              <p:cNvSpPr/>
              <p:nvPr/>
            </p:nvSpPr>
            <p:spPr>
              <a:xfrm rot="10800000">
                <a:off x="8053508" y="4045704"/>
                <a:ext cx="797497" cy="278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3668FC81-7580-4625-55AE-AA23732A3D93}"/>
                </a:ext>
              </a:extLst>
            </p:cNvPr>
            <p:cNvSpPr/>
            <p:nvPr/>
          </p:nvSpPr>
          <p:spPr>
            <a:xfrm>
              <a:off x="2960293" y="2795725"/>
              <a:ext cx="1780820"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54A8B13-1C6D-D307-B12E-F36ACFF324E9}"/>
                </a:ext>
              </a:extLst>
            </p:cNvPr>
            <p:cNvSpPr/>
            <p:nvPr/>
          </p:nvSpPr>
          <p:spPr>
            <a:xfrm>
              <a:off x="1651388" y="1388419"/>
              <a:ext cx="1780820" cy="15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285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53C78-7CE6-419C-A723-1E1EEE650848}"/>
              </a:ext>
            </a:extLst>
          </p:cNvPr>
          <p:cNvPicPr>
            <a:picLocks noChangeAspect="1"/>
          </p:cNvPicPr>
          <p:nvPr/>
        </p:nvPicPr>
        <p:blipFill>
          <a:blip r:embed="rId2"/>
          <a:stretch>
            <a:fillRect/>
          </a:stretch>
        </p:blipFill>
        <p:spPr>
          <a:xfrm>
            <a:off x="156613" y="1075468"/>
            <a:ext cx="9058940" cy="5472339"/>
          </a:xfrm>
          <a:prstGeom prst="rect">
            <a:avLst/>
          </a:prstGeom>
        </p:spPr>
      </p:pic>
      <p:sp>
        <p:nvSpPr>
          <p:cNvPr id="10" name="TextBox 9">
            <a:extLst>
              <a:ext uri="{FF2B5EF4-FFF2-40B4-BE49-F238E27FC236}">
                <a16:creationId xmlns:a16="http://schemas.microsoft.com/office/drawing/2014/main" id="{8483878C-8B73-422A-BA83-6CA083826FE7}"/>
              </a:ext>
            </a:extLst>
          </p:cNvPr>
          <p:cNvSpPr txBox="1"/>
          <p:nvPr/>
        </p:nvSpPr>
        <p:spPr>
          <a:xfrm>
            <a:off x="156613" y="0"/>
            <a:ext cx="11741219" cy="1116652"/>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Requesting NHS numbers of those identified by the Opioid Dashboard </a:t>
            </a:r>
            <a:endParaRPr kumimoji="0" lang="en-GB" sz="28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180858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B16D9-F7B7-49F2-998D-87BF546F1DD5}"/>
              </a:ext>
            </a:extLst>
          </p:cNvPr>
          <p:cNvSpPr txBox="1"/>
          <p:nvPr/>
        </p:nvSpPr>
        <p:spPr>
          <a:xfrm>
            <a:off x="353704" y="1291855"/>
            <a:ext cx="10100930" cy="3170099"/>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Further information and for recorded training sessions and how to book - </a:t>
            </a:r>
            <a:r>
              <a:rPr lang="en-GB" sz="2000" u="sng" dirty="0">
                <a:solidFill>
                  <a:srgbClr val="2F5597"/>
                </a:solidFill>
                <a:effectLst/>
                <a:latin typeface="Arial" panose="020B0604020202020204" pitchFamily="34" charset="0"/>
                <a:ea typeface="Calibri" panose="020F0502020204030204" pitchFamily="34" charset="0"/>
                <a:cs typeface="Arial" panose="020B0604020202020204" pitchFamily="34" charset="0"/>
                <a:hlinkClick r:id="rId3"/>
              </a:rPr>
              <a:t>ePACT2 training web page</a:t>
            </a:r>
            <a:r>
              <a:rPr lang="en-GB" sz="2000" dirty="0">
                <a:solidFill>
                  <a:srgbClr val="203864"/>
                </a:solidFill>
                <a:effectLst/>
                <a:latin typeface="Arial" panose="020B0604020202020204" pitchFamily="34" charset="0"/>
                <a:ea typeface="Calibri" panose="020F0502020204030204" pitchFamily="34" charset="0"/>
                <a:cs typeface="Arial" panose="020B0604020202020204" pitchFamily="34" charset="0"/>
              </a:rPr>
              <a:t>.</a:t>
            </a:r>
          </a:p>
          <a:p>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panose="020B0604020202020204" pitchFamily="34" charset="0"/>
                <a:ea typeface="Calibri" panose="020F0502020204030204" pitchFamily="34" charset="0"/>
                <a:cs typeface="Arial" panose="020B0604020202020204" pitchFamily="34" charset="0"/>
              </a:rPr>
              <a:t>Registration for access has been opened to allow broader access. More information can be found at the  </a:t>
            </a:r>
            <a:r>
              <a:rPr lang="en-GB" sz="2000" u="sng" dirty="0">
                <a:solidFill>
                  <a:srgbClr val="2F5597"/>
                </a:solidFill>
                <a:effectLst/>
                <a:latin typeface="Arial" panose="020B0604020202020204" pitchFamily="34" charset="0"/>
                <a:ea typeface="Calibri" panose="020F0502020204030204" pitchFamily="34" charset="0"/>
                <a:cs typeface="Arial" panose="020B0604020202020204" pitchFamily="34" charset="0"/>
                <a:hlinkClick r:id="rId4"/>
              </a:rPr>
              <a:t>NHS BSA website</a:t>
            </a:r>
            <a:r>
              <a:rPr lang="en-GB" sz="2000" u="sng" dirty="0">
                <a:solidFill>
                  <a:srgbClr val="033160"/>
                </a:solidFill>
                <a:effectLst/>
                <a:latin typeface="Arial" panose="020B0604020202020204" pitchFamily="34" charset="0"/>
                <a:ea typeface="Calibri" panose="020F0502020204030204" pitchFamily="34" charset="0"/>
                <a:cs typeface="Arial" panose="020B0604020202020204" pitchFamily="34" charset="0"/>
                <a:hlinkClick r:id="rId4"/>
              </a:rPr>
              <a:t> </a:t>
            </a:r>
            <a:r>
              <a:rPr lang="en-GB" sz="2000" dirty="0">
                <a:solidFill>
                  <a:srgbClr val="001030"/>
                </a:solidFill>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To register for ePACT2, email </a:t>
            </a:r>
            <a:r>
              <a:rPr lang="en-GB" sz="2000" u="sng" dirty="0">
                <a:solidFill>
                  <a:srgbClr val="555555"/>
                </a:solidFill>
                <a:effectLst/>
                <a:latin typeface="Arial" panose="020B0604020202020204" pitchFamily="34" charset="0"/>
                <a:ea typeface="Calibri" panose="020F0502020204030204" pitchFamily="34" charset="0"/>
                <a:cs typeface="Arial" panose="020B0604020202020204" pitchFamily="34" charset="0"/>
                <a:hlinkClick r:id="rId5"/>
              </a:rPr>
              <a:t>registration@nhsbsa.nhs.uk.</a:t>
            </a:r>
            <a:endParaRPr lang="en-GB" sz="2000" u="sng" dirty="0">
              <a:solidFill>
                <a:srgbClr val="555555"/>
              </a:solidFill>
              <a:effectLst/>
              <a:latin typeface="Arial" panose="020B0604020202020204" pitchFamily="34" charset="0"/>
              <a:ea typeface="Calibri" panose="020F0502020204030204" pitchFamily="34" charset="0"/>
              <a:cs typeface="Arial" panose="020B0604020202020204" pitchFamily="34" charset="0"/>
            </a:endParaRPr>
          </a:p>
          <a:p>
            <a:endParaRPr lang="en-GB" sz="2000" u="sng" dirty="0">
              <a:solidFill>
                <a:srgbClr val="555555"/>
              </a:solidFill>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panose="020B0604020202020204" pitchFamily="34" charset="0"/>
                <a:ea typeface="Calibri" panose="020F0502020204030204" pitchFamily="34" charset="0"/>
                <a:cs typeface="Arial" panose="020B0604020202020204" pitchFamily="34" charset="0"/>
              </a:rPr>
              <a:t>Webinars to help colleagues make best use of the dashboard are being delivered – See embedded video - </a:t>
            </a:r>
            <a:r>
              <a:rPr lang="en-GB" sz="2000" dirty="0">
                <a:hlinkClick r:id="rId6"/>
              </a:rPr>
              <a:t>NHSBSA Opioid Comparators Dashboard Phase 2 Release - Overview and demo - YouTube</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FBCCB65-5127-49D0-A556-C7787D10A044}"/>
              </a:ext>
            </a:extLst>
          </p:cNvPr>
          <p:cNvSpPr txBox="1"/>
          <p:nvPr/>
        </p:nvSpPr>
        <p:spPr>
          <a:xfrm>
            <a:off x="121602" y="181857"/>
            <a:ext cx="11172160" cy="1262974"/>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Assess and training for the</a:t>
            </a:r>
            <a:r>
              <a:rPr lang="en-GB" sz="3200" b="1" dirty="0">
                <a:solidFill>
                  <a:srgbClr val="0070C0"/>
                </a:solidFill>
                <a:latin typeface="Arial" panose="020B0604020202020204" pitchFamily="34" charset="0"/>
                <a:ea typeface="Times New Roman" panose="02020603050405020304" pitchFamily="18" charset="0"/>
              </a:rPr>
              <a:t> </a:t>
            </a:r>
            <a:r>
              <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Opioid Prescribing Comparators Dashboard – NHS BSA</a:t>
            </a:r>
            <a:endParaRPr kumimoji="0" lang="en-GB" sz="3200" b="1"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n-cs"/>
            </a:endParaRPr>
          </a:p>
        </p:txBody>
      </p:sp>
      <p:pic>
        <p:nvPicPr>
          <p:cNvPr id="2" name="Online Media 1" title="NHSBSA Opioid Comparators Dashboard Phase 2 Release - Overview and demo">
            <a:hlinkClick r:id="" action="ppaction://media"/>
            <a:extLst>
              <a:ext uri="{FF2B5EF4-FFF2-40B4-BE49-F238E27FC236}">
                <a16:creationId xmlns:a16="http://schemas.microsoft.com/office/drawing/2014/main" id="{D424053F-2877-0D20-939E-B2F944A92DB1}"/>
              </a:ext>
            </a:extLst>
          </p:cNvPr>
          <p:cNvPicPr>
            <a:picLocks noRot="1" noChangeAspect="1"/>
          </p:cNvPicPr>
          <p:nvPr>
            <a:videoFile r:link="rId1"/>
          </p:nvPr>
        </p:nvPicPr>
        <p:blipFill>
          <a:blip r:embed="rId7"/>
          <a:stretch>
            <a:fillRect/>
          </a:stretch>
        </p:blipFill>
        <p:spPr>
          <a:xfrm>
            <a:off x="5830957" y="4189775"/>
            <a:ext cx="3607994" cy="2038517"/>
          </a:xfrm>
          <a:prstGeom prst="rect">
            <a:avLst/>
          </a:prstGeom>
        </p:spPr>
      </p:pic>
    </p:spTree>
    <p:extLst>
      <p:ext uri="{BB962C8B-B14F-4D97-AF65-F5344CB8AC3E}">
        <p14:creationId xmlns:p14="http://schemas.microsoft.com/office/powerpoint/2010/main" val="20274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BD95-08B8-DB81-4540-A4CED796246A}"/>
              </a:ext>
            </a:extLst>
          </p:cNvPr>
          <p:cNvSpPr>
            <a:spLocks noGrp="1"/>
          </p:cNvSpPr>
          <p:nvPr>
            <p:ph type="title"/>
          </p:nvPr>
        </p:nvSpPr>
        <p:spPr>
          <a:xfrm>
            <a:off x="371060" y="10868"/>
            <a:ext cx="10982739" cy="1325563"/>
          </a:xfrm>
        </p:spPr>
        <p:txBody>
          <a:bodyPr/>
          <a:lstStyle/>
          <a:p>
            <a:r>
              <a:rPr lang="en-GB" dirty="0"/>
              <a:t>Pain Management - eLearning options</a:t>
            </a:r>
          </a:p>
        </p:txBody>
      </p:sp>
      <p:sp>
        <p:nvSpPr>
          <p:cNvPr id="3" name="Content Placeholder 2">
            <a:extLst>
              <a:ext uri="{FF2B5EF4-FFF2-40B4-BE49-F238E27FC236}">
                <a16:creationId xmlns:a16="http://schemas.microsoft.com/office/drawing/2014/main" id="{F8AA4588-B079-B961-88CA-FFABEF4E981D}"/>
              </a:ext>
            </a:extLst>
          </p:cNvPr>
          <p:cNvSpPr>
            <a:spLocks noGrp="1"/>
          </p:cNvSpPr>
          <p:nvPr>
            <p:ph idx="1"/>
          </p:nvPr>
        </p:nvSpPr>
        <p:spPr>
          <a:xfrm>
            <a:off x="268356" y="1097892"/>
            <a:ext cx="11085443" cy="4970450"/>
          </a:xfrm>
        </p:spPr>
        <p:txBody>
          <a:bodyPr>
            <a:normAutofit/>
          </a:bodyPr>
          <a:lstStyle/>
          <a:p>
            <a:r>
              <a:rPr lang="en-GB" sz="1800" dirty="0"/>
              <a:t>RCGP – Educates healthcare professionals about the physiology of pain, and how pain can become persistent. In summarising the 2021 NICE guideline it provides practical advice about how the guideline can be applied to patient care. 30minutes.  </a:t>
            </a:r>
            <a:r>
              <a:rPr lang="en-GB" sz="1800" dirty="0">
                <a:hlinkClick r:id="rId2"/>
              </a:rPr>
              <a:t>https://elearning.rcgp.org.uk/course/info.php?id=588</a:t>
            </a:r>
            <a:endParaRPr lang="en-GB" sz="1800" dirty="0"/>
          </a:p>
          <a:p>
            <a:pPr marL="0" indent="0">
              <a:buNone/>
            </a:pPr>
            <a:endParaRPr lang="en-GB" sz="1800" dirty="0"/>
          </a:p>
          <a:p>
            <a:r>
              <a:rPr lang="en-GB" sz="1800" dirty="0"/>
              <a:t>e-PAIN from </a:t>
            </a:r>
            <a:r>
              <a:rPr lang="en-GB" sz="1800" dirty="0" err="1"/>
              <a:t>elearning</a:t>
            </a:r>
            <a:r>
              <a:rPr lang="en-GB" sz="1800" dirty="0"/>
              <a:t> for healthcare is the place to start for anyone working in the NHS who wishes to better understand and manage pain. 12 modules. </a:t>
            </a:r>
            <a:r>
              <a:rPr lang="en-GB" sz="1800" dirty="0">
                <a:hlinkClick r:id="rId3"/>
              </a:rPr>
              <a:t>https://www.e-lfh.org.uk/programmes/pain-management/</a:t>
            </a:r>
            <a:endParaRPr lang="en-GB" sz="1800" dirty="0"/>
          </a:p>
          <a:p>
            <a:endParaRPr lang="en-GB" sz="1800" dirty="0"/>
          </a:p>
          <a:p>
            <a:r>
              <a:rPr lang="en-GB" sz="1800" dirty="0"/>
              <a:t>CPPE Pain management - earning programme is to provide healthcare professionals with the knowledge and expertise to assess, treat and manage pain effectively. Up to 8 hours of learning.  </a:t>
            </a:r>
            <a:r>
              <a:rPr lang="en-GB" sz="1800" dirty="0">
                <a:hlinkClick r:id="rId4"/>
              </a:rPr>
              <a:t>https://www.cppe.ac.uk/programmes/l/pain-e-01/</a:t>
            </a:r>
            <a:endParaRPr lang="en-GB" sz="1800" dirty="0"/>
          </a:p>
          <a:p>
            <a:pPr marL="0" indent="0">
              <a:buNone/>
            </a:pPr>
            <a:endParaRPr lang="en-GB" sz="1800" dirty="0"/>
          </a:p>
          <a:p>
            <a:r>
              <a:rPr lang="en-GB" sz="1800" i="0" dirty="0">
                <a:effectLst/>
                <a:latin typeface="Arial" panose="020B0604020202020204" pitchFamily="34" charset="0"/>
              </a:rPr>
              <a:t>CPPE</a:t>
            </a:r>
            <a:r>
              <a:rPr lang="en-GB" sz="1800" b="1" i="0" dirty="0">
                <a:solidFill>
                  <a:srgbClr val="004988"/>
                </a:solidFill>
                <a:effectLst/>
                <a:latin typeface="Arial" panose="020B0604020202020204" pitchFamily="34" charset="0"/>
              </a:rPr>
              <a:t> </a:t>
            </a:r>
            <a:r>
              <a:rPr lang="en-GB" sz="1800" i="0" dirty="0">
                <a:effectLst/>
                <a:latin typeface="Arial" panose="020B0604020202020204" pitchFamily="34" charset="0"/>
              </a:rPr>
              <a:t>Deprescribing opioids in people with chronic pain - </a:t>
            </a:r>
            <a:r>
              <a:rPr lang="en-GB" sz="1800" dirty="0">
                <a:solidFill>
                  <a:srgbClr val="333333"/>
                </a:solidFill>
              </a:rPr>
              <a:t>develop skills and confidence to support people living with chronic pain. You will consider the safe and effective use of medicines, focusing on opioids, and how to use a person-centred approach to empower people to live well with pain. Up to 7 hours of learning. </a:t>
            </a:r>
            <a:r>
              <a:rPr lang="en-GB" sz="1800" dirty="0">
                <a:hlinkClick r:id="rId5"/>
              </a:rPr>
              <a:t>https://www.cppe.ac.uk/programmes/l/pain-ew-01</a:t>
            </a:r>
            <a:endParaRPr lang="en-GB" sz="1800" dirty="0"/>
          </a:p>
          <a:p>
            <a:pPr marL="0" indent="0">
              <a:buNone/>
            </a:pPr>
            <a:endParaRPr lang="en-GB" sz="1600" dirty="0"/>
          </a:p>
          <a:p>
            <a:pPr marL="0" indent="0">
              <a:buNone/>
            </a:pPr>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92950292-3778-3CF2-F398-43A42B37E45D}"/>
              </a:ext>
            </a:extLst>
          </p:cNvPr>
          <p:cNvSpPr>
            <a:spLocks noGrp="1"/>
          </p:cNvSpPr>
          <p:nvPr>
            <p:ph type="sldNum" sz="quarter" idx="4"/>
          </p:nvPr>
        </p:nvSpPr>
        <p:spPr/>
        <p:txBody>
          <a:bodyPr/>
          <a:lstStyle/>
          <a:p>
            <a:fld id="{A0C8DAFA-258F-4019-A368-83120339C093}" type="slidenum">
              <a:rPr lang="en-GB" smtClean="0"/>
              <a:pPr/>
              <a:t>24</a:t>
            </a:fld>
            <a:endParaRPr lang="en-GB" dirty="0"/>
          </a:p>
        </p:txBody>
      </p:sp>
    </p:spTree>
    <p:extLst>
      <p:ext uri="{BB962C8B-B14F-4D97-AF65-F5344CB8AC3E}">
        <p14:creationId xmlns:p14="http://schemas.microsoft.com/office/powerpoint/2010/main" val="423234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3AFEA4-0D53-4431-9140-BE89CCCFEDFB}"/>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44E201-67E6-4C84-91CE-EF6C201C1FBB}" type="slidenum">
              <a:rPr lang="en-GB" smtClean="0"/>
              <a:pPr/>
              <a:t>25</a:t>
            </a:fld>
            <a:endParaRPr lang="en-GB"/>
          </a:p>
        </p:txBody>
      </p:sp>
      <p:sp>
        <p:nvSpPr>
          <p:cNvPr id="6" name="TextBox 5">
            <a:extLst>
              <a:ext uri="{FF2B5EF4-FFF2-40B4-BE49-F238E27FC236}">
                <a16:creationId xmlns:a16="http://schemas.microsoft.com/office/drawing/2014/main" id="{8E117B60-6F27-447A-8281-F290EB66C20A}"/>
              </a:ext>
            </a:extLst>
          </p:cNvPr>
          <p:cNvSpPr txBox="1"/>
          <p:nvPr/>
        </p:nvSpPr>
        <p:spPr>
          <a:xfrm>
            <a:off x="121847" y="5587482"/>
            <a:ext cx="12014685" cy="646331"/>
          </a:xfrm>
          <a:prstGeom prst="rect">
            <a:avLst/>
          </a:prstGeom>
          <a:noFill/>
        </p:spPr>
        <p:txBody>
          <a:bodyPr wrap="square">
            <a:spAutoFit/>
          </a:bodyPr>
          <a:lstStyle/>
          <a:p>
            <a:pPr marL="0" indent="0" rtl="0">
              <a:buNone/>
            </a:pPr>
            <a:r>
              <a:rPr lang="en-GB" dirty="0">
                <a:effectLst/>
                <a:latin typeface="Segoe UI" panose="020B0502040204020203" pitchFamily="34" charset="0"/>
                <a:hlinkClick r:id="rId2" tooltip="https://future.nhs.uk/medicinessafetyimprovement/view?objectid=29313040"/>
              </a:rPr>
              <a:t>Improving Chronic Pain Management by Reducing Harm from Opioids - Medicines Safety Improvement Programme - </a:t>
            </a:r>
            <a:r>
              <a:rPr lang="en-GB" dirty="0" err="1">
                <a:effectLst/>
                <a:latin typeface="Segoe UI" panose="020B0502040204020203" pitchFamily="34" charset="0"/>
                <a:hlinkClick r:id="rId2" tooltip="https://future.nhs.uk/medicinessafetyimprovement/view?objectid=29313040"/>
              </a:rPr>
              <a:t>FutureNHS</a:t>
            </a:r>
            <a:r>
              <a:rPr lang="en-GB" dirty="0">
                <a:effectLst/>
                <a:latin typeface="Segoe UI" panose="020B0502040204020203" pitchFamily="34" charset="0"/>
                <a:hlinkClick r:id="rId2" tooltip="https://future.nhs.uk/medicinessafetyimprovement/view?objectid=29313040"/>
              </a:rPr>
              <a:t> Collaboration Platform</a:t>
            </a:r>
            <a:endParaRPr lang="en-GB" dirty="0">
              <a:effectLst/>
              <a:latin typeface="Segoe UI" panose="020B0502040204020203" pitchFamily="34" charset="0"/>
            </a:endParaRPr>
          </a:p>
        </p:txBody>
      </p:sp>
      <p:sp>
        <p:nvSpPr>
          <p:cNvPr id="7" name="TextBox 6">
            <a:extLst>
              <a:ext uri="{FF2B5EF4-FFF2-40B4-BE49-F238E27FC236}">
                <a16:creationId xmlns:a16="http://schemas.microsoft.com/office/drawing/2014/main" id="{8AE56A4B-992B-40CE-BCAA-CF178A9F2906}"/>
              </a:ext>
            </a:extLst>
          </p:cNvPr>
          <p:cNvSpPr txBox="1"/>
          <p:nvPr/>
        </p:nvSpPr>
        <p:spPr>
          <a:xfrm>
            <a:off x="91504" y="300350"/>
            <a:ext cx="11913141" cy="892552"/>
          </a:xfrm>
          <a:prstGeom prst="rect">
            <a:avLst/>
          </a:prstGeom>
          <a:noFill/>
        </p:spPr>
        <p:txBody>
          <a:bodyPr wrap="square">
            <a:spAutoFit/>
          </a:bodyPr>
          <a:lstStyle/>
          <a:p>
            <a:r>
              <a:rPr lang="en-GB" sz="2800" b="1" dirty="0">
                <a:solidFill>
                  <a:srgbClr val="0070C0"/>
                </a:solidFill>
              </a:rPr>
              <a:t>Join the FutureNHS workspace to support you in your work </a:t>
            </a:r>
            <a:r>
              <a:rPr lang="en-GB" sz="2400" b="1" dirty="0">
                <a:solidFill>
                  <a:srgbClr val="0070C0"/>
                </a:solidFill>
              </a:rPr>
              <a:t>– A community of supportive colleagues and resources aiming reduce the burden of Opioid harm nationally</a:t>
            </a:r>
          </a:p>
        </p:txBody>
      </p:sp>
      <p:pic>
        <p:nvPicPr>
          <p:cNvPr id="12" name="Picture 11">
            <a:extLst>
              <a:ext uri="{FF2B5EF4-FFF2-40B4-BE49-F238E27FC236}">
                <a16:creationId xmlns:a16="http://schemas.microsoft.com/office/drawing/2014/main" id="{EE364721-F2F0-4D9A-8158-AA2655836B9B}"/>
              </a:ext>
            </a:extLst>
          </p:cNvPr>
          <p:cNvPicPr>
            <a:picLocks noChangeAspect="1"/>
          </p:cNvPicPr>
          <p:nvPr/>
        </p:nvPicPr>
        <p:blipFill rotWithShape="1">
          <a:blip r:embed="rId3"/>
          <a:srcRect b="10958"/>
          <a:stretch/>
        </p:blipFill>
        <p:spPr>
          <a:xfrm>
            <a:off x="1825064" y="1114204"/>
            <a:ext cx="8541871" cy="3931408"/>
          </a:xfrm>
          <a:prstGeom prst="rect">
            <a:avLst/>
          </a:prstGeom>
        </p:spPr>
      </p:pic>
      <p:sp>
        <p:nvSpPr>
          <p:cNvPr id="2" name="TextBox 1">
            <a:extLst>
              <a:ext uri="{FF2B5EF4-FFF2-40B4-BE49-F238E27FC236}">
                <a16:creationId xmlns:a16="http://schemas.microsoft.com/office/drawing/2014/main" id="{B54F6020-77E0-7A92-4D17-89025F2F3F80}"/>
              </a:ext>
            </a:extLst>
          </p:cNvPr>
          <p:cNvSpPr txBox="1"/>
          <p:nvPr/>
        </p:nvSpPr>
        <p:spPr>
          <a:xfrm>
            <a:off x="959803" y="5155841"/>
            <a:ext cx="10338771"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Resources to support each of the 5 above elements can be found on the </a:t>
            </a:r>
            <a:r>
              <a:rPr lang="en-GB" sz="2000" dirty="0" err="1">
                <a:latin typeface="Arial" panose="020B0604020202020204" pitchFamily="34" charset="0"/>
                <a:cs typeface="Arial" panose="020B0604020202020204" pitchFamily="34" charset="0"/>
              </a:rPr>
              <a:t>FutureNHS</a:t>
            </a:r>
            <a:r>
              <a:rPr lang="en-GB" sz="2000" dirty="0">
                <a:latin typeface="Arial" panose="020B0604020202020204" pitchFamily="34" charset="0"/>
                <a:cs typeface="Arial" panose="020B0604020202020204" pitchFamily="34" charset="0"/>
              </a:rPr>
              <a:t> page </a:t>
            </a:r>
          </a:p>
        </p:txBody>
      </p:sp>
    </p:spTree>
    <p:extLst>
      <p:ext uri="{BB962C8B-B14F-4D97-AF65-F5344CB8AC3E}">
        <p14:creationId xmlns:p14="http://schemas.microsoft.com/office/powerpoint/2010/main" val="139414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7" descr="Diagram&#10;&#10;Description automatically generated">
            <a:extLst>
              <a:ext uri="{FF2B5EF4-FFF2-40B4-BE49-F238E27FC236}">
                <a16:creationId xmlns:a16="http://schemas.microsoft.com/office/drawing/2014/main" id="{A8B5BC60-C6C4-E493-CA0E-221CEB59B6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 b="-843"/>
          <a:stretch/>
        </p:blipFill>
        <p:spPr>
          <a:xfrm>
            <a:off x="225880" y="2586758"/>
            <a:ext cx="5155096" cy="3667275"/>
          </a:xfrm>
          <a:prstGeom prst="rect">
            <a:avLst/>
          </a:prstGeom>
        </p:spPr>
      </p:pic>
      <p:sp>
        <p:nvSpPr>
          <p:cNvPr id="17" name="Rectangle: Rounded Corners 16">
            <a:extLst>
              <a:ext uri="{FF2B5EF4-FFF2-40B4-BE49-F238E27FC236}">
                <a16:creationId xmlns:a16="http://schemas.microsoft.com/office/drawing/2014/main" id="{3CE10362-B57D-D3F1-7ED5-709E2B1C23C4}"/>
              </a:ext>
            </a:extLst>
          </p:cNvPr>
          <p:cNvSpPr/>
          <p:nvPr/>
        </p:nvSpPr>
        <p:spPr>
          <a:xfrm>
            <a:off x="5503621" y="5637976"/>
            <a:ext cx="6462499" cy="763869"/>
          </a:xfrm>
          <a:prstGeom prst="roundRect">
            <a:avLst>
              <a:gd name="adj" fmla="val 6691"/>
            </a:avLst>
          </a:prstGeom>
        </p:spPr>
        <p:style>
          <a:lnRef idx="2">
            <a:schemeClr val="accent2">
              <a:shade val="50000"/>
            </a:schemeClr>
          </a:lnRef>
          <a:fillRef idx="1">
            <a:schemeClr val="accent2"/>
          </a:fillRef>
          <a:effectRef idx="0">
            <a:schemeClr val="accent2"/>
          </a:effectRef>
          <a:fontRef idx="minor">
            <a:schemeClr val="lt1"/>
          </a:fontRef>
        </p:style>
        <p:txBody>
          <a:bodyPr lIns="144000" tIns="144000" rIns="144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100% of delegates who provided feedback would recommend the event to a colleague</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 and 97% could use the new learning in their role. </a:t>
            </a:r>
          </a:p>
        </p:txBody>
      </p:sp>
      <p:sp>
        <p:nvSpPr>
          <p:cNvPr id="18" name="Text Placeholder 4">
            <a:extLst>
              <a:ext uri="{FF2B5EF4-FFF2-40B4-BE49-F238E27FC236}">
                <a16:creationId xmlns:a16="http://schemas.microsoft.com/office/drawing/2014/main" id="{063713F1-8C51-D403-DCE2-99FFE43D1F8D}"/>
              </a:ext>
            </a:extLst>
          </p:cNvPr>
          <p:cNvSpPr txBox="1">
            <a:spLocks/>
          </p:cNvSpPr>
          <p:nvPr/>
        </p:nvSpPr>
        <p:spPr>
          <a:xfrm>
            <a:off x="311605" y="456155"/>
            <a:ext cx="9594395" cy="8290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The West of England Academy provides a range of free resources to help you gain knowledge and develop essential skills for innovative thinking and working.</a:t>
            </a: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p>
        </p:txBody>
      </p:sp>
      <p:sp>
        <p:nvSpPr>
          <p:cNvPr id="19" name="Text Placeholder 4">
            <a:extLst>
              <a:ext uri="{FF2B5EF4-FFF2-40B4-BE49-F238E27FC236}">
                <a16:creationId xmlns:a16="http://schemas.microsoft.com/office/drawing/2014/main" id="{E87F6A57-2844-A8B7-A53F-5A415846D813}"/>
              </a:ext>
            </a:extLst>
          </p:cNvPr>
          <p:cNvSpPr txBox="1">
            <a:spLocks/>
          </p:cNvSpPr>
          <p:nvPr/>
        </p:nvSpPr>
        <p:spPr>
          <a:xfrm>
            <a:off x="5811610" y="2941143"/>
            <a:ext cx="6140901" cy="2451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Online resources and events: </a:t>
            </a:r>
            <a:r>
              <a:rPr kumimoji="0" lang="en-GB" sz="1600" b="0" i="0" u="none" strike="noStrike" kern="1200" cap="none" spc="0" normalizeH="0" baseline="0" noProof="0" dirty="0">
                <a:ln>
                  <a:noFill/>
                </a:ln>
                <a:solidFill>
                  <a:srgbClr val="004F99"/>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www.weahsn.net/Academy</a:t>
            </a:r>
            <a:r>
              <a:rPr kumimoji="0" lang="en-GB" sz="1600" b="0" i="0" u="none" strike="noStrike" kern="1200" cap="none" spc="0" normalizeH="0" baseline="0" noProof="0" dirty="0">
                <a:ln>
                  <a:noFill/>
                </a:ln>
                <a:solidFill>
                  <a:srgbClr val="004F99"/>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Sign up for our newsletter:</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4F99"/>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https://www.weahsn.net/news-views/newsletter-sign-up/</a:t>
            </a:r>
            <a:r>
              <a:rPr kumimoji="0" lang="en-GB" sz="1600" b="0" i="0" u="none" strike="noStrike" kern="1200" cap="none" spc="0" normalizeH="0" baseline="0" noProof="0" dirty="0">
                <a:ln>
                  <a:noFill/>
                </a:ln>
                <a:solidFill>
                  <a:srgbClr val="004F99"/>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Contact us: </a:t>
            </a:r>
            <a:r>
              <a:rPr kumimoji="0" lang="en-GB" sz="1600" b="0" i="0" u="none" strike="noStrike" kern="1200" cap="none" spc="0" normalizeH="0" baseline="0" noProof="0" dirty="0">
                <a:ln>
                  <a:noFill/>
                </a:ln>
                <a:solidFill>
                  <a:srgbClr val="004F99"/>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weahsn.academy@nhs.net</a:t>
            </a:r>
            <a:r>
              <a:rPr kumimoji="0" lang="en-GB" sz="1600" b="0" i="0" u="none" strike="noStrike" kern="1200" cap="none" spc="0" normalizeH="0" baseline="0" noProof="0" dirty="0">
                <a:ln>
                  <a:noFill/>
                </a:ln>
                <a:solidFill>
                  <a:srgbClr val="004F99"/>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Twitter</a:t>
            </a:r>
            <a:r>
              <a:rPr kumimoji="0" lang="en-GB" sz="16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srgbClr val="004F99"/>
                </a:solidFill>
                <a:effectLst/>
                <a:uLnTx/>
                <a:uFillTx/>
                <a:latin typeface="Arial" panose="020B0604020202020204" pitchFamily="34" charset="0"/>
                <a:ea typeface="+mn-ea"/>
                <a:cs typeface="Arial" panose="020B0604020202020204" pitchFamily="34" charset="0"/>
              </a:rPr>
              <a:t>@weahsn #WEAHSNAcademy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Take things further by joining Q </a:t>
            </a:r>
            <a:r>
              <a:rPr kumimoji="0" lang="en-GB" sz="16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to access national Special Interest Groups and learning events:</a:t>
            </a:r>
            <a:r>
              <a:rPr kumimoji="0" lang="en-GB" sz="16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lang="en-US" altLang="en-US" sz="1600" b="0" i="0" u="sng" strike="noStrike" kern="1200" cap="none" spc="0" normalizeH="0" baseline="0" noProof="0" dirty="0">
                <a:ln>
                  <a:noFill/>
                </a:ln>
                <a:solidFill>
                  <a:srgbClr val="004F99"/>
                </a:solidFill>
                <a:effectLst/>
                <a:uLnTx/>
                <a:uFillTx/>
                <a:latin typeface="Arial" pitchFamily="34" charset="0"/>
                <a:ea typeface="+mn-ea"/>
                <a:cs typeface="Arial" pitchFamily="34" charset="0"/>
                <a:hlinkClick r:id="" action="ppaction://noaction">
                  <a:extLst>
                    <a:ext uri="{A12FA001-AC4F-418D-AE19-62706E023703}">
                      <ahyp:hlinkClr xmlns:ahyp="http://schemas.microsoft.com/office/drawing/2018/hyperlinkcolor" val="tx"/>
                    </a:ext>
                  </a:extLst>
                </a:hlinkClick>
              </a:rPr>
              <a:t>https</a:t>
            </a:r>
            <a:r>
              <a:rPr kumimoji="0" lang="en-US" altLang="en-US" sz="1600" b="0" i="0" u="sng" strike="noStrike" kern="1200" cap="none" spc="0" normalizeH="0" baseline="0" noProof="0" dirty="0">
                <a:ln>
                  <a:noFill/>
                </a:ln>
                <a:solidFill>
                  <a:srgbClr val="004F99"/>
                </a:solidFill>
                <a:effectLst/>
                <a:uLnTx/>
                <a:uFillTx/>
                <a:latin typeface="Arial" pitchFamily="34" charset="0"/>
                <a:ea typeface="+mn-ea"/>
                <a:cs typeface="Arial" pitchFamily="34" charset="0"/>
                <a:hlinkClick r:id="rId6">
                  <a:extLst>
                    <a:ext uri="{A12FA001-AC4F-418D-AE19-62706E023703}">
                      <ahyp:hlinkClr xmlns:ahyp="http://schemas.microsoft.com/office/drawing/2018/hyperlinkcolor" val="tx"/>
                    </a:ext>
                  </a:extLst>
                </a:hlinkClick>
              </a:rPr>
              <a:t>://q.health.org.uk/join-q/</a:t>
            </a:r>
            <a:endParaRPr kumimoji="0" lang="en-US" altLang="en-US" sz="1600" b="0" i="0" u="none" strike="noStrike" kern="1200" cap="none" spc="0" normalizeH="0" baseline="0" noProof="0" dirty="0">
              <a:ln>
                <a:noFill/>
              </a:ln>
              <a:solidFill>
                <a:srgbClr val="004F99"/>
              </a:solidFill>
              <a:effectLst/>
              <a:uLnTx/>
              <a:uFillTx/>
              <a:latin typeface="Arial" pitchFamily="34" charset="0"/>
              <a:ea typeface="+mn-ea"/>
              <a:cs typeface="Arial" pitchFamily="34" charset="0"/>
            </a:endParaRPr>
          </a:p>
        </p:txBody>
      </p:sp>
      <p:pic>
        <p:nvPicPr>
          <p:cNvPr id="20" name="Google Shape;724;p48" descr="Text&#10;&#10;Description automatically generated">
            <a:extLst>
              <a:ext uri="{FF2B5EF4-FFF2-40B4-BE49-F238E27FC236}">
                <a16:creationId xmlns:a16="http://schemas.microsoft.com/office/drawing/2014/main" id="{1E0C6675-7F48-0255-EA41-0D321DC113E2}"/>
              </a:ext>
            </a:extLst>
          </p:cNvPr>
          <p:cNvPicPr preferRelativeResize="0"/>
          <p:nvPr/>
        </p:nvPicPr>
        <p:blipFill rotWithShape="1">
          <a:blip r:embed="rId7">
            <a:alphaModFix/>
          </a:blip>
          <a:srcRect/>
          <a:stretch/>
        </p:blipFill>
        <p:spPr>
          <a:xfrm>
            <a:off x="9443634" y="183158"/>
            <a:ext cx="2522486" cy="970187"/>
          </a:xfrm>
          <a:prstGeom prst="rect">
            <a:avLst/>
          </a:prstGeom>
          <a:noFill/>
          <a:ln>
            <a:noFill/>
          </a:ln>
        </p:spPr>
      </p:pic>
      <p:sp>
        <p:nvSpPr>
          <p:cNvPr id="21" name="Text Placeholder 4">
            <a:extLst>
              <a:ext uri="{FF2B5EF4-FFF2-40B4-BE49-F238E27FC236}">
                <a16:creationId xmlns:a16="http://schemas.microsoft.com/office/drawing/2014/main" id="{418671E9-8BE8-E81B-4A29-67A551CD8644}"/>
              </a:ext>
            </a:extLst>
          </p:cNvPr>
          <p:cNvSpPr txBox="1">
            <a:spLocks/>
          </p:cNvSpPr>
          <p:nvPr/>
        </p:nvSpPr>
        <p:spPr>
          <a:xfrm>
            <a:off x="311605" y="1278668"/>
            <a:ext cx="11640906" cy="30164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We promote the use of quality improvement methodologies to support delivery of better patient care. The Academy is for all health and care professionals, front line, support services and commissioners, plus innovators living, working or planning to work in the West of England.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We run free learning events as well as bespoke support for those needing specialist advice on our services. In 2020/21 we have delivered 28 improvement and innovation learning events for over 900 attendees. </a:t>
            </a:r>
          </a:p>
        </p:txBody>
      </p:sp>
    </p:spTree>
    <p:extLst>
      <p:ext uri="{BB962C8B-B14F-4D97-AF65-F5344CB8AC3E}">
        <p14:creationId xmlns:p14="http://schemas.microsoft.com/office/powerpoint/2010/main" val="106603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BD95-08B8-DB81-4540-A4CED796246A}"/>
              </a:ext>
            </a:extLst>
          </p:cNvPr>
          <p:cNvSpPr>
            <a:spLocks noGrp="1"/>
          </p:cNvSpPr>
          <p:nvPr>
            <p:ph type="title"/>
          </p:nvPr>
        </p:nvSpPr>
        <p:spPr>
          <a:xfrm>
            <a:off x="258418" y="84666"/>
            <a:ext cx="10982739" cy="1325563"/>
          </a:xfrm>
        </p:spPr>
        <p:txBody>
          <a:bodyPr>
            <a:normAutofit/>
          </a:bodyPr>
          <a:lstStyle/>
          <a:p>
            <a:r>
              <a:rPr lang="en-GB" sz="2700" dirty="0"/>
              <a:t>Domain 1 - </a:t>
            </a:r>
            <a:r>
              <a:rPr lang="en-GB" sz="2700" i="0" dirty="0">
                <a:solidFill>
                  <a:schemeClr val="tx2"/>
                </a:solidFill>
                <a:effectLst/>
              </a:rPr>
              <a:t>Multidimensional nature of pain: What is pain?</a:t>
            </a:r>
            <a:br>
              <a:rPr lang="en-GB" sz="2700" b="0" i="0" dirty="0">
                <a:solidFill>
                  <a:srgbClr val="212121"/>
                </a:solidFill>
                <a:effectLst/>
                <a:latin typeface="Cambria" panose="02040503050406030204" pitchFamily="18" charset="0"/>
              </a:rPr>
            </a:br>
            <a:endParaRPr lang="en-GB" sz="2700" dirty="0"/>
          </a:p>
        </p:txBody>
      </p:sp>
      <p:sp>
        <p:nvSpPr>
          <p:cNvPr id="3" name="Content Placeholder 2">
            <a:extLst>
              <a:ext uri="{FF2B5EF4-FFF2-40B4-BE49-F238E27FC236}">
                <a16:creationId xmlns:a16="http://schemas.microsoft.com/office/drawing/2014/main" id="{F8AA4588-B079-B961-88CA-FFABEF4E981D}"/>
              </a:ext>
            </a:extLst>
          </p:cNvPr>
          <p:cNvSpPr>
            <a:spLocks noGrp="1"/>
          </p:cNvSpPr>
          <p:nvPr>
            <p:ph idx="1"/>
          </p:nvPr>
        </p:nvSpPr>
        <p:spPr>
          <a:xfrm>
            <a:off x="457201" y="1116054"/>
            <a:ext cx="11085443" cy="4970450"/>
          </a:xfrm>
        </p:spPr>
        <p:txBody>
          <a:bodyPr>
            <a:normAutofit/>
          </a:bodyPr>
          <a:lstStyle/>
          <a:p>
            <a:pPr marL="0" indent="0" algn="l">
              <a:spcBef>
                <a:spcPts val="0"/>
              </a:spcBef>
              <a:spcAft>
                <a:spcPts val="1200"/>
              </a:spcAft>
              <a:buNone/>
            </a:pPr>
            <a:r>
              <a:rPr lang="en-GB" sz="2000" b="0" i="0" dirty="0">
                <a:solidFill>
                  <a:srgbClr val="212121"/>
                </a:solidFill>
                <a:effectLst/>
              </a:rPr>
              <a:t>This domain focuses on the fundamental concepts of pain including the science, nomenclature, and experience of pain, and pain's impact on the individual and society.</a:t>
            </a:r>
          </a:p>
          <a:p>
            <a:pPr marL="0" indent="0" algn="l">
              <a:spcBef>
                <a:spcPts val="0"/>
              </a:spcBef>
              <a:spcAft>
                <a:spcPts val="1200"/>
              </a:spcAft>
              <a:buNone/>
            </a:pPr>
            <a:endParaRPr lang="en-GB" sz="2000" b="0" i="0" dirty="0">
              <a:solidFill>
                <a:srgbClr val="212121"/>
              </a:solidFill>
              <a:effectLst/>
            </a:endParaRPr>
          </a:p>
          <a:p>
            <a:pPr algn="l">
              <a:spcBef>
                <a:spcPts val="0"/>
              </a:spcBef>
              <a:spcAft>
                <a:spcPts val="1200"/>
              </a:spcAft>
              <a:buFont typeface="+mj-lt"/>
              <a:buAutoNum type="arabicPeriod"/>
            </a:pPr>
            <a:r>
              <a:rPr lang="en-GB" sz="2000" b="0" i="0" dirty="0">
                <a:solidFill>
                  <a:srgbClr val="212121"/>
                </a:solidFill>
                <a:effectLst/>
              </a:rPr>
              <a:t>Explain the complex, multidimensional, and individual-specific nature of pain.</a:t>
            </a:r>
          </a:p>
          <a:p>
            <a:pPr algn="l">
              <a:spcBef>
                <a:spcPts val="0"/>
              </a:spcBef>
              <a:spcAft>
                <a:spcPts val="1200"/>
              </a:spcAft>
              <a:buFont typeface="+mj-lt"/>
              <a:buAutoNum type="arabicPeriod"/>
            </a:pPr>
            <a:r>
              <a:rPr lang="en-GB" sz="2000" b="0" i="0" dirty="0">
                <a:solidFill>
                  <a:srgbClr val="212121"/>
                </a:solidFill>
                <a:effectLst/>
              </a:rPr>
              <a:t>Present theories and science for understanding pain.</a:t>
            </a:r>
          </a:p>
          <a:p>
            <a:pPr algn="l">
              <a:spcBef>
                <a:spcPts val="0"/>
              </a:spcBef>
              <a:spcAft>
                <a:spcPts val="1200"/>
              </a:spcAft>
              <a:buFont typeface="+mj-lt"/>
              <a:buAutoNum type="arabicPeriod"/>
            </a:pPr>
            <a:r>
              <a:rPr lang="en-GB" sz="2000" b="0" i="0" dirty="0">
                <a:solidFill>
                  <a:srgbClr val="212121"/>
                </a:solidFill>
                <a:effectLst/>
              </a:rPr>
              <a:t>Define terminology for describing pain and associated conditions.</a:t>
            </a:r>
          </a:p>
          <a:p>
            <a:pPr algn="l">
              <a:spcBef>
                <a:spcPts val="0"/>
              </a:spcBef>
              <a:spcAft>
                <a:spcPts val="1200"/>
              </a:spcAft>
              <a:buFont typeface="+mj-lt"/>
              <a:buAutoNum type="arabicPeriod"/>
            </a:pPr>
            <a:r>
              <a:rPr lang="en-GB" sz="2000" b="0" i="0" dirty="0">
                <a:solidFill>
                  <a:srgbClr val="212121"/>
                </a:solidFill>
                <a:effectLst/>
              </a:rPr>
              <a:t>Describe the impact of pain on society.</a:t>
            </a:r>
          </a:p>
          <a:p>
            <a:pPr algn="l">
              <a:spcBef>
                <a:spcPts val="0"/>
              </a:spcBef>
              <a:spcAft>
                <a:spcPts val="1200"/>
              </a:spcAft>
              <a:buFont typeface="+mj-lt"/>
              <a:buAutoNum type="arabicPeriod"/>
            </a:pPr>
            <a:r>
              <a:rPr lang="en-GB" sz="2000" b="0" i="0" dirty="0">
                <a:solidFill>
                  <a:srgbClr val="212121"/>
                </a:solidFill>
                <a:effectLst/>
              </a:rPr>
              <a:t>Explain how cultural, institutional, societal, and regulatory influences affect assessment and management of pain.</a:t>
            </a:r>
          </a:p>
          <a:p>
            <a:pPr marL="0" indent="0">
              <a:buNone/>
            </a:pPr>
            <a:endParaRPr lang="en-GB" sz="1600" dirty="0"/>
          </a:p>
          <a:p>
            <a:pPr marL="0" indent="0">
              <a:buNone/>
            </a:pPr>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92950292-3778-3CF2-F398-43A42B37E45D}"/>
              </a:ext>
            </a:extLst>
          </p:cNvPr>
          <p:cNvSpPr>
            <a:spLocks noGrp="1"/>
          </p:cNvSpPr>
          <p:nvPr>
            <p:ph type="sldNum" sz="quarter" idx="4"/>
          </p:nvPr>
        </p:nvSpPr>
        <p:spPr/>
        <p:txBody>
          <a:bodyPr/>
          <a:lstStyle/>
          <a:p>
            <a:fld id="{A0C8DAFA-258F-4019-A368-83120339C093}" type="slidenum">
              <a:rPr lang="en-GB" smtClean="0"/>
              <a:pPr/>
              <a:t>27</a:t>
            </a:fld>
            <a:endParaRPr lang="en-GB" dirty="0"/>
          </a:p>
        </p:txBody>
      </p:sp>
    </p:spTree>
    <p:extLst>
      <p:ext uri="{BB962C8B-B14F-4D97-AF65-F5344CB8AC3E}">
        <p14:creationId xmlns:p14="http://schemas.microsoft.com/office/powerpoint/2010/main" val="382963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8CCD-FB9E-7158-A7AF-2EB897D27A84}"/>
              </a:ext>
            </a:extLst>
          </p:cNvPr>
          <p:cNvSpPr>
            <a:spLocks noGrp="1"/>
          </p:cNvSpPr>
          <p:nvPr>
            <p:ph type="title"/>
          </p:nvPr>
        </p:nvSpPr>
        <p:spPr>
          <a:xfrm>
            <a:off x="258418" y="304898"/>
            <a:ext cx="10515600" cy="1325563"/>
          </a:xfrm>
        </p:spPr>
        <p:txBody>
          <a:bodyPr>
            <a:normAutofit fontScale="90000"/>
          </a:bodyPr>
          <a:lstStyle/>
          <a:p>
            <a:r>
              <a:rPr lang="en-GB" dirty="0"/>
              <a:t>Domain 2 </a:t>
            </a:r>
            <a:r>
              <a:rPr lang="en-GB" b="0" dirty="0">
                <a:solidFill>
                  <a:schemeClr val="tx2"/>
                </a:solidFill>
              </a:rPr>
              <a:t>- </a:t>
            </a:r>
            <a:r>
              <a:rPr lang="en-GB" i="0" dirty="0">
                <a:solidFill>
                  <a:schemeClr val="tx2"/>
                </a:solidFill>
                <a:effectLst/>
              </a:rPr>
              <a:t>Pain assessment and measurement: How is pain recognized?</a:t>
            </a:r>
            <a:br>
              <a:rPr lang="en-GB" b="0" i="0" dirty="0">
                <a:solidFill>
                  <a:srgbClr val="212121"/>
                </a:solidFill>
                <a:effectLst/>
                <a:latin typeface="Cambria" panose="02040503050406030204" pitchFamily="18" charset="0"/>
              </a:rPr>
            </a:br>
            <a:r>
              <a:rPr lang="en-GB" dirty="0"/>
              <a:t> </a:t>
            </a:r>
          </a:p>
        </p:txBody>
      </p:sp>
      <p:sp>
        <p:nvSpPr>
          <p:cNvPr id="3" name="Content Placeholder 2">
            <a:extLst>
              <a:ext uri="{FF2B5EF4-FFF2-40B4-BE49-F238E27FC236}">
                <a16:creationId xmlns:a16="http://schemas.microsoft.com/office/drawing/2014/main" id="{385E56FE-ECBB-01C9-A758-7215F79A7846}"/>
              </a:ext>
            </a:extLst>
          </p:cNvPr>
          <p:cNvSpPr>
            <a:spLocks noGrp="1"/>
          </p:cNvSpPr>
          <p:nvPr>
            <p:ph idx="1"/>
          </p:nvPr>
        </p:nvSpPr>
        <p:spPr>
          <a:xfrm>
            <a:off x="443948" y="1547329"/>
            <a:ext cx="10515600" cy="3289714"/>
          </a:xfrm>
        </p:spPr>
        <p:txBody>
          <a:bodyPr>
            <a:normAutofit fontScale="92500" lnSpcReduction="10000"/>
          </a:bodyPr>
          <a:lstStyle/>
          <a:p>
            <a:pPr marL="0" indent="0" algn="l">
              <a:spcBef>
                <a:spcPts val="0"/>
              </a:spcBef>
              <a:spcAft>
                <a:spcPts val="1200"/>
              </a:spcAft>
              <a:buNone/>
            </a:pPr>
            <a:r>
              <a:rPr lang="en-GB" sz="2200" b="0" i="0" dirty="0">
                <a:solidFill>
                  <a:srgbClr val="212121"/>
                </a:solidFill>
                <a:effectLst/>
              </a:rPr>
              <a:t>This domain relates to how pain is assessed, quantified, and communicated, in addition to how the individual, the health system, and society affect these activities.</a:t>
            </a:r>
          </a:p>
          <a:p>
            <a:pPr marL="0" indent="0" algn="l">
              <a:spcBef>
                <a:spcPts val="0"/>
              </a:spcBef>
              <a:spcAft>
                <a:spcPts val="1200"/>
              </a:spcAft>
              <a:buNone/>
            </a:pPr>
            <a:endParaRPr lang="en-GB" sz="2200" b="0" i="0" dirty="0">
              <a:solidFill>
                <a:srgbClr val="212121"/>
              </a:solidFill>
              <a:effectLst/>
            </a:endParaRPr>
          </a:p>
          <a:p>
            <a:pPr algn="l">
              <a:spcBef>
                <a:spcPts val="0"/>
              </a:spcBef>
              <a:spcAft>
                <a:spcPts val="1200"/>
              </a:spcAft>
              <a:buFont typeface="+mj-lt"/>
              <a:buAutoNum type="arabicPeriod"/>
            </a:pPr>
            <a:r>
              <a:rPr lang="en-GB" sz="2200" b="0" i="0" dirty="0">
                <a:solidFill>
                  <a:srgbClr val="212121"/>
                </a:solidFill>
                <a:effectLst/>
              </a:rPr>
              <a:t>Use valid and reliable tools for measuring pain and associated symptoms to assess and reassess related outcomes as appropriate for the clinical context and population.</a:t>
            </a:r>
          </a:p>
          <a:p>
            <a:pPr algn="l">
              <a:spcBef>
                <a:spcPts val="0"/>
              </a:spcBef>
              <a:spcAft>
                <a:spcPts val="1200"/>
              </a:spcAft>
              <a:buFont typeface="+mj-lt"/>
              <a:buAutoNum type="arabicPeriod"/>
            </a:pPr>
            <a:r>
              <a:rPr lang="en-GB" sz="2200" b="0" i="0" dirty="0">
                <a:solidFill>
                  <a:srgbClr val="212121"/>
                </a:solidFill>
                <a:effectLst/>
              </a:rPr>
              <a:t>Describe patient, provider, and system factors that can facilitate or interfere with effective pain assessment and management.</a:t>
            </a:r>
          </a:p>
          <a:p>
            <a:pPr algn="l">
              <a:spcBef>
                <a:spcPts val="0"/>
              </a:spcBef>
              <a:spcAft>
                <a:spcPts val="1200"/>
              </a:spcAft>
              <a:buFont typeface="+mj-lt"/>
              <a:buAutoNum type="arabicPeriod"/>
            </a:pPr>
            <a:r>
              <a:rPr lang="en-GB" sz="2200" b="0" i="0" dirty="0">
                <a:solidFill>
                  <a:srgbClr val="212121"/>
                </a:solidFill>
                <a:effectLst/>
              </a:rPr>
              <a:t>Assess patient preferences and values to determine pain-related goals and priorities.</a:t>
            </a:r>
          </a:p>
          <a:p>
            <a:pPr algn="l">
              <a:spcBef>
                <a:spcPts val="0"/>
              </a:spcBef>
              <a:spcAft>
                <a:spcPts val="1200"/>
              </a:spcAft>
              <a:buFont typeface="+mj-lt"/>
              <a:buAutoNum type="arabicPeriod"/>
            </a:pPr>
            <a:r>
              <a:rPr lang="en-GB" sz="2200" b="0" i="0" dirty="0">
                <a:solidFill>
                  <a:srgbClr val="212121"/>
                </a:solidFill>
                <a:effectLst/>
              </a:rPr>
              <a:t>Demonstrate empathic and compassionate communication during pain assessment.</a:t>
            </a:r>
          </a:p>
          <a:p>
            <a:endParaRPr lang="en-GB" dirty="0"/>
          </a:p>
        </p:txBody>
      </p:sp>
      <p:sp>
        <p:nvSpPr>
          <p:cNvPr id="4" name="Slide Number Placeholder 3">
            <a:extLst>
              <a:ext uri="{FF2B5EF4-FFF2-40B4-BE49-F238E27FC236}">
                <a16:creationId xmlns:a16="http://schemas.microsoft.com/office/drawing/2014/main" id="{EEFBB92F-7B79-BF69-2192-6F36E754012A}"/>
              </a:ext>
            </a:extLst>
          </p:cNvPr>
          <p:cNvSpPr>
            <a:spLocks noGrp="1"/>
          </p:cNvSpPr>
          <p:nvPr>
            <p:ph type="sldNum" sz="quarter" idx="4"/>
          </p:nvPr>
        </p:nvSpPr>
        <p:spPr/>
        <p:txBody>
          <a:bodyPr/>
          <a:lstStyle/>
          <a:p>
            <a:fld id="{A0C8DAFA-258F-4019-A368-83120339C093}" type="slidenum">
              <a:rPr lang="en-GB" smtClean="0"/>
              <a:pPr/>
              <a:t>28</a:t>
            </a:fld>
            <a:endParaRPr lang="en-GB" dirty="0"/>
          </a:p>
        </p:txBody>
      </p:sp>
    </p:spTree>
    <p:extLst>
      <p:ext uri="{BB962C8B-B14F-4D97-AF65-F5344CB8AC3E}">
        <p14:creationId xmlns:p14="http://schemas.microsoft.com/office/powerpoint/2010/main" val="382419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8CCD-FB9E-7158-A7AF-2EB897D27A84}"/>
              </a:ext>
            </a:extLst>
          </p:cNvPr>
          <p:cNvSpPr>
            <a:spLocks noGrp="1"/>
          </p:cNvSpPr>
          <p:nvPr>
            <p:ph type="title"/>
          </p:nvPr>
        </p:nvSpPr>
        <p:spPr>
          <a:xfrm>
            <a:off x="245165" y="304898"/>
            <a:ext cx="10515600" cy="1325563"/>
          </a:xfrm>
        </p:spPr>
        <p:txBody>
          <a:bodyPr>
            <a:normAutofit fontScale="90000"/>
          </a:bodyPr>
          <a:lstStyle/>
          <a:p>
            <a:r>
              <a:rPr lang="en-GB" dirty="0">
                <a:solidFill>
                  <a:schemeClr val="tx2"/>
                </a:solidFill>
              </a:rPr>
              <a:t>Domain 3 </a:t>
            </a:r>
            <a:r>
              <a:rPr lang="en-GB" b="0" dirty="0">
                <a:solidFill>
                  <a:schemeClr val="tx2"/>
                </a:solidFill>
              </a:rPr>
              <a:t>- </a:t>
            </a:r>
            <a:r>
              <a:rPr lang="en-GB" b="0" i="0" dirty="0">
                <a:solidFill>
                  <a:schemeClr val="tx2"/>
                </a:solidFill>
                <a:effectLst/>
              </a:rPr>
              <a:t>Management of pain: How is pain relieved?</a:t>
            </a:r>
            <a:br>
              <a:rPr lang="en-GB" sz="3200" b="0" i="0" dirty="0">
                <a:solidFill>
                  <a:srgbClr val="212121"/>
                </a:solidFill>
                <a:effectLst/>
                <a:latin typeface="Cambria" panose="02040503050406030204" pitchFamily="18" charset="0"/>
              </a:rPr>
            </a:br>
            <a:br>
              <a:rPr lang="en-GB" b="0" i="0" dirty="0">
                <a:solidFill>
                  <a:srgbClr val="212121"/>
                </a:solidFill>
                <a:effectLst/>
                <a:latin typeface="Cambria" panose="02040503050406030204" pitchFamily="18" charset="0"/>
              </a:rPr>
            </a:br>
            <a:r>
              <a:rPr lang="en-GB" dirty="0"/>
              <a:t> </a:t>
            </a:r>
          </a:p>
        </p:txBody>
      </p:sp>
      <p:sp>
        <p:nvSpPr>
          <p:cNvPr id="3" name="Content Placeholder 2">
            <a:extLst>
              <a:ext uri="{FF2B5EF4-FFF2-40B4-BE49-F238E27FC236}">
                <a16:creationId xmlns:a16="http://schemas.microsoft.com/office/drawing/2014/main" id="{385E56FE-ECBB-01C9-A758-7215F79A7846}"/>
              </a:ext>
            </a:extLst>
          </p:cNvPr>
          <p:cNvSpPr>
            <a:spLocks noGrp="1"/>
          </p:cNvSpPr>
          <p:nvPr>
            <p:ph idx="1"/>
          </p:nvPr>
        </p:nvSpPr>
        <p:spPr>
          <a:xfrm>
            <a:off x="523462" y="1152367"/>
            <a:ext cx="11423373" cy="4864120"/>
          </a:xfrm>
        </p:spPr>
        <p:txBody>
          <a:bodyPr>
            <a:normAutofit fontScale="40000" lnSpcReduction="20000"/>
          </a:bodyPr>
          <a:lstStyle/>
          <a:p>
            <a:pPr marL="0" indent="0" algn="l">
              <a:spcBef>
                <a:spcPts val="0"/>
              </a:spcBef>
              <a:spcAft>
                <a:spcPts val="1200"/>
              </a:spcAft>
              <a:buNone/>
            </a:pPr>
            <a:r>
              <a:rPr lang="en-GB" sz="5000" b="0" i="0" dirty="0">
                <a:solidFill>
                  <a:srgbClr val="212121"/>
                </a:solidFill>
                <a:effectLst/>
              </a:rPr>
              <a:t>This domain focuses on collaborative approaches to decision-making, diversity of treatment options, the importance of patient agency, risk management, flexibility in care, and treatment based on appropriate understanding of the clinical condition.</a:t>
            </a:r>
          </a:p>
          <a:p>
            <a:pPr marL="0" indent="0" algn="l">
              <a:spcBef>
                <a:spcPts val="0"/>
              </a:spcBef>
              <a:spcAft>
                <a:spcPts val="1200"/>
              </a:spcAft>
              <a:buNone/>
            </a:pPr>
            <a:endParaRPr lang="en-GB" sz="5000" b="0" i="0" dirty="0">
              <a:solidFill>
                <a:srgbClr val="212121"/>
              </a:solidFill>
              <a:effectLst/>
            </a:endParaRPr>
          </a:p>
          <a:p>
            <a:pPr algn="l">
              <a:spcBef>
                <a:spcPts val="0"/>
              </a:spcBef>
              <a:spcAft>
                <a:spcPts val="1200"/>
              </a:spcAft>
              <a:buFont typeface="+mj-lt"/>
              <a:buAutoNum type="arabicPeriod"/>
            </a:pPr>
            <a:r>
              <a:rPr lang="en-GB" sz="5000" b="0" i="0" dirty="0">
                <a:solidFill>
                  <a:srgbClr val="212121"/>
                </a:solidFill>
                <a:effectLst/>
              </a:rPr>
              <a:t>Demonstrate the inclusion of patient and others, as appropriate, in the education and shared decision-making process for pain care.</a:t>
            </a:r>
          </a:p>
          <a:p>
            <a:pPr algn="l">
              <a:spcBef>
                <a:spcPts val="0"/>
              </a:spcBef>
              <a:spcAft>
                <a:spcPts val="1200"/>
              </a:spcAft>
              <a:buFont typeface="+mj-lt"/>
              <a:buAutoNum type="arabicPeriod"/>
            </a:pPr>
            <a:r>
              <a:rPr lang="en-GB" sz="5000" b="0" i="0" dirty="0">
                <a:solidFill>
                  <a:srgbClr val="212121"/>
                </a:solidFill>
                <a:effectLst/>
              </a:rPr>
              <a:t>Identify pain treatment options that can be accessed in a comprehensive pain management plan.</a:t>
            </a:r>
          </a:p>
          <a:p>
            <a:pPr algn="l">
              <a:spcBef>
                <a:spcPts val="0"/>
              </a:spcBef>
              <a:spcAft>
                <a:spcPts val="1200"/>
              </a:spcAft>
              <a:buFont typeface="+mj-lt"/>
              <a:buAutoNum type="arabicPeriod"/>
            </a:pPr>
            <a:r>
              <a:rPr lang="en-GB" sz="5000" b="0" i="0" dirty="0">
                <a:solidFill>
                  <a:srgbClr val="212121"/>
                </a:solidFill>
                <a:effectLst/>
              </a:rPr>
              <a:t>Explain how health promotion and self-management strategies are important to the management of pain.</a:t>
            </a:r>
          </a:p>
          <a:p>
            <a:pPr algn="l">
              <a:spcBef>
                <a:spcPts val="0"/>
              </a:spcBef>
              <a:spcAft>
                <a:spcPts val="1200"/>
              </a:spcAft>
              <a:buFont typeface="+mj-lt"/>
              <a:buAutoNum type="arabicPeriod"/>
            </a:pPr>
            <a:r>
              <a:rPr lang="en-GB" sz="5000" b="0" i="0" dirty="0">
                <a:solidFill>
                  <a:srgbClr val="212121"/>
                </a:solidFill>
                <a:effectLst/>
              </a:rPr>
              <a:t>Develop a pain treatment plan based on benefits and risks of available treatments.</a:t>
            </a:r>
          </a:p>
          <a:p>
            <a:pPr algn="l">
              <a:spcBef>
                <a:spcPts val="0"/>
              </a:spcBef>
              <a:spcAft>
                <a:spcPts val="1200"/>
              </a:spcAft>
              <a:buFont typeface="+mj-lt"/>
              <a:buAutoNum type="arabicPeriod"/>
            </a:pPr>
            <a:r>
              <a:rPr lang="en-GB" sz="5000" b="0" i="0" dirty="0">
                <a:solidFill>
                  <a:srgbClr val="212121"/>
                </a:solidFill>
                <a:effectLst/>
              </a:rPr>
              <a:t>Monitor effects of pain management approaches to adjust the plan of care as needed.</a:t>
            </a:r>
          </a:p>
          <a:p>
            <a:pPr algn="l">
              <a:spcBef>
                <a:spcPts val="0"/>
              </a:spcBef>
              <a:spcAft>
                <a:spcPts val="1200"/>
              </a:spcAft>
              <a:buFont typeface="+mj-lt"/>
              <a:buAutoNum type="arabicPeriod"/>
            </a:pPr>
            <a:r>
              <a:rPr lang="en-GB" sz="5000" b="0" i="0" dirty="0">
                <a:solidFill>
                  <a:srgbClr val="212121"/>
                </a:solidFill>
                <a:effectLst/>
              </a:rPr>
              <a:t>Differentiate physical dependence, substance use disorder, misuse, tolerance, addiction, and nonadherence.</a:t>
            </a:r>
          </a:p>
          <a:p>
            <a:pPr algn="l">
              <a:spcBef>
                <a:spcPts val="0"/>
              </a:spcBef>
              <a:spcAft>
                <a:spcPts val="1200"/>
              </a:spcAft>
              <a:buFont typeface="+mj-lt"/>
              <a:buAutoNum type="arabicPeriod"/>
            </a:pPr>
            <a:r>
              <a:rPr lang="en-GB" sz="5000" b="0" i="0" dirty="0">
                <a:solidFill>
                  <a:srgbClr val="212121"/>
                </a:solidFill>
                <a:effectLst/>
              </a:rPr>
              <a:t>Develop a treatment plan that takes into account the differences between acute pain, acute-on-chronic pain, chronic/persistent pain, and pain at the end of life</a:t>
            </a:r>
          </a:p>
          <a:p>
            <a:pPr marL="0" indent="0" algn="l">
              <a:spcBef>
                <a:spcPts val="0"/>
              </a:spcBef>
              <a:spcAft>
                <a:spcPts val="600"/>
              </a:spcAft>
              <a:buNone/>
            </a:pPr>
            <a:endParaRPr lang="en-GB" sz="2600" b="0" i="0" dirty="0">
              <a:solidFill>
                <a:srgbClr val="212121"/>
              </a:solidFill>
              <a:effectLst/>
            </a:endParaRPr>
          </a:p>
          <a:p>
            <a:endParaRPr lang="en-GB" dirty="0"/>
          </a:p>
        </p:txBody>
      </p:sp>
      <p:sp>
        <p:nvSpPr>
          <p:cNvPr id="4" name="Slide Number Placeholder 3">
            <a:extLst>
              <a:ext uri="{FF2B5EF4-FFF2-40B4-BE49-F238E27FC236}">
                <a16:creationId xmlns:a16="http://schemas.microsoft.com/office/drawing/2014/main" id="{EEFBB92F-7B79-BF69-2192-6F36E754012A}"/>
              </a:ext>
            </a:extLst>
          </p:cNvPr>
          <p:cNvSpPr>
            <a:spLocks noGrp="1"/>
          </p:cNvSpPr>
          <p:nvPr>
            <p:ph type="sldNum" sz="quarter" idx="4"/>
          </p:nvPr>
        </p:nvSpPr>
        <p:spPr/>
        <p:txBody>
          <a:bodyPr/>
          <a:lstStyle/>
          <a:p>
            <a:fld id="{A0C8DAFA-258F-4019-A368-83120339C093}" type="slidenum">
              <a:rPr lang="en-GB" smtClean="0"/>
              <a:pPr/>
              <a:t>29</a:t>
            </a:fld>
            <a:endParaRPr lang="en-GB" dirty="0"/>
          </a:p>
        </p:txBody>
      </p:sp>
    </p:spTree>
    <p:extLst>
      <p:ext uri="{BB962C8B-B14F-4D97-AF65-F5344CB8AC3E}">
        <p14:creationId xmlns:p14="http://schemas.microsoft.com/office/powerpoint/2010/main" val="365401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6E2B-B180-D7CB-6A7E-46F96F5FC683}"/>
              </a:ext>
            </a:extLst>
          </p:cNvPr>
          <p:cNvSpPr>
            <a:spLocks noGrp="1"/>
          </p:cNvSpPr>
          <p:nvPr>
            <p:ph type="title"/>
          </p:nvPr>
        </p:nvSpPr>
        <p:spPr>
          <a:xfrm>
            <a:off x="334618" y="-234773"/>
            <a:ext cx="10515600" cy="1325563"/>
          </a:xfrm>
        </p:spPr>
        <p:txBody>
          <a:bodyPr/>
          <a:lstStyle/>
          <a:p>
            <a:r>
              <a:rPr lang="en-GB" dirty="0"/>
              <a:t>How to use this guide</a:t>
            </a:r>
          </a:p>
        </p:txBody>
      </p:sp>
      <p:sp>
        <p:nvSpPr>
          <p:cNvPr id="3" name="Content Placeholder 2">
            <a:extLst>
              <a:ext uri="{FF2B5EF4-FFF2-40B4-BE49-F238E27FC236}">
                <a16:creationId xmlns:a16="http://schemas.microsoft.com/office/drawing/2014/main" id="{18161171-2B43-2116-D71C-330D90B54644}"/>
              </a:ext>
            </a:extLst>
          </p:cNvPr>
          <p:cNvSpPr>
            <a:spLocks noGrp="1"/>
          </p:cNvSpPr>
          <p:nvPr>
            <p:ph idx="1"/>
          </p:nvPr>
        </p:nvSpPr>
        <p:spPr>
          <a:xfrm>
            <a:off x="334618" y="843280"/>
            <a:ext cx="11522764" cy="5586711"/>
          </a:xfrm>
        </p:spPr>
        <p:txBody>
          <a:bodyPr>
            <a:normAutofit lnSpcReduction="10000"/>
          </a:bodyPr>
          <a:lstStyle/>
          <a:p>
            <a:r>
              <a:rPr lang="en-GB" sz="2200" dirty="0"/>
              <a:t>Give yourself 1 hour to review the guide and consider your actions – Individually and/or as a group</a:t>
            </a:r>
          </a:p>
          <a:p>
            <a:r>
              <a:rPr lang="en-GB" sz="2200" dirty="0"/>
              <a:t>Slide links and hyperlinks are embedded – click on the blue underlined text to follow</a:t>
            </a:r>
          </a:p>
          <a:p>
            <a:r>
              <a:rPr lang="en-GB" sz="2200" dirty="0"/>
              <a:t>The guide is split into sections – Click on the side panel to open the different sections: </a:t>
            </a:r>
          </a:p>
          <a:p>
            <a:pPr marL="720000" indent="0">
              <a:buNone/>
            </a:pPr>
            <a:r>
              <a:rPr lang="en-GB" sz="1400" dirty="0">
                <a:hlinkClick r:id="rId2" action="ppaction://hlinksldjump"/>
              </a:rPr>
              <a:t>- Ideas for action you can take in your practices and resources to support processes</a:t>
            </a:r>
            <a:endParaRPr lang="en-GB" sz="1400" dirty="0"/>
          </a:p>
          <a:p>
            <a:pPr marL="720000" indent="0">
              <a:buNone/>
            </a:pPr>
            <a:r>
              <a:rPr lang="en-GB" sz="1400" dirty="0"/>
              <a:t>- </a:t>
            </a:r>
            <a:r>
              <a:rPr lang="en-GB" sz="1400" dirty="0">
                <a:hlinkClick r:id="rId3" action="ppaction://hlinksldjump"/>
              </a:rPr>
              <a:t>Tips and tricks for consultations</a:t>
            </a:r>
            <a:endParaRPr lang="en-GB" sz="1400" dirty="0"/>
          </a:p>
          <a:p>
            <a:pPr marL="720000" indent="0">
              <a:buNone/>
            </a:pPr>
            <a:r>
              <a:rPr lang="en-GB" sz="1400" dirty="0"/>
              <a:t>- </a:t>
            </a:r>
            <a:r>
              <a:rPr lang="en-GB" sz="1400" dirty="0">
                <a:hlinkClick r:id="rId4" action="ppaction://hlinksldjump"/>
              </a:rPr>
              <a:t>Example from practices that have worked to reduce opioid prescribing</a:t>
            </a:r>
            <a:endParaRPr lang="en-GB" sz="1400" dirty="0"/>
          </a:p>
          <a:p>
            <a:pPr marL="720000" indent="0">
              <a:buNone/>
            </a:pPr>
            <a:r>
              <a:rPr lang="en-GB" sz="1400" dirty="0"/>
              <a:t>- </a:t>
            </a:r>
            <a:r>
              <a:rPr lang="en-GB" sz="1400" dirty="0">
                <a:hlinkClick r:id="rId5" action="ppaction://hlinksldjump"/>
              </a:rPr>
              <a:t>How you can identify the at risk patients in your practices</a:t>
            </a:r>
            <a:endParaRPr lang="en-GB" sz="1400" dirty="0"/>
          </a:p>
          <a:p>
            <a:pPr marL="720000" indent="0">
              <a:buNone/>
            </a:pPr>
            <a:r>
              <a:rPr lang="en-GB" sz="1400" dirty="0"/>
              <a:t>- </a:t>
            </a:r>
            <a:r>
              <a:rPr lang="en-GB" sz="1400" dirty="0">
                <a:hlinkClick r:id="rId6" action="ppaction://hlinksldjump"/>
              </a:rPr>
              <a:t>Training and support</a:t>
            </a:r>
            <a:endParaRPr lang="en-GB" sz="1400" dirty="0"/>
          </a:p>
          <a:p>
            <a:pPr marL="720000" indent="0">
              <a:buNone/>
            </a:pPr>
            <a:r>
              <a:rPr lang="en-GB" sz="1400" dirty="0"/>
              <a:t>- </a:t>
            </a:r>
            <a:r>
              <a:rPr lang="en-GB" sz="1400" dirty="0">
                <a:hlinkClick r:id="rId7" action="ppaction://hlinksldjump"/>
              </a:rPr>
              <a:t>Core competencies for pain management</a:t>
            </a:r>
            <a:endParaRPr lang="en-GB" sz="1400" dirty="0"/>
          </a:p>
          <a:p>
            <a:r>
              <a:rPr lang="en-GB" sz="2200" dirty="0"/>
              <a:t>Share and discuss with your colleagues and work together to create a practice based approach</a:t>
            </a:r>
          </a:p>
          <a:p>
            <a:r>
              <a:rPr lang="en-GB" sz="2200" dirty="0"/>
              <a:t>Carry out using continuous learning approach – </a:t>
            </a:r>
            <a:r>
              <a:rPr lang="en-GB" sz="2200" dirty="0" err="1"/>
              <a:t>i.e</a:t>
            </a:r>
            <a:r>
              <a:rPr lang="en-GB" sz="2200" dirty="0"/>
              <a:t> Small steps / small changes / review and learn</a:t>
            </a:r>
          </a:p>
          <a:p>
            <a:r>
              <a:rPr lang="en-GB" sz="2200" dirty="0"/>
              <a:t>Consider one patient at a time and learn from each one</a:t>
            </a:r>
          </a:p>
          <a:p>
            <a:r>
              <a:rPr lang="en-GB" sz="2200" dirty="0"/>
              <a:t>This workbook could help you plan how your actions </a:t>
            </a:r>
            <a:r>
              <a:rPr lang="en-GB" sz="1400" dirty="0"/>
              <a:t>- </a:t>
            </a:r>
            <a:r>
              <a:rPr lang="en-GB" sz="1400" dirty="0">
                <a:hlinkClick r:id="rId8"/>
              </a:rPr>
              <a:t>QI_workbook_final-version-18-Aug-22.pptx</a:t>
            </a:r>
            <a:endParaRPr lang="en-GB" sz="1400" dirty="0"/>
          </a:p>
        </p:txBody>
      </p:sp>
      <p:sp>
        <p:nvSpPr>
          <p:cNvPr id="4" name="Slide Number Placeholder 3">
            <a:extLst>
              <a:ext uri="{FF2B5EF4-FFF2-40B4-BE49-F238E27FC236}">
                <a16:creationId xmlns:a16="http://schemas.microsoft.com/office/drawing/2014/main" id="{E2CA41C6-7DE1-FA81-BD65-970048DA1FAB}"/>
              </a:ext>
            </a:extLst>
          </p:cNvPr>
          <p:cNvSpPr>
            <a:spLocks noGrp="1"/>
          </p:cNvSpPr>
          <p:nvPr>
            <p:ph type="sldNum" sz="quarter" idx="4"/>
          </p:nvPr>
        </p:nvSpPr>
        <p:spPr/>
        <p:txBody>
          <a:bodyPr/>
          <a:lstStyle/>
          <a:p>
            <a:fld id="{A0C8DAFA-258F-4019-A368-83120339C093}" type="slidenum">
              <a:rPr lang="en-GB" smtClean="0"/>
              <a:pPr/>
              <a:t>3</a:t>
            </a:fld>
            <a:endParaRPr lang="en-GB" dirty="0"/>
          </a:p>
        </p:txBody>
      </p:sp>
    </p:spTree>
    <p:extLst>
      <p:ext uri="{BB962C8B-B14F-4D97-AF65-F5344CB8AC3E}">
        <p14:creationId xmlns:p14="http://schemas.microsoft.com/office/powerpoint/2010/main" val="283598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8CCD-FB9E-7158-A7AF-2EB897D27A84}"/>
              </a:ext>
            </a:extLst>
          </p:cNvPr>
          <p:cNvSpPr>
            <a:spLocks noGrp="1"/>
          </p:cNvSpPr>
          <p:nvPr>
            <p:ph type="title"/>
          </p:nvPr>
        </p:nvSpPr>
        <p:spPr>
          <a:xfrm>
            <a:off x="146136" y="291744"/>
            <a:ext cx="10515600" cy="1325563"/>
          </a:xfrm>
        </p:spPr>
        <p:txBody>
          <a:bodyPr>
            <a:normAutofit fontScale="90000"/>
          </a:bodyPr>
          <a:lstStyle/>
          <a:p>
            <a:r>
              <a:rPr lang="en-GB" dirty="0"/>
              <a:t>Domain 4 </a:t>
            </a:r>
            <a:r>
              <a:rPr lang="en-GB" b="0" dirty="0">
                <a:solidFill>
                  <a:schemeClr val="tx2"/>
                </a:solidFill>
              </a:rPr>
              <a:t>-</a:t>
            </a:r>
            <a:r>
              <a:rPr lang="en-GB" i="0" dirty="0">
                <a:solidFill>
                  <a:schemeClr val="tx2"/>
                </a:solidFill>
                <a:effectLst/>
              </a:rPr>
              <a:t>Clinical conditions: How does context influence pain management?</a:t>
            </a:r>
            <a:br>
              <a:rPr lang="en-GB" b="0" i="0" dirty="0">
                <a:solidFill>
                  <a:srgbClr val="212121"/>
                </a:solidFill>
                <a:effectLst/>
                <a:latin typeface="Cambria" panose="02040503050406030204" pitchFamily="18" charset="0"/>
              </a:rPr>
            </a:br>
            <a:r>
              <a:rPr lang="en-GB" dirty="0"/>
              <a:t> </a:t>
            </a:r>
          </a:p>
        </p:txBody>
      </p:sp>
      <p:sp>
        <p:nvSpPr>
          <p:cNvPr id="3" name="Content Placeholder 2">
            <a:extLst>
              <a:ext uri="{FF2B5EF4-FFF2-40B4-BE49-F238E27FC236}">
                <a16:creationId xmlns:a16="http://schemas.microsoft.com/office/drawing/2014/main" id="{385E56FE-ECBB-01C9-A758-7215F79A7846}"/>
              </a:ext>
            </a:extLst>
          </p:cNvPr>
          <p:cNvSpPr>
            <a:spLocks noGrp="1"/>
          </p:cNvSpPr>
          <p:nvPr>
            <p:ph idx="1"/>
          </p:nvPr>
        </p:nvSpPr>
        <p:spPr>
          <a:xfrm>
            <a:off x="443948" y="1388303"/>
            <a:ext cx="10515600" cy="4351338"/>
          </a:xfrm>
        </p:spPr>
        <p:txBody>
          <a:bodyPr>
            <a:normAutofit lnSpcReduction="10000"/>
          </a:bodyPr>
          <a:lstStyle/>
          <a:p>
            <a:pPr marL="0" indent="0" algn="l">
              <a:spcBef>
                <a:spcPts val="0"/>
              </a:spcBef>
              <a:spcAft>
                <a:spcPts val="1200"/>
              </a:spcAft>
              <a:buNone/>
            </a:pPr>
            <a:r>
              <a:rPr lang="en-GB" sz="2000" b="0" i="0" dirty="0">
                <a:solidFill>
                  <a:srgbClr val="212121"/>
                </a:solidFill>
                <a:effectLst/>
              </a:rPr>
              <a:t>This domain focuses on the role of the clinician in the application of the competencies developed in domains 1–3 and in the context of varied patient populations, settings, and care teams.</a:t>
            </a:r>
          </a:p>
          <a:p>
            <a:pPr marL="0" indent="0" algn="l">
              <a:spcBef>
                <a:spcPts val="0"/>
              </a:spcBef>
              <a:spcAft>
                <a:spcPts val="1200"/>
              </a:spcAft>
              <a:buNone/>
            </a:pPr>
            <a:endParaRPr lang="en-GB" sz="2000" b="0" i="0" dirty="0">
              <a:solidFill>
                <a:srgbClr val="212121"/>
              </a:solidFill>
              <a:effectLst/>
            </a:endParaRPr>
          </a:p>
          <a:p>
            <a:pPr algn="l">
              <a:spcBef>
                <a:spcPts val="0"/>
              </a:spcBef>
              <a:spcAft>
                <a:spcPts val="1200"/>
              </a:spcAft>
              <a:buFont typeface="+mj-lt"/>
              <a:buAutoNum type="arabicPeriod"/>
            </a:pPr>
            <a:r>
              <a:rPr lang="en-GB" sz="2000" b="0" i="0" dirty="0">
                <a:solidFill>
                  <a:srgbClr val="212121"/>
                </a:solidFill>
                <a:effectLst/>
              </a:rPr>
              <a:t>Describe the unique pain assessment and management needs of special populations.</a:t>
            </a:r>
          </a:p>
          <a:p>
            <a:pPr algn="l">
              <a:spcBef>
                <a:spcPts val="0"/>
              </a:spcBef>
              <a:spcAft>
                <a:spcPts val="1200"/>
              </a:spcAft>
              <a:buFont typeface="+mj-lt"/>
              <a:buAutoNum type="arabicPeriod"/>
            </a:pPr>
            <a:r>
              <a:rPr lang="en-GB" sz="2000" b="0" i="0" dirty="0">
                <a:solidFill>
                  <a:srgbClr val="212121"/>
                </a:solidFill>
                <a:effectLst/>
              </a:rPr>
              <a:t>Explain how to assess and manage pain across settings and transitions of care.</a:t>
            </a:r>
          </a:p>
          <a:p>
            <a:pPr algn="l">
              <a:spcBef>
                <a:spcPts val="0"/>
              </a:spcBef>
              <a:spcAft>
                <a:spcPts val="1200"/>
              </a:spcAft>
              <a:buFont typeface="+mj-lt"/>
              <a:buAutoNum type="arabicPeriod"/>
            </a:pPr>
            <a:r>
              <a:rPr lang="en-GB" sz="2000" b="0" i="0" dirty="0">
                <a:solidFill>
                  <a:srgbClr val="212121"/>
                </a:solidFill>
                <a:effectLst/>
              </a:rPr>
              <a:t>Describe the role, scope of practice, and contribution of the different professions within a pain management care team.</a:t>
            </a:r>
          </a:p>
          <a:p>
            <a:pPr algn="l">
              <a:spcBef>
                <a:spcPts val="0"/>
              </a:spcBef>
              <a:spcAft>
                <a:spcPts val="1200"/>
              </a:spcAft>
              <a:buFont typeface="+mj-lt"/>
              <a:buAutoNum type="arabicPeriod"/>
            </a:pPr>
            <a:r>
              <a:rPr lang="en-GB" sz="2000" b="0" i="0" dirty="0">
                <a:solidFill>
                  <a:srgbClr val="212121"/>
                </a:solidFill>
                <a:effectLst/>
              </a:rPr>
              <a:t>Implement an individualized pain management plan that integrates the perspectives of patients, their social support systems, and health care providers in the context of available resources.</a:t>
            </a:r>
          </a:p>
          <a:p>
            <a:pPr algn="l">
              <a:spcBef>
                <a:spcPts val="0"/>
              </a:spcBef>
              <a:spcAft>
                <a:spcPts val="1200"/>
              </a:spcAft>
              <a:buFont typeface="+mj-lt"/>
              <a:buAutoNum type="arabicPeriod"/>
            </a:pPr>
            <a:r>
              <a:rPr lang="en-GB" sz="2000" b="0" i="0" dirty="0">
                <a:solidFill>
                  <a:srgbClr val="212121"/>
                </a:solidFill>
                <a:effectLst/>
              </a:rPr>
              <a:t>Describe the role of the clinician as an advocate in assisting patients to meet treatment goals.</a:t>
            </a:r>
          </a:p>
          <a:p>
            <a:endParaRPr lang="en-GB" dirty="0"/>
          </a:p>
        </p:txBody>
      </p:sp>
      <p:sp>
        <p:nvSpPr>
          <p:cNvPr id="4" name="Slide Number Placeholder 3">
            <a:extLst>
              <a:ext uri="{FF2B5EF4-FFF2-40B4-BE49-F238E27FC236}">
                <a16:creationId xmlns:a16="http://schemas.microsoft.com/office/drawing/2014/main" id="{EEFBB92F-7B79-BF69-2192-6F36E754012A}"/>
              </a:ext>
            </a:extLst>
          </p:cNvPr>
          <p:cNvSpPr>
            <a:spLocks noGrp="1"/>
          </p:cNvSpPr>
          <p:nvPr>
            <p:ph type="sldNum" sz="quarter" idx="4"/>
          </p:nvPr>
        </p:nvSpPr>
        <p:spPr/>
        <p:txBody>
          <a:bodyPr/>
          <a:lstStyle/>
          <a:p>
            <a:fld id="{A0C8DAFA-258F-4019-A368-83120339C093}" type="slidenum">
              <a:rPr lang="en-GB" smtClean="0"/>
              <a:pPr/>
              <a:t>30</a:t>
            </a:fld>
            <a:endParaRPr lang="en-GB" dirty="0"/>
          </a:p>
        </p:txBody>
      </p:sp>
    </p:spTree>
    <p:extLst>
      <p:ext uri="{BB962C8B-B14F-4D97-AF65-F5344CB8AC3E}">
        <p14:creationId xmlns:p14="http://schemas.microsoft.com/office/powerpoint/2010/main" val="943217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39A810-687F-9F31-9571-BE9DCD118E37}"/>
              </a:ext>
            </a:extLst>
          </p:cNvPr>
          <p:cNvSpPr txBox="1"/>
          <p:nvPr/>
        </p:nvSpPr>
        <p:spPr>
          <a:xfrm>
            <a:off x="715617" y="2194896"/>
            <a:ext cx="10946296" cy="3354765"/>
          </a:xfrm>
          <a:prstGeom prst="rect">
            <a:avLst/>
          </a:prstGeom>
          <a:noFill/>
        </p:spPr>
        <p:txBody>
          <a:bodyPr wrap="square">
            <a:spAutoFit/>
          </a:bodyPr>
          <a:lstStyle/>
          <a:p>
            <a:r>
              <a:rPr lang="en-GB" sz="2800" b="1" dirty="0">
                <a:solidFill>
                  <a:schemeClr val="bg1"/>
                </a:solidFill>
                <a:latin typeface="Arial" panose="020B0604020202020204" pitchFamily="34" charset="0"/>
              </a:rPr>
              <a:t>For more information, please contact:</a:t>
            </a:r>
          </a:p>
          <a:p>
            <a:r>
              <a:rPr lang="en-GB" sz="2800" i="0" u="none" strike="noStrike" baseline="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weahsn.transformation@nhs.net</a:t>
            </a:r>
            <a:endParaRPr lang="en-GB" sz="2800" i="0" u="none" strike="noStrike" baseline="0" dirty="0">
              <a:solidFill>
                <a:schemeClr val="bg1"/>
              </a:solidFill>
              <a:latin typeface="Arial" panose="020B0604020202020204" pitchFamily="34" charset="0"/>
            </a:endParaRPr>
          </a:p>
          <a:p>
            <a:endParaRPr lang="en-GB" sz="2800" i="0" u="none" strike="noStrike" baseline="0" dirty="0">
              <a:solidFill>
                <a:schemeClr val="bg1"/>
              </a:solidFill>
              <a:latin typeface="Arial" panose="020B0604020202020204" pitchFamily="34" charset="0"/>
            </a:endParaRPr>
          </a:p>
          <a:p>
            <a:r>
              <a:rPr lang="en-GB" sz="2800" b="1" dirty="0">
                <a:solidFill>
                  <a:schemeClr val="bg1"/>
                </a:solidFill>
                <a:latin typeface="Arial" panose="020B0604020202020204" pitchFamily="34" charset="0"/>
              </a:rPr>
              <a:t>Website: </a:t>
            </a:r>
          </a:p>
          <a:p>
            <a:r>
              <a:rPr lang="en-GB" sz="280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https://www.weahsn.net/medicines-safety-improvement-programme/</a:t>
            </a:r>
            <a:endParaRPr lang="en-GB" sz="2800" i="0" u="none" strike="noStrike" baseline="0" dirty="0">
              <a:solidFill>
                <a:schemeClr val="bg1"/>
              </a:solidFill>
              <a:latin typeface="Arial" panose="020B0604020202020204" pitchFamily="34" charset="0"/>
            </a:endParaRPr>
          </a:p>
          <a:p>
            <a:endParaRPr lang="en-GB" sz="3600" b="1" dirty="0">
              <a:solidFill>
                <a:schemeClr val="bg1"/>
              </a:solidFill>
              <a:latin typeface="Arial" panose="020B0604020202020204" pitchFamily="34" charset="0"/>
            </a:endParaRPr>
          </a:p>
          <a:p>
            <a:endParaRPr lang="en-GB" sz="3600" dirty="0">
              <a:solidFill>
                <a:schemeClr val="bg1"/>
              </a:solidFill>
            </a:endParaRPr>
          </a:p>
        </p:txBody>
      </p:sp>
    </p:spTree>
    <p:extLst>
      <p:ext uri="{BB962C8B-B14F-4D97-AF65-F5344CB8AC3E}">
        <p14:creationId xmlns:p14="http://schemas.microsoft.com/office/powerpoint/2010/main" val="323710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7C24-5A0C-63C3-28D4-3E1F7710C388}"/>
              </a:ext>
            </a:extLst>
          </p:cNvPr>
          <p:cNvSpPr>
            <a:spLocks noGrp="1"/>
          </p:cNvSpPr>
          <p:nvPr>
            <p:ph type="title"/>
          </p:nvPr>
        </p:nvSpPr>
        <p:spPr>
          <a:xfrm>
            <a:off x="146136" y="109093"/>
            <a:ext cx="11558184" cy="1325563"/>
          </a:xfrm>
        </p:spPr>
        <p:txBody>
          <a:bodyPr/>
          <a:lstStyle/>
          <a:p>
            <a:r>
              <a:rPr lang="en-GB" dirty="0"/>
              <a:t>There are no primary care competency frameworks in the UK for the management of pain</a:t>
            </a:r>
          </a:p>
        </p:txBody>
      </p:sp>
      <p:sp>
        <p:nvSpPr>
          <p:cNvPr id="4" name="Slide Number Placeholder 3">
            <a:extLst>
              <a:ext uri="{FF2B5EF4-FFF2-40B4-BE49-F238E27FC236}">
                <a16:creationId xmlns:a16="http://schemas.microsoft.com/office/drawing/2014/main" id="{8A46CC46-6806-DF94-07CB-4B86462AC253}"/>
              </a:ext>
            </a:extLst>
          </p:cNvPr>
          <p:cNvSpPr>
            <a:spLocks noGrp="1"/>
          </p:cNvSpPr>
          <p:nvPr>
            <p:ph type="sldNum" sz="quarter" idx="4"/>
          </p:nvPr>
        </p:nvSpPr>
        <p:spPr/>
        <p:txBody>
          <a:bodyPr/>
          <a:lstStyle/>
          <a:p>
            <a:fld id="{A0C8DAFA-258F-4019-A368-83120339C093}" type="slidenum">
              <a:rPr lang="en-GB" smtClean="0"/>
              <a:pPr/>
              <a:t>4</a:t>
            </a:fld>
            <a:endParaRPr lang="en-GB" dirty="0"/>
          </a:p>
        </p:txBody>
      </p:sp>
      <p:sp>
        <p:nvSpPr>
          <p:cNvPr id="6" name="Content Placeholder 5">
            <a:extLst>
              <a:ext uri="{FF2B5EF4-FFF2-40B4-BE49-F238E27FC236}">
                <a16:creationId xmlns:a16="http://schemas.microsoft.com/office/drawing/2014/main" id="{6E0E8DC3-283E-A685-BE02-C02F5CF6908A}"/>
              </a:ext>
            </a:extLst>
          </p:cNvPr>
          <p:cNvSpPr>
            <a:spLocks noGrp="1"/>
          </p:cNvSpPr>
          <p:nvPr>
            <p:ph idx="1"/>
          </p:nvPr>
        </p:nvSpPr>
        <p:spPr>
          <a:xfrm>
            <a:off x="316908" y="1660613"/>
            <a:ext cx="11558184" cy="4646267"/>
          </a:xfrm>
        </p:spPr>
        <p:txBody>
          <a:bodyPr>
            <a:normAutofit lnSpcReduction="10000"/>
          </a:bodyPr>
          <a:lstStyle/>
          <a:p>
            <a:r>
              <a:rPr lang="en-GB" sz="1800" b="0" i="0" u="none" strike="noStrike" baseline="0" dirty="0">
                <a:solidFill>
                  <a:srgbClr val="000000"/>
                </a:solidFill>
              </a:rPr>
              <a:t>The Faculty of Pain Medicine of the </a:t>
            </a:r>
            <a:r>
              <a:rPr lang="en-GB" sz="1800" dirty="0">
                <a:solidFill>
                  <a:srgbClr val="000000"/>
                </a:solidFill>
              </a:rPr>
              <a:t>Royal College of Anaesthetist core standards laid out for pain management service, including for GPs / Pharmacist – </a:t>
            </a:r>
            <a:r>
              <a:rPr lang="en-GB" sz="1800" dirty="0">
                <a:solidFill>
                  <a:srgbClr val="000000"/>
                </a:solidFill>
                <a:hlinkClick r:id="rId2"/>
              </a:rPr>
              <a:t>see here</a:t>
            </a:r>
            <a:endParaRPr lang="en-GB" sz="1800" dirty="0">
              <a:solidFill>
                <a:srgbClr val="000000"/>
              </a:solidFill>
            </a:endParaRPr>
          </a:p>
          <a:p>
            <a:endParaRPr lang="en-GB" sz="1800" dirty="0">
              <a:solidFill>
                <a:srgbClr val="000000"/>
              </a:solidFill>
            </a:endParaRPr>
          </a:p>
          <a:p>
            <a:r>
              <a:rPr lang="en-GB" sz="1800" dirty="0">
                <a:solidFill>
                  <a:srgbClr val="000000"/>
                </a:solidFill>
                <a:hlinkClick r:id="rId3"/>
              </a:rPr>
              <a:t>Fishman et al, 2013 </a:t>
            </a:r>
            <a:r>
              <a:rPr lang="en-GB" sz="1800" dirty="0">
                <a:solidFill>
                  <a:srgbClr val="000000"/>
                </a:solidFill>
              </a:rPr>
              <a:t>published ‘Core Competencies for pain management: results of an interprofessional consensus summit’ in the Pain Medicine Journal, part of the American Academy of Pain Medicine</a:t>
            </a:r>
          </a:p>
          <a:p>
            <a:pPr marL="0" indent="0">
              <a:buNone/>
            </a:pPr>
            <a:r>
              <a:rPr lang="en-GB" sz="1800" b="0" i="0" dirty="0">
                <a:solidFill>
                  <a:schemeClr val="accent1">
                    <a:lumMod val="50000"/>
                  </a:schemeClr>
                </a:solidFill>
                <a:effectLst/>
              </a:rPr>
              <a:t>	- </a:t>
            </a:r>
            <a:r>
              <a:rPr lang="en-GB" sz="1800" b="0" i="0" dirty="0">
                <a:solidFill>
                  <a:schemeClr val="accent1">
                    <a:lumMod val="50000"/>
                  </a:schemeClr>
                </a:solidFill>
                <a:effectLst/>
                <a:hlinkClick r:id="rId4" action="ppaction://hlinksldjump"/>
              </a:rPr>
              <a:t>Domain 1: Multidimensional Nature of Pain: What is Pain?</a:t>
            </a:r>
            <a:endParaRPr lang="en-GB" sz="1800" b="0" i="0" dirty="0">
              <a:solidFill>
                <a:schemeClr val="accent1">
                  <a:lumMod val="50000"/>
                </a:schemeClr>
              </a:solidFill>
              <a:effectLst/>
            </a:endParaRPr>
          </a:p>
          <a:p>
            <a:pPr marL="0" indent="0">
              <a:buNone/>
            </a:pPr>
            <a:r>
              <a:rPr lang="en-GB" sz="1800" dirty="0">
                <a:solidFill>
                  <a:schemeClr val="accent1">
                    <a:lumMod val="50000"/>
                  </a:schemeClr>
                </a:solidFill>
              </a:rPr>
              <a:t>	</a:t>
            </a:r>
            <a:r>
              <a:rPr lang="en-GB" sz="1800" dirty="0">
                <a:solidFill>
                  <a:schemeClr val="accent1">
                    <a:lumMod val="50000"/>
                  </a:schemeClr>
                </a:solidFill>
                <a:hlinkClick r:id="rId5" action="ppaction://hlinksldjump"/>
              </a:rPr>
              <a:t>- </a:t>
            </a:r>
            <a:r>
              <a:rPr lang="en-GB" sz="1800" b="0" i="0" dirty="0">
                <a:solidFill>
                  <a:schemeClr val="accent1">
                    <a:lumMod val="50000"/>
                  </a:schemeClr>
                </a:solidFill>
                <a:effectLst/>
                <a:hlinkClick r:id="rId5" action="ppaction://hlinksldjump"/>
              </a:rPr>
              <a:t>Domain 2: Pain Assessment and Measurement: How is Pain Recognized?</a:t>
            </a:r>
            <a:endParaRPr lang="en-GB" sz="1800" b="0" i="0" dirty="0">
              <a:solidFill>
                <a:schemeClr val="accent1">
                  <a:lumMod val="50000"/>
                </a:schemeClr>
              </a:solidFill>
              <a:effectLst/>
            </a:endParaRPr>
          </a:p>
          <a:p>
            <a:pPr marL="0" indent="0">
              <a:buNone/>
            </a:pPr>
            <a:r>
              <a:rPr lang="en-GB" sz="1800" dirty="0">
                <a:solidFill>
                  <a:schemeClr val="accent1">
                    <a:lumMod val="50000"/>
                  </a:schemeClr>
                </a:solidFill>
              </a:rPr>
              <a:t>	</a:t>
            </a:r>
            <a:r>
              <a:rPr lang="en-GB" sz="1800" dirty="0">
                <a:solidFill>
                  <a:schemeClr val="accent1">
                    <a:lumMod val="50000"/>
                  </a:schemeClr>
                </a:solidFill>
                <a:hlinkClick r:id="rId6" action="ppaction://hlinksldjump"/>
              </a:rPr>
              <a:t>- </a:t>
            </a:r>
            <a:r>
              <a:rPr lang="en-GB" sz="1800" b="0" i="0" dirty="0">
                <a:solidFill>
                  <a:schemeClr val="accent1">
                    <a:lumMod val="50000"/>
                  </a:schemeClr>
                </a:solidFill>
                <a:effectLst/>
                <a:hlinkClick r:id="rId6" action="ppaction://hlinksldjump"/>
              </a:rPr>
              <a:t>Domain 3: Management of Pain: How is Pain Relieved?</a:t>
            </a:r>
            <a:endParaRPr lang="en-GB" sz="1800" b="0" i="0" dirty="0">
              <a:solidFill>
                <a:schemeClr val="accent1">
                  <a:lumMod val="50000"/>
                </a:schemeClr>
              </a:solidFill>
              <a:effectLst/>
            </a:endParaRPr>
          </a:p>
          <a:p>
            <a:pPr marL="0" indent="0">
              <a:buNone/>
            </a:pPr>
            <a:r>
              <a:rPr lang="en-GB" sz="1800" dirty="0">
                <a:solidFill>
                  <a:schemeClr val="accent1">
                    <a:lumMod val="50000"/>
                  </a:schemeClr>
                </a:solidFill>
              </a:rPr>
              <a:t>	</a:t>
            </a:r>
            <a:r>
              <a:rPr lang="en-GB" sz="1800" dirty="0">
                <a:solidFill>
                  <a:schemeClr val="accent1">
                    <a:lumMod val="50000"/>
                  </a:schemeClr>
                </a:solidFill>
                <a:hlinkClick r:id="rId7" action="ppaction://hlinksldjump"/>
              </a:rPr>
              <a:t>- </a:t>
            </a:r>
            <a:r>
              <a:rPr lang="en-GB" sz="1800" b="0" i="0" dirty="0">
                <a:solidFill>
                  <a:schemeClr val="accent1">
                    <a:lumMod val="50000"/>
                  </a:schemeClr>
                </a:solidFill>
                <a:effectLst/>
                <a:hlinkClick r:id="rId7" action="ppaction://hlinksldjump"/>
              </a:rPr>
              <a:t>Domain 4: Clinical Conditions: How Does Context Influence Pain Management?</a:t>
            </a:r>
            <a:endParaRPr lang="en-GB" sz="1800" b="0" i="0" dirty="0">
              <a:solidFill>
                <a:schemeClr val="accent1">
                  <a:lumMod val="50000"/>
                </a:schemeClr>
              </a:solidFill>
              <a:effectLst/>
            </a:endParaRPr>
          </a:p>
          <a:p>
            <a:pPr marL="0" indent="0">
              <a:buNone/>
            </a:pPr>
            <a:endParaRPr lang="en-GB" sz="1800" b="0" i="0" dirty="0">
              <a:solidFill>
                <a:schemeClr val="accent1">
                  <a:lumMod val="50000"/>
                </a:schemeClr>
              </a:solidFill>
              <a:effectLst/>
            </a:endParaRPr>
          </a:p>
          <a:p>
            <a:r>
              <a:rPr lang="en-GB" sz="1800" dirty="0"/>
              <a:t>Using the above as a self assessment guide will help understand your level of competency and understanding for working with people living with pain – </a:t>
            </a:r>
            <a:r>
              <a:rPr lang="en-GB" sz="1800" dirty="0">
                <a:hlinkClick r:id="rId8" action="ppaction://hlinksldjump"/>
              </a:rPr>
              <a:t>eLearning course are detailed here</a:t>
            </a:r>
            <a:endParaRPr lang="en-GB" sz="1800" dirty="0"/>
          </a:p>
          <a:p>
            <a:r>
              <a:rPr lang="en-GB" sz="1800" dirty="0"/>
              <a:t>Knowing your level of competency will allow you to seek support – pain management is complex. It’s difficult to know everything</a:t>
            </a:r>
          </a:p>
        </p:txBody>
      </p:sp>
    </p:spTree>
    <p:extLst>
      <p:ext uri="{BB962C8B-B14F-4D97-AF65-F5344CB8AC3E}">
        <p14:creationId xmlns:p14="http://schemas.microsoft.com/office/powerpoint/2010/main" val="122096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777FF8-1830-4426-9462-D67B9633C1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FF07556D-36A1-21AA-D0C9-FF8FF79F9D49}"/>
              </a:ext>
            </a:extLst>
          </p:cNvPr>
          <p:cNvSpPr txBox="1"/>
          <p:nvPr/>
        </p:nvSpPr>
        <p:spPr>
          <a:xfrm>
            <a:off x="136594" y="165645"/>
            <a:ext cx="11665261" cy="584775"/>
          </a:xfrm>
          <a:prstGeom prst="rect">
            <a:avLst/>
          </a:prstGeom>
          <a:noFill/>
        </p:spPr>
        <p:txBody>
          <a:bodyPr wrap="square" rtlCol="0">
            <a:spAutoFit/>
          </a:bodyPr>
          <a:lstStyle/>
          <a:p>
            <a:r>
              <a:rPr lang="en-GB" sz="3200" b="1" dirty="0">
                <a:solidFill>
                  <a:srgbClr val="0070C0"/>
                </a:solidFill>
                <a:latin typeface="Arial" panose="020B0604020202020204" pitchFamily="34" charset="0"/>
                <a:cs typeface="Arial" panose="020B0604020202020204" pitchFamily="34" charset="0"/>
              </a:rPr>
              <a:t>Framework idea towards QoF / IIF - “Turn the taps off” – </a:t>
            </a:r>
          </a:p>
        </p:txBody>
      </p:sp>
      <p:sp>
        <p:nvSpPr>
          <p:cNvPr id="12" name="TextBox 11">
            <a:extLst>
              <a:ext uri="{FF2B5EF4-FFF2-40B4-BE49-F238E27FC236}">
                <a16:creationId xmlns:a16="http://schemas.microsoft.com/office/drawing/2014/main" id="{C6C8598E-9C67-D18D-868D-D45879CE3146}"/>
              </a:ext>
            </a:extLst>
          </p:cNvPr>
          <p:cNvSpPr txBox="1"/>
          <p:nvPr/>
        </p:nvSpPr>
        <p:spPr>
          <a:xfrm>
            <a:off x="136594" y="797680"/>
            <a:ext cx="8810118" cy="5509200"/>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Step 1 – </a:t>
            </a:r>
            <a:r>
              <a:rPr lang="en-GB" sz="1600" dirty="0">
                <a:latin typeface="Arial" panose="020B0604020202020204" pitchFamily="34" charset="0"/>
                <a:cs typeface="Arial" panose="020B0604020202020204" pitchFamily="34" charset="0"/>
              </a:rPr>
              <a:t>Identify patients in ‘at risk’ group who have recently been prescribed Opioids using NHS Opioids Dashboard (More than 3 months, less than 6 months) - </a:t>
            </a:r>
            <a:r>
              <a:rPr lang="en-GB" sz="1600" dirty="0">
                <a:latin typeface="Arial" panose="020B0604020202020204" pitchFamily="34" charset="0"/>
                <a:cs typeface="Arial" panose="020B0604020202020204" pitchFamily="34" charset="0"/>
                <a:hlinkClick r:id="rId2" action="ppaction://hlinksldjump"/>
              </a:rPr>
              <a:t>(See slide 23 for access)</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2 </a:t>
            </a:r>
            <a:r>
              <a:rPr lang="en-GB" sz="1600" dirty="0">
                <a:latin typeface="Arial" panose="020B0604020202020204" pitchFamily="34" charset="0"/>
                <a:cs typeface="Arial" panose="020B0604020202020204" pitchFamily="34" charset="0"/>
              </a:rPr>
              <a:t>– Request list of patient NHS numbers from NHS BSA</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3 – </a:t>
            </a:r>
            <a:r>
              <a:rPr lang="en-GB" sz="1600" dirty="0">
                <a:latin typeface="Arial" panose="020B0604020202020204" pitchFamily="34" charset="0"/>
                <a:cs typeface="Arial" panose="020B0604020202020204" pitchFamily="34" charset="0"/>
              </a:rPr>
              <a:t>Triage</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list of patients, removing those prescribed Opioids for cancer or end of life pain management</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4 – </a:t>
            </a:r>
            <a:r>
              <a:rPr lang="en-GB" sz="1600" dirty="0">
                <a:latin typeface="Arial" panose="020B0604020202020204" pitchFamily="34" charset="0"/>
                <a:cs typeface="Arial" panose="020B0604020202020204" pitchFamily="34" charset="0"/>
              </a:rPr>
              <a:t>Contact appropriate patient using text system to inform them you would like to discuss options for them to manage their pain given evidence about efficacy of long term Opioid use. Include link to Opioid patient information letter/leaflet (See </a:t>
            </a:r>
            <a:r>
              <a:rPr lang="en-GB" sz="1600" b="1" dirty="0">
                <a:latin typeface="Arial" panose="020B0604020202020204" pitchFamily="34" charset="0"/>
                <a:cs typeface="Arial" panose="020B0604020202020204" pitchFamily="34" charset="0"/>
              </a:rPr>
              <a:t>next slide </a:t>
            </a:r>
            <a:r>
              <a:rPr lang="en-GB" sz="1600" dirty="0">
                <a:latin typeface="Arial" panose="020B0604020202020204" pitchFamily="34" charset="0"/>
                <a:cs typeface="Arial" panose="020B0604020202020204" pitchFamily="34" charset="0"/>
              </a:rPr>
              <a:t>for examples)</a:t>
            </a:r>
          </a:p>
          <a:p>
            <a:endParaRPr lang="en-GB" sz="1600" dirty="0">
              <a:solidFill>
                <a:schemeClr val="accent1">
                  <a:lumMod val="50000"/>
                </a:schemeClr>
              </a:solidFill>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5 – </a:t>
            </a:r>
            <a:r>
              <a:rPr lang="en-GB" sz="1600" dirty="0">
                <a:latin typeface="Arial" panose="020B0604020202020204" pitchFamily="34" charset="0"/>
                <a:cs typeface="Arial" panose="020B0604020202020204" pitchFamily="34" charset="0"/>
              </a:rPr>
              <a:t>Have a process for recording patients who respond to the surgery and who is allocated to review the patient, and book these in for a review. Re-contact those who do not reply within an agreed timescale. (consider alternative method of contact)</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6 – </a:t>
            </a:r>
            <a:r>
              <a:rPr lang="en-GB" sz="1600" dirty="0">
                <a:latin typeface="Arial" panose="020B0604020202020204" pitchFamily="34" charset="0"/>
                <a:cs typeface="Arial" panose="020B0604020202020204" pitchFamily="34" charset="0"/>
              </a:rPr>
              <a:t>Review patient. Agree tapering plan. Provide information about pain, opioid tapering including withdrawal symptoms, pain management and resources to support understanding, including social groups/community assets. A double appointment time may be appropriate. </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7 </a:t>
            </a:r>
            <a:r>
              <a:rPr lang="en-GB" sz="1600" dirty="0">
                <a:latin typeface="Arial" panose="020B0604020202020204" pitchFamily="34" charset="0"/>
                <a:cs typeface="Arial" panose="020B0604020202020204" pitchFamily="34" charset="0"/>
              </a:rPr>
              <a:t>– Set follow up date to check patients tapering, understanding and management of pain</a:t>
            </a:r>
            <a:r>
              <a:rPr lang="en-GB" sz="1600" dirty="0">
                <a:solidFill>
                  <a:schemeClr val="accent1">
                    <a:lumMod val="50000"/>
                  </a:schemeClr>
                </a:solidFill>
                <a:latin typeface="Arial" panose="020B0604020202020204" pitchFamily="34" charset="0"/>
                <a:cs typeface="Arial" panose="020B0604020202020204" pitchFamily="34" charset="0"/>
              </a:rPr>
              <a:t>. </a:t>
            </a:r>
          </a:p>
          <a:p>
            <a:endParaRPr lang="en-GB" sz="1600" b="1" dirty="0">
              <a:solidFill>
                <a:schemeClr val="accent1">
                  <a:lumMod val="50000"/>
                </a:schemeClr>
              </a:solidFill>
              <a:latin typeface="Arial" panose="020B0604020202020204" pitchFamily="34" charset="0"/>
              <a:cs typeface="Arial" panose="020B0604020202020204" pitchFamily="34" charset="0"/>
            </a:endParaRPr>
          </a:p>
        </p:txBody>
      </p:sp>
      <p:pic>
        <p:nvPicPr>
          <p:cNvPr id="13" name="Picture 12" descr="A picture containing text, device&#10;&#10;Description automatically generated">
            <a:extLst>
              <a:ext uri="{FF2B5EF4-FFF2-40B4-BE49-F238E27FC236}">
                <a16:creationId xmlns:a16="http://schemas.microsoft.com/office/drawing/2014/main" id="{54D60471-98EA-3968-8B4C-90542D154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960" y="1668885"/>
            <a:ext cx="2596896" cy="2596896"/>
          </a:xfrm>
          <a:prstGeom prst="rect">
            <a:avLst/>
          </a:prstGeom>
        </p:spPr>
      </p:pic>
      <p:sp>
        <p:nvSpPr>
          <p:cNvPr id="14" name="TextBox 13">
            <a:extLst>
              <a:ext uri="{FF2B5EF4-FFF2-40B4-BE49-F238E27FC236}">
                <a16:creationId xmlns:a16="http://schemas.microsoft.com/office/drawing/2014/main" id="{5DD92541-866B-75FF-4162-1075CEDB2216}"/>
              </a:ext>
            </a:extLst>
          </p:cNvPr>
          <p:cNvSpPr txBox="1"/>
          <p:nvPr/>
        </p:nvSpPr>
        <p:spPr>
          <a:xfrm>
            <a:off x="9372068" y="4265781"/>
            <a:ext cx="2481687" cy="1200329"/>
          </a:xfrm>
          <a:prstGeom prst="rect">
            <a:avLst/>
          </a:prstGeom>
          <a:noFill/>
        </p:spPr>
        <p:txBody>
          <a:bodyPr wrap="square" rtlCol="0">
            <a:spAutoFit/>
          </a:bodyPr>
          <a:lstStyle/>
          <a:p>
            <a:r>
              <a:rPr lang="en-GB" i="1" dirty="0">
                <a:solidFill>
                  <a:schemeClr val="accent1">
                    <a:lumMod val="50000"/>
                  </a:schemeClr>
                </a:solidFill>
              </a:rPr>
              <a:t>Turning the taps off of the problem - Aiming to prevent Opioid dependence ‘at source’ </a:t>
            </a:r>
          </a:p>
        </p:txBody>
      </p:sp>
    </p:spTree>
    <p:extLst>
      <p:ext uri="{BB962C8B-B14F-4D97-AF65-F5344CB8AC3E}">
        <p14:creationId xmlns:p14="http://schemas.microsoft.com/office/powerpoint/2010/main" val="411393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C754-930A-D9BF-0450-2281E77C1DA0}"/>
              </a:ext>
            </a:extLst>
          </p:cNvPr>
          <p:cNvSpPr>
            <a:spLocks noGrp="1"/>
          </p:cNvSpPr>
          <p:nvPr>
            <p:ph type="title"/>
          </p:nvPr>
        </p:nvSpPr>
        <p:spPr>
          <a:xfrm>
            <a:off x="838200" y="365126"/>
            <a:ext cx="10014992" cy="1048322"/>
          </a:xfrm>
        </p:spPr>
        <p:txBody>
          <a:bodyPr/>
          <a:lstStyle/>
          <a:p>
            <a:r>
              <a:rPr lang="en-GB" dirty="0"/>
              <a:t>Patient letter / leaflet examples – Use or tweak </a:t>
            </a:r>
          </a:p>
        </p:txBody>
      </p:sp>
      <p:sp>
        <p:nvSpPr>
          <p:cNvPr id="4" name="Slide Number Placeholder 3">
            <a:extLst>
              <a:ext uri="{FF2B5EF4-FFF2-40B4-BE49-F238E27FC236}">
                <a16:creationId xmlns:a16="http://schemas.microsoft.com/office/drawing/2014/main" id="{4FB1485E-DBC6-7842-2C5D-AA64588CA695}"/>
              </a:ext>
            </a:extLst>
          </p:cNvPr>
          <p:cNvSpPr>
            <a:spLocks noGrp="1"/>
          </p:cNvSpPr>
          <p:nvPr>
            <p:ph type="sldNum" sz="quarter" idx="4"/>
          </p:nvPr>
        </p:nvSpPr>
        <p:spPr/>
        <p:txBody>
          <a:bodyPr/>
          <a:lstStyle/>
          <a:p>
            <a:fld id="{A0C8DAFA-258F-4019-A368-83120339C093}" type="slidenum">
              <a:rPr lang="en-GB" smtClean="0"/>
              <a:pPr/>
              <a:t>6</a:t>
            </a:fld>
            <a:endParaRPr lang="en-GB" dirty="0"/>
          </a:p>
        </p:txBody>
      </p:sp>
      <p:graphicFrame>
        <p:nvGraphicFramePr>
          <p:cNvPr id="5" name="Table 5">
            <a:extLst>
              <a:ext uri="{FF2B5EF4-FFF2-40B4-BE49-F238E27FC236}">
                <a16:creationId xmlns:a16="http://schemas.microsoft.com/office/drawing/2014/main" id="{7AA84806-4461-8557-2E8E-1C4FA21A30C3}"/>
              </a:ext>
            </a:extLst>
          </p:cNvPr>
          <p:cNvGraphicFramePr>
            <a:graphicFrameLocks noGrp="1"/>
          </p:cNvGraphicFramePr>
          <p:nvPr>
            <p:extLst>
              <p:ext uri="{D42A27DB-BD31-4B8C-83A1-F6EECF244321}">
                <p14:modId xmlns:p14="http://schemas.microsoft.com/office/powerpoint/2010/main" val="232718944"/>
              </p:ext>
            </p:extLst>
          </p:nvPr>
        </p:nvGraphicFramePr>
        <p:xfrm>
          <a:off x="483870" y="1524273"/>
          <a:ext cx="8751570" cy="3824967"/>
        </p:xfrm>
        <a:graphic>
          <a:graphicData uri="http://schemas.openxmlformats.org/drawingml/2006/table">
            <a:tbl>
              <a:tblPr firstRow="1" bandRow="1">
                <a:tableStyleId>{5C22544A-7EE6-4342-B048-85BDC9FD1C3A}</a:tableStyleId>
              </a:tblPr>
              <a:tblGrid>
                <a:gridCol w="6670198">
                  <a:extLst>
                    <a:ext uri="{9D8B030D-6E8A-4147-A177-3AD203B41FA5}">
                      <a16:colId xmlns:a16="http://schemas.microsoft.com/office/drawing/2014/main" val="2280037665"/>
                    </a:ext>
                  </a:extLst>
                </a:gridCol>
                <a:gridCol w="2081372">
                  <a:extLst>
                    <a:ext uri="{9D8B030D-6E8A-4147-A177-3AD203B41FA5}">
                      <a16:colId xmlns:a16="http://schemas.microsoft.com/office/drawing/2014/main" val="2177593795"/>
                    </a:ext>
                  </a:extLst>
                </a:gridCol>
              </a:tblGrid>
              <a:tr h="1274989">
                <a:tc>
                  <a:txBody>
                    <a:bodyPr/>
                    <a:lstStyle/>
                    <a:p>
                      <a:endParaRPr lang="en-GB" dirty="0">
                        <a:ln>
                          <a:noFill/>
                        </a:ln>
                        <a:solidFill>
                          <a:schemeClr val="tx1"/>
                        </a:solidFill>
                      </a:endParaRPr>
                    </a:p>
                    <a:p>
                      <a:r>
                        <a:rPr lang="en-GB" b="0" dirty="0">
                          <a:ln>
                            <a:noFill/>
                          </a:ln>
                          <a:solidFill>
                            <a:schemeClr val="tx1"/>
                          </a:solidFill>
                        </a:rPr>
                        <a:t>An example letter inviting patients for a review of their opioids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1806736"/>
                  </a:ext>
                </a:extLst>
              </a:tr>
              <a:tr h="1274989">
                <a:tc>
                  <a:txBody>
                    <a:bodyPr/>
                    <a:lstStyle/>
                    <a:p>
                      <a:endParaRPr lang="en-GB" dirty="0">
                        <a:ln>
                          <a:noFill/>
                        </a:ln>
                        <a:solidFill>
                          <a:schemeClr val="tx1"/>
                        </a:solidFill>
                      </a:endParaRPr>
                    </a:p>
                    <a:p>
                      <a:r>
                        <a:rPr lang="en-GB" dirty="0">
                          <a:ln>
                            <a:noFill/>
                          </a:ln>
                          <a:solidFill>
                            <a:schemeClr val="tx1"/>
                          </a:solidFill>
                        </a:rPr>
                        <a:t>A short patient information sheet about Opioids and their effect on chronic pain, </a:t>
                      </a:r>
                      <a:r>
                        <a:rPr lang="en-GB" b="0" dirty="0">
                          <a:ln>
                            <a:noFill/>
                          </a:ln>
                          <a:solidFill>
                            <a:schemeClr val="tx1"/>
                          </a:solidFill>
                        </a:rPr>
                        <a:t>includes links to key information webpage and short video explaining pain</a:t>
                      </a:r>
                      <a:endParaRPr lang="en-GB"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436816"/>
                  </a:ext>
                </a:extLst>
              </a:tr>
              <a:tr h="1274989">
                <a:tc>
                  <a:txBody>
                    <a:bodyPr/>
                    <a:lstStyle/>
                    <a:p>
                      <a:endParaRPr lang="en-GB" dirty="0">
                        <a:ln>
                          <a:noFill/>
                        </a:ln>
                        <a:solidFill>
                          <a:schemeClr val="tx1"/>
                        </a:solidFill>
                      </a:endParaRPr>
                    </a:p>
                    <a:p>
                      <a:r>
                        <a:rPr lang="en-GB" dirty="0">
                          <a:ln>
                            <a:noFill/>
                          </a:ln>
                          <a:solidFill>
                            <a:schemeClr val="tx1"/>
                          </a:solidFill>
                        </a:rPr>
                        <a:t>A short patient information sheet explaining about the laws and risks with driving when taking high dose Opioids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4215871"/>
                  </a:ext>
                </a:extLst>
              </a:tr>
            </a:tbl>
          </a:graphicData>
        </a:graphic>
      </p:graphicFrame>
      <p:graphicFrame>
        <p:nvGraphicFramePr>
          <p:cNvPr id="6" name="Object 5">
            <a:extLst>
              <a:ext uri="{FF2B5EF4-FFF2-40B4-BE49-F238E27FC236}">
                <a16:creationId xmlns:a16="http://schemas.microsoft.com/office/drawing/2014/main" id="{D56202F1-A4A6-59A1-ABD0-2439E20CFD14}"/>
              </a:ext>
            </a:extLst>
          </p:cNvPr>
          <p:cNvGraphicFramePr>
            <a:graphicFrameLocks noChangeAspect="1"/>
          </p:cNvGraphicFramePr>
          <p:nvPr>
            <p:extLst>
              <p:ext uri="{D42A27DB-BD31-4B8C-83A1-F6EECF244321}">
                <p14:modId xmlns:p14="http://schemas.microsoft.com/office/powerpoint/2010/main" val="1522685190"/>
              </p:ext>
            </p:extLst>
          </p:nvPr>
        </p:nvGraphicFramePr>
        <p:xfrm>
          <a:off x="7567749" y="2975338"/>
          <a:ext cx="1435303" cy="1211037"/>
        </p:xfrm>
        <a:graphic>
          <a:graphicData uri="http://schemas.openxmlformats.org/presentationml/2006/ole">
            <mc:AlternateContent xmlns:mc="http://schemas.openxmlformats.org/markup-compatibility/2006">
              <mc:Choice xmlns:v="urn:schemas-microsoft-com:vml" Requires="v">
                <p:oleObj name="Document" showAsIcon="1" r:id="rId2" imgW="914570" imgH="771690" progId="Word.Document.12">
                  <p:embed/>
                </p:oleObj>
              </mc:Choice>
              <mc:Fallback>
                <p:oleObj name="Document" showAsIcon="1" r:id="rId2" imgW="914570" imgH="771690" progId="Word.Document.12">
                  <p:embed/>
                  <p:pic>
                    <p:nvPicPr>
                      <p:cNvPr id="0" name=""/>
                      <p:cNvPicPr/>
                      <p:nvPr/>
                    </p:nvPicPr>
                    <p:blipFill>
                      <a:blip r:embed="rId3"/>
                      <a:stretch>
                        <a:fillRect/>
                      </a:stretch>
                    </p:blipFill>
                    <p:spPr>
                      <a:xfrm>
                        <a:off x="7567749" y="2975338"/>
                        <a:ext cx="1435303" cy="12110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13CBE97-C625-4794-E7E6-F4EDECA6F808}"/>
              </a:ext>
            </a:extLst>
          </p:cNvPr>
          <p:cNvGraphicFramePr>
            <a:graphicFrameLocks noChangeAspect="1"/>
          </p:cNvGraphicFramePr>
          <p:nvPr>
            <p:extLst>
              <p:ext uri="{D42A27DB-BD31-4B8C-83A1-F6EECF244321}">
                <p14:modId xmlns:p14="http://schemas.microsoft.com/office/powerpoint/2010/main" val="2267656454"/>
              </p:ext>
            </p:extLst>
          </p:nvPr>
        </p:nvGraphicFramePr>
        <p:xfrm>
          <a:off x="7518921" y="1676650"/>
          <a:ext cx="1571038" cy="1325563"/>
        </p:xfrm>
        <a:graphic>
          <a:graphicData uri="http://schemas.openxmlformats.org/presentationml/2006/ole">
            <mc:AlternateContent xmlns:mc="http://schemas.openxmlformats.org/markup-compatibility/2006">
              <mc:Choice xmlns:v="urn:schemas-microsoft-com:vml" Requires="v">
                <p:oleObj name="Document" showAsIcon="1" r:id="rId4" imgW="914570" imgH="771690" progId="Word.Document.12">
                  <p:embed/>
                </p:oleObj>
              </mc:Choice>
              <mc:Fallback>
                <p:oleObj name="Document" showAsIcon="1" r:id="rId4" imgW="914570" imgH="771690" progId="Word.Document.12">
                  <p:embed/>
                  <p:pic>
                    <p:nvPicPr>
                      <p:cNvPr id="0" name=""/>
                      <p:cNvPicPr/>
                      <p:nvPr/>
                    </p:nvPicPr>
                    <p:blipFill>
                      <a:blip r:embed="rId5"/>
                      <a:stretch>
                        <a:fillRect/>
                      </a:stretch>
                    </p:blipFill>
                    <p:spPr>
                      <a:xfrm>
                        <a:off x="7518921" y="1676650"/>
                        <a:ext cx="1571038" cy="13255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FB1101F-0868-186A-D545-4EC7AE80C0A8}"/>
              </a:ext>
            </a:extLst>
          </p:cNvPr>
          <p:cNvGraphicFramePr>
            <a:graphicFrameLocks noChangeAspect="1"/>
          </p:cNvGraphicFramePr>
          <p:nvPr>
            <p:extLst>
              <p:ext uri="{D42A27DB-BD31-4B8C-83A1-F6EECF244321}">
                <p14:modId xmlns:p14="http://schemas.microsoft.com/office/powerpoint/2010/main" val="3551944092"/>
              </p:ext>
            </p:extLst>
          </p:nvPr>
        </p:nvGraphicFramePr>
        <p:xfrm>
          <a:off x="7631453" y="4175726"/>
          <a:ext cx="1371599" cy="1157287"/>
        </p:xfrm>
        <a:graphic>
          <a:graphicData uri="http://schemas.openxmlformats.org/presentationml/2006/ole">
            <mc:AlternateContent xmlns:mc="http://schemas.openxmlformats.org/markup-compatibility/2006">
              <mc:Choice xmlns:v="urn:schemas-microsoft-com:vml" Requires="v">
                <p:oleObj name="Document" showAsIcon="1" r:id="rId6" imgW="914570" imgH="771690" progId="Word.Document.12">
                  <p:embed/>
                </p:oleObj>
              </mc:Choice>
              <mc:Fallback>
                <p:oleObj name="Document" showAsIcon="1" r:id="rId6" imgW="914570" imgH="771690" progId="Word.Document.12">
                  <p:embed/>
                  <p:pic>
                    <p:nvPicPr>
                      <p:cNvPr id="0" name=""/>
                      <p:cNvPicPr/>
                      <p:nvPr/>
                    </p:nvPicPr>
                    <p:blipFill>
                      <a:blip r:embed="rId7"/>
                      <a:stretch>
                        <a:fillRect/>
                      </a:stretch>
                    </p:blipFill>
                    <p:spPr>
                      <a:xfrm>
                        <a:off x="7631453" y="4175726"/>
                        <a:ext cx="1371599" cy="1157287"/>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AC59139E-85C0-88CC-7A85-AEF71A18F646}"/>
              </a:ext>
            </a:extLst>
          </p:cNvPr>
          <p:cNvSpPr txBox="1"/>
          <p:nvPr/>
        </p:nvSpPr>
        <p:spPr>
          <a:xfrm>
            <a:off x="838200" y="5460065"/>
            <a:ext cx="10014992" cy="646331"/>
          </a:xfrm>
          <a:prstGeom prst="rect">
            <a:avLst/>
          </a:prstGeom>
          <a:noFill/>
        </p:spPr>
        <p:txBody>
          <a:bodyPr wrap="square">
            <a:spAutoFit/>
          </a:bodyPr>
          <a:lstStyle/>
          <a:p>
            <a:r>
              <a:rPr lang="en-GB" dirty="0">
                <a:hlinkClick r:id="rId8"/>
              </a:rPr>
              <a:t>For further examples and resources - Medicines Safety Improvement Programme - FutureNHS Collaboration Platform</a:t>
            </a:r>
            <a:endParaRPr lang="en-GB" dirty="0"/>
          </a:p>
        </p:txBody>
      </p:sp>
      <p:sp>
        <p:nvSpPr>
          <p:cNvPr id="3" name="TextBox 2">
            <a:extLst>
              <a:ext uri="{FF2B5EF4-FFF2-40B4-BE49-F238E27FC236}">
                <a16:creationId xmlns:a16="http://schemas.microsoft.com/office/drawing/2014/main" id="{73FA118F-FD6C-1FCA-4D46-5127A717EF55}"/>
              </a:ext>
            </a:extLst>
          </p:cNvPr>
          <p:cNvSpPr txBox="1"/>
          <p:nvPr/>
        </p:nvSpPr>
        <p:spPr>
          <a:xfrm>
            <a:off x="9765437" y="2975338"/>
            <a:ext cx="2175510" cy="923330"/>
          </a:xfrm>
          <a:prstGeom prst="rect">
            <a:avLst/>
          </a:prstGeom>
          <a:noFill/>
          <a:ln w="38100">
            <a:solidFill>
              <a:srgbClr val="FF0000"/>
            </a:solidFill>
            <a:prstDash val="lgDash"/>
          </a:ln>
        </p:spPr>
        <p:txBody>
          <a:bodyPr wrap="square" rtlCol="0">
            <a:spAutoFit/>
          </a:bodyPr>
          <a:lstStyle/>
          <a:p>
            <a:r>
              <a:rPr lang="en-GB" dirty="0"/>
              <a:t>Double or right click on ‘word’ graphic to access documents</a:t>
            </a:r>
          </a:p>
        </p:txBody>
      </p:sp>
    </p:spTree>
    <p:extLst>
      <p:ext uri="{BB962C8B-B14F-4D97-AF65-F5344CB8AC3E}">
        <p14:creationId xmlns:p14="http://schemas.microsoft.com/office/powerpoint/2010/main" val="65369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777FF8-1830-4426-9462-D67B9633C1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C29B0254-21A4-BD03-356A-289DA3F4F533}"/>
              </a:ext>
            </a:extLst>
          </p:cNvPr>
          <p:cNvSpPr txBox="1"/>
          <p:nvPr/>
        </p:nvSpPr>
        <p:spPr>
          <a:xfrm>
            <a:off x="136595" y="0"/>
            <a:ext cx="12333350" cy="646331"/>
          </a:xfrm>
          <a:prstGeom prst="rect">
            <a:avLst/>
          </a:prstGeom>
          <a:noFill/>
        </p:spPr>
        <p:txBody>
          <a:bodyPr wrap="square" rtlCol="0">
            <a:spAutoFit/>
          </a:bodyPr>
          <a:lstStyle/>
          <a:p>
            <a:r>
              <a:rPr lang="en-GB" sz="3600" b="1" dirty="0">
                <a:solidFill>
                  <a:srgbClr val="0070C0"/>
                </a:solidFill>
                <a:latin typeface="Arial" panose="020B0604020202020204" pitchFamily="34" charset="0"/>
                <a:cs typeface="Arial" panose="020B0604020202020204" pitchFamily="34" charset="0"/>
              </a:rPr>
              <a:t>Potential benefits of approach</a:t>
            </a:r>
          </a:p>
        </p:txBody>
      </p:sp>
      <p:sp>
        <p:nvSpPr>
          <p:cNvPr id="11" name="TextBox 10">
            <a:extLst>
              <a:ext uri="{FF2B5EF4-FFF2-40B4-BE49-F238E27FC236}">
                <a16:creationId xmlns:a16="http://schemas.microsoft.com/office/drawing/2014/main" id="{37F0EFE7-960F-DCF2-33A8-4C6ACB5D9ED5}"/>
              </a:ext>
            </a:extLst>
          </p:cNvPr>
          <p:cNvSpPr txBox="1"/>
          <p:nvPr/>
        </p:nvSpPr>
        <p:spPr>
          <a:xfrm>
            <a:off x="258515" y="551289"/>
            <a:ext cx="11509415" cy="5755422"/>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You: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Gain confidence with having conversations with patients about pain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Understand the biopsychosocial support available in your area to patients in the management of pain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Work together with your colleagues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Try your own Quality Improvement Project, and learn along the way</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Provides opportunities to present your project externally to help shape future practice</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Surgery/PCN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Create a surgery/PCN focus on reducing harm from Opioids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Compare and monitor your surgery/PCNs progress against others in your region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Improve collaborative learning and working within the surgery/PCN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Reduced demand on appointments (in time) with less people developing opioid dependency</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Increased understanding of local ‘community assets’ to be used in the management of other long term conditions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Meet and achieve your QoF and IIF targets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Patients/Public</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Reduce the risk of harm form Opioids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Reduced hospital admissions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Patients gain empowerment and take more ownership of condition</a:t>
            </a:r>
          </a:p>
          <a:p>
            <a:endParaRPr lang="en-GB" sz="1600" b="1" i="1" dirty="0">
              <a:latin typeface="Arial" panose="020B0604020202020204" pitchFamily="34" charset="0"/>
              <a:cs typeface="Arial" panose="020B0604020202020204" pitchFamily="34" charset="0"/>
            </a:endParaRPr>
          </a:p>
          <a:p>
            <a:r>
              <a:rPr lang="en-GB" sz="1600" b="1" i="1" dirty="0">
                <a:latin typeface="Arial" panose="020B0604020202020204" pitchFamily="34" charset="0"/>
                <a:cs typeface="Arial" panose="020B0604020202020204" pitchFamily="34" charset="0"/>
              </a:rPr>
              <a:t>Test and learn as a team with each patient. Get your colleagues involved. Use the Opioid dashboard data to monitor your progress. Gain confidence with treating people with pain. Reduce the burden of Opioids. Improve the lives of people living with pain</a:t>
            </a:r>
          </a:p>
        </p:txBody>
      </p:sp>
    </p:spTree>
    <p:extLst>
      <p:ext uri="{BB962C8B-B14F-4D97-AF65-F5344CB8AC3E}">
        <p14:creationId xmlns:p14="http://schemas.microsoft.com/office/powerpoint/2010/main" val="92965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777FF8-1830-4426-9462-D67B9633C1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9" name="Picture 8" descr="A picture containing text, device&#10;&#10;Description automatically generated">
            <a:extLst>
              <a:ext uri="{FF2B5EF4-FFF2-40B4-BE49-F238E27FC236}">
                <a16:creationId xmlns:a16="http://schemas.microsoft.com/office/drawing/2014/main" id="{B84FA8F6-E9BD-484E-3673-929DE9A19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751" y="2061097"/>
            <a:ext cx="2283316" cy="2283316"/>
          </a:xfrm>
          <a:prstGeom prst="rect">
            <a:avLst/>
          </a:prstGeom>
        </p:spPr>
      </p:pic>
      <p:sp>
        <p:nvSpPr>
          <p:cNvPr id="14" name="Title 1">
            <a:extLst>
              <a:ext uri="{FF2B5EF4-FFF2-40B4-BE49-F238E27FC236}">
                <a16:creationId xmlns:a16="http://schemas.microsoft.com/office/drawing/2014/main" id="{F11E2533-FAD8-F349-D427-26DDEB26AB42}"/>
              </a:ext>
            </a:extLst>
          </p:cNvPr>
          <p:cNvSpPr>
            <a:spLocks noGrp="1"/>
          </p:cNvSpPr>
          <p:nvPr>
            <p:ph type="title"/>
          </p:nvPr>
        </p:nvSpPr>
        <p:spPr>
          <a:xfrm>
            <a:off x="593460" y="304898"/>
            <a:ext cx="11005080" cy="1049060"/>
          </a:xfrm>
        </p:spPr>
        <p:txBody>
          <a:bodyPr>
            <a:normAutofit/>
          </a:bodyPr>
          <a:lstStyle/>
          <a:p>
            <a:pPr algn="ctr"/>
            <a:r>
              <a:rPr lang="en-GB" sz="2800" b="1" dirty="0">
                <a:solidFill>
                  <a:srgbClr val="0070C0"/>
                </a:solidFill>
                <a:latin typeface="Arial" panose="020B0604020202020204" pitchFamily="34" charset="0"/>
                <a:cs typeface="Arial" panose="020B0604020202020204" pitchFamily="34" charset="0"/>
              </a:rPr>
              <a:t>“Turn the taps off’ and then ‘pull out the plug’??</a:t>
            </a:r>
          </a:p>
        </p:txBody>
      </p:sp>
      <p:sp>
        <p:nvSpPr>
          <p:cNvPr id="6" name="TextBox 5">
            <a:extLst>
              <a:ext uri="{FF2B5EF4-FFF2-40B4-BE49-F238E27FC236}">
                <a16:creationId xmlns:a16="http://schemas.microsoft.com/office/drawing/2014/main" id="{D8556943-2CD6-DD9F-8C6F-2F73837DA5AA}"/>
              </a:ext>
            </a:extLst>
          </p:cNvPr>
          <p:cNvSpPr txBox="1"/>
          <p:nvPr/>
        </p:nvSpPr>
        <p:spPr>
          <a:xfrm>
            <a:off x="4141143" y="2494869"/>
            <a:ext cx="2283316" cy="707886"/>
          </a:xfrm>
          <a:prstGeom prst="rect">
            <a:avLst/>
          </a:prstGeom>
          <a:noFill/>
        </p:spPr>
        <p:txBody>
          <a:bodyPr wrap="square" rtlCol="0">
            <a:spAutoFit/>
          </a:bodyPr>
          <a:lstStyle/>
          <a:p>
            <a:pPr algn="ctr"/>
            <a:r>
              <a:rPr lang="en-GB" sz="4000" b="1" dirty="0">
                <a:solidFill>
                  <a:schemeClr val="accent1">
                    <a:lumMod val="50000"/>
                  </a:schemeClr>
                </a:solidFill>
              </a:rPr>
              <a:t>&amp;</a:t>
            </a:r>
          </a:p>
        </p:txBody>
      </p:sp>
      <p:pic>
        <p:nvPicPr>
          <p:cNvPr id="15" name="Picture 14">
            <a:extLst>
              <a:ext uri="{FF2B5EF4-FFF2-40B4-BE49-F238E27FC236}">
                <a16:creationId xmlns:a16="http://schemas.microsoft.com/office/drawing/2014/main" id="{AD85AE4F-AFF5-EDC8-D5AC-716FC34CBEA6}"/>
              </a:ext>
            </a:extLst>
          </p:cNvPr>
          <p:cNvPicPr>
            <a:picLocks noChangeAspect="1"/>
          </p:cNvPicPr>
          <p:nvPr/>
        </p:nvPicPr>
        <p:blipFill rotWithShape="1">
          <a:blip r:embed="rId3"/>
          <a:srcRect l="4622"/>
          <a:stretch/>
        </p:blipFill>
        <p:spPr>
          <a:xfrm>
            <a:off x="6424459" y="2134431"/>
            <a:ext cx="3258511" cy="2209982"/>
          </a:xfrm>
          <a:prstGeom prst="rect">
            <a:avLst/>
          </a:prstGeom>
        </p:spPr>
      </p:pic>
      <p:pic>
        <p:nvPicPr>
          <p:cNvPr id="13" name="Picture 12">
            <a:extLst>
              <a:ext uri="{FF2B5EF4-FFF2-40B4-BE49-F238E27FC236}">
                <a16:creationId xmlns:a16="http://schemas.microsoft.com/office/drawing/2014/main" id="{0EBF64E5-9649-B0CE-FE1E-C11A3283B028}"/>
              </a:ext>
            </a:extLst>
          </p:cNvPr>
          <p:cNvPicPr>
            <a:picLocks noChangeAspect="1"/>
          </p:cNvPicPr>
          <p:nvPr/>
        </p:nvPicPr>
        <p:blipFill>
          <a:blip r:embed="rId4"/>
          <a:stretch>
            <a:fillRect/>
          </a:stretch>
        </p:blipFill>
        <p:spPr>
          <a:xfrm>
            <a:off x="10110099" y="2598784"/>
            <a:ext cx="1795337" cy="1885512"/>
          </a:xfrm>
          <a:prstGeom prst="rect">
            <a:avLst/>
          </a:prstGeom>
        </p:spPr>
      </p:pic>
      <p:sp>
        <p:nvSpPr>
          <p:cNvPr id="4" name="TextBox 3">
            <a:extLst>
              <a:ext uri="{FF2B5EF4-FFF2-40B4-BE49-F238E27FC236}">
                <a16:creationId xmlns:a16="http://schemas.microsoft.com/office/drawing/2014/main" id="{F56E5A4A-9747-1C2D-E0DE-58ECDB33B7A5}"/>
              </a:ext>
            </a:extLst>
          </p:cNvPr>
          <p:cNvSpPr txBox="1"/>
          <p:nvPr/>
        </p:nvSpPr>
        <p:spPr>
          <a:xfrm>
            <a:off x="1428875" y="5041645"/>
            <a:ext cx="9334250"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We’ve got to start some where. Addressing the problem ‘at source’ could help with talking the wider issues</a:t>
            </a:r>
          </a:p>
        </p:txBody>
      </p:sp>
    </p:spTree>
    <p:extLst>
      <p:ext uri="{BB962C8B-B14F-4D97-AF65-F5344CB8AC3E}">
        <p14:creationId xmlns:p14="http://schemas.microsoft.com/office/powerpoint/2010/main" val="236684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777FF8-1830-4426-9462-D67B9633C1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1E96DCD-6796-309A-83E3-0A9EA3E8C484}"/>
              </a:ext>
            </a:extLst>
          </p:cNvPr>
          <p:cNvSpPr txBox="1"/>
          <p:nvPr/>
        </p:nvSpPr>
        <p:spPr>
          <a:xfrm>
            <a:off x="136595" y="45250"/>
            <a:ext cx="10726644"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Framework idea of the dashboard – 2 – Pull the plug out</a:t>
            </a:r>
          </a:p>
        </p:txBody>
      </p:sp>
      <p:sp>
        <p:nvSpPr>
          <p:cNvPr id="11" name="TextBox 10">
            <a:extLst>
              <a:ext uri="{FF2B5EF4-FFF2-40B4-BE49-F238E27FC236}">
                <a16:creationId xmlns:a16="http://schemas.microsoft.com/office/drawing/2014/main" id="{0670728F-2B48-22FB-7D6B-938DF6E3D4B2}"/>
              </a:ext>
            </a:extLst>
          </p:cNvPr>
          <p:cNvSpPr txBox="1"/>
          <p:nvPr/>
        </p:nvSpPr>
        <p:spPr>
          <a:xfrm>
            <a:off x="136594" y="448055"/>
            <a:ext cx="10037920" cy="5755422"/>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Step 1 – </a:t>
            </a:r>
            <a:r>
              <a:rPr lang="en-GB" sz="1600" dirty="0">
                <a:latin typeface="Arial" panose="020B0604020202020204" pitchFamily="34" charset="0"/>
                <a:cs typeface="Arial" panose="020B0604020202020204" pitchFamily="34" charset="0"/>
              </a:rPr>
              <a:t>Identify patients on high dose Opioids using NHS Opioids Dashboard (More than 120mg Morphine equivalent)</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2 </a:t>
            </a:r>
            <a:r>
              <a:rPr lang="en-GB" sz="1600" dirty="0">
                <a:latin typeface="Arial" panose="020B0604020202020204" pitchFamily="34" charset="0"/>
                <a:cs typeface="Arial" panose="020B0604020202020204" pitchFamily="34" charset="0"/>
              </a:rPr>
              <a:t>– Request list of patients from NHS BSA</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3 – </a:t>
            </a:r>
            <a:r>
              <a:rPr lang="en-GB" sz="1600" dirty="0">
                <a:latin typeface="Arial" panose="020B0604020202020204" pitchFamily="34" charset="0"/>
                <a:cs typeface="Arial" panose="020B0604020202020204" pitchFamily="34" charset="0"/>
              </a:rPr>
              <a:t>Triage</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list of patients, removing those prescribed Opioids for cancer or end of life pain management</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4  – (Optional) – </a:t>
            </a:r>
            <a:r>
              <a:rPr lang="en-GB" sz="1600" dirty="0">
                <a:latin typeface="Arial" panose="020B0604020202020204" pitchFamily="34" charset="0"/>
                <a:cs typeface="Arial" panose="020B0604020202020204" pitchFamily="34" charset="0"/>
              </a:rPr>
              <a:t>Discuss patients at MDT. Consider who would be best to see patient</a:t>
            </a:r>
            <a:endParaRPr lang="en-GB" sz="1600" b="1"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5 – </a:t>
            </a:r>
            <a:r>
              <a:rPr lang="en-GB" sz="1600" dirty="0">
                <a:latin typeface="Arial" panose="020B0604020202020204" pitchFamily="34" charset="0"/>
                <a:cs typeface="Arial" panose="020B0604020202020204" pitchFamily="34" charset="0"/>
              </a:rPr>
              <a:t>Contact appropriate patient using text system to inform them you would like to discuss their pain management treatment. Include link to Opioid patient information letter/Leaflet (See </a:t>
            </a:r>
            <a:r>
              <a:rPr lang="en-GB" sz="1600" b="1" dirty="0">
                <a:latin typeface="Arial" panose="020B0604020202020204" pitchFamily="34" charset="0"/>
                <a:cs typeface="Arial" panose="020B0604020202020204" pitchFamily="34" charset="0"/>
              </a:rPr>
              <a:t>slide 6 </a:t>
            </a:r>
            <a:r>
              <a:rPr lang="en-GB" sz="1600" dirty="0">
                <a:latin typeface="Arial" panose="020B0604020202020204" pitchFamily="34" charset="0"/>
                <a:cs typeface="Arial" panose="020B0604020202020204" pitchFamily="34" charset="0"/>
              </a:rPr>
              <a:t>for examples)</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6 – </a:t>
            </a:r>
            <a:r>
              <a:rPr lang="en-GB" sz="1600" dirty="0">
                <a:latin typeface="Arial" panose="020B0604020202020204" pitchFamily="34" charset="0"/>
                <a:cs typeface="Arial" panose="020B0604020202020204" pitchFamily="34" charset="0"/>
              </a:rPr>
              <a:t>Record patients who contact surgery and book in for review, re-contact those who do not (consider alternative method of contact)</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7 – </a:t>
            </a:r>
            <a:r>
              <a:rPr lang="en-GB" sz="1600" dirty="0">
                <a:latin typeface="Arial" panose="020B0604020202020204" pitchFamily="34" charset="0"/>
                <a:cs typeface="Arial" panose="020B0604020202020204" pitchFamily="34" charset="0"/>
              </a:rPr>
              <a:t>Double appointment length for patient. Discuss patients pain experience. Consider tapering plan and set functional goals. Provide information about pain management and resources to support understanding, including social groups/community assets</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8 </a:t>
            </a:r>
            <a:r>
              <a:rPr lang="en-GB" sz="1600" dirty="0">
                <a:latin typeface="Arial" panose="020B0604020202020204" pitchFamily="34" charset="0"/>
                <a:cs typeface="Arial" panose="020B0604020202020204" pitchFamily="34" charset="0"/>
              </a:rPr>
              <a:t>– Set follow up date to check patients tapering, understanding and management of pain.</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Step 9 -  (Optional) </a:t>
            </a:r>
            <a:r>
              <a:rPr lang="en-GB" sz="1600" dirty="0">
                <a:latin typeface="Arial" panose="020B0604020202020204" pitchFamily="34" charset="0"/>
                <a:cs typeface="Arial" panose="020B0604020202020204" pitchFamily="34" charset="0"/>
              </a:rPr>
              <a:t>Consider patient support group(s) / Coffee mornings</a:t>
            </a:r>
            <a:endParaRPr lang="en-GB" sz="1600" b="1" dirty="0">
              <a:latin typeface="Arial" panose="020B0604020202020204" pitchFamily="34" charset="0"/>
              <a:cs typeface="Arial" panose="020B0604020202020204" pitchFamily="34" charset="0"/>
            </a:endParaRPr>
          </a:p>
          <a:p>
            <a:endParaRPr lang="en-GB" sz="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77B0A37-07AB-C51D-6930-09763BB468E7}"/>
              </a:ext>
            </a:extLst>
          </p:cNvPr>
          <p:cNvPicPr>
            <a:picLocks noChangeAspect="1"/>
          </p:cNvPicPr>
          <p:nvPr/>
        </p:nvPicPr>
        <p:blipFill>
          <a:blip r:embed="rId2"/>
          <a:stretch>
            <a:fillRect/>
          </a:stretch>
        </p:blipFill>
        <p:spPr>
          <a:xfrm>
            <a:off x="10058401" y="1016773"/>
            <a:ext cx="2101722" cy="2392351"/>
          </a:xfrm>
          <a:prstGeom prst="rect">
            <a:avLst/>
          </a:prstGeom>
        </p:spPr>
      </p:pic>
      <p:sp>
        <p:nvSpPr>
          <p:cNvPr id="13" name="TextBox 12">
            <a:extLst>
              <a:ext uri="{FF2B5EF4-FFF2-40B4-BE49-F238E27FC236}">
                <a16:creationId xmlns:a16="http://schemas.microsoft.com/office/drawing/2014/main" id="{5985A83A-6F72-2878-3EC5-FA86D0211E02}"/>
              </a:ext>
            </a:extLst>
          </p:cNvPr>
          <p:cNvSpPr txBox="1"/>
          <p:nvPr/>
        </p:nvSpPr>
        <p:spPr>
          <a:xfrm>
            <a:off x="10058400" y="2978905"/>
            <a:ext cx="2101722" cy="2862322"/>
          </a:xfrm>
          <a:prstGeom prst="rect">
            <a:avLst/>
          </a:prstGeom>
          <a:noFill/>
        </p:spPr>
        <p:txBody>
          <a:bodyPr wrap="square">
            <a:spAutoFit/>
          </a:bodyPr>
          <a:lstStyle/>
          <a:p>
            <a:r>
              <a:rPr lang="en-GB" i="1" dirty="0">
                <a:solidFill>
                  <a:schemeClr val="accent1">
                    <a:lumMod val="50000"/>
                  </a:schemeClr>
                </a:solidFill>
                <a:latin typeface="Arial" panose="020B0604020202020204" pitchFamily="34" charset="0"/>
                <a:cs typeface="Arial" panose="020B0604020202020204" pitchFamily="34" charset="0"/>
              </a:rPr>
              <a:t>Removing the bath plug on the problem - Aiming to t</a:t>
            </a:r>
            <a:r>
              <a:rPr lang="en-GB" sz="1800"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ackle the broader problem by reducing the numbers of people who currently take high dose Opioids</a:t>
            </a:r>
          </a:p>
          <a:p>
            <a:endParaRPr lang="en-GB"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743710"/>
      </p:ext>
    </p:extLst>
  </p:cSld>
  <p:clrMapOvr>
    <a:masterClrMapping/>
  </p:clrMapOvr>
</p:sld>
</file>

<file path=ppt/theme/theme1.xml><?xml version="1.0" encoding="utf-8"?>
<a:theme xmlns:a="http://schemas.openxmlformats.org/drawingml/2006/main" name="Office Theme">
  <a:themeElements>
    <a:clrScheme name="NatPatSIPs">
      <a:dk1>
        <a:srgbClr val="231F20"/>
      </a:dk1>
      <a:lt1>
        <a:srgbClr val="FFFFFF"/>
      </a:lt1>
      <a:dk2>
        <a:srgbClr val="005EB8"/>
      </a:dk2>
      <a:lt2>
        <a:srgbClr val="41B6E6"/>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C314CBC6337B4F9A719288E1F0E7BC" ma:contentTypeVersion="10" ma:contentTypeDescription="Create a new document." ma:contentTypeScope="" ma:versionID="8eb065552a22ef9cf383b5aa4f47ac2b">
  <xsd:schema xmlns:xsd="http://www.w3.org/2001/XMLSchema" xmlns:xs="http://www.w3.org/2001/XMLSchema" xmlns:p="http://schemas.microsoft.com/office/2006/metadata/properties" xmlns:ns3="05b5be99-6bf0-4ffb-908a-16d3ae7440de" targetNamespace="http://schemas.microsoft.com/office/2006/metadata/properties" ma:root="true" ma:fieldsID="da1817ad7a797ab2e53b5aa4e730b549" ns3:_="">
    <xsd:import namespace="05b5be99-6bf0-4ffb-908a-16d3ae7440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5be99-6bf0-4ffb-908a-16d3ae744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E66E9-252A-4119-92E7-DFB655B2E6A4}">
  <ds:schemaRefs>
    <ds:schemaRef ds:uri="http://schemas.microsoft.com/sharepoint/v3/contenttype/forms"/>
  </ds:schemaRefs>
</ds:datastoreItem>
</file>

<file path=customXml/itemProps2.xml><?xml version="1.0" encoding="utf-8"?>
<ds:datastoreItem xmlns:ds="http://schemas.openxmlformats.org/officeDocument/2006/customXml" ds:itemID="{F9A09FF9-1288-4B2F-B01A-A66D2442C24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2CE5C7-6B7A-4FAF-B765-AB7AC27C8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b5be99-6bf0-4ffb-908a-16d3ae744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42821</TotalTime>
  <Words>3624</Words>
  <Application>Microsoft Office PowerPoint</Application>
  <PresentationFormat>Widescreen</PresentationFormat>
  <Paragraphs>297</Paragraphs>
  <Slides>31</Slides>
  <Notes>1</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Cambria</vt:lpstr>
      <vt:lpstr>Frutiger</vt:lpstr>
      <vt:lpstr>Segoe UI</vt:lpstr>
      <vt:lpstr>Symbol</vt:lpstr>
      <vt:lpstr>Office Theme</vt:lpstr>
      <vt:lpstr>1_Office Theme</vt:lpstr>
      <vt:lpstr>Document</vt:lpstr>
      <vt:lpstr> Opioid harm reduction ‘guide’ Improvement ideas for GP practices / PCNs  </vt:lpstr>
      <vt:lpstr>About this guide</vt:lpstr>
      <vt:lpstr>How to use this guide</vt:lpstr>
      <vt:lpstr>There are no primary care competency frameworks in the UK for the management of pain</vt:lpstr>
      <vt:lpstr>PowerPoint Presentation</vt:lpstr>
      <vt:lpstr>Patient letter / leaflet examples – Use or tweak </vt:lpstr>
      <vt:lpstr>PowerPoint Presentation</vt:lpstr>
      <vt:lpstr>“Turn the taps off’ and then ‘pull out the plug’??</vt:lpstr>
      <vt:lpstr>PowerPoint Presentation</vt:lpstr>
      <vt:lpstr>Consultation top tips from clinicians</vt:lpstr>
      <vt:lpstr>Top tips from clinicians</vt:lpstr>
      <vt:lpstr>3 important questions you could ask a patient in pain </vt:lpstr>
      <vt:lpstr>PowerPoint Presentation</vt:lpstr>
      <vt:lpstr>Find out what is in your local area</vt:lpstr>
      <vt:lpstr>PowerPoint Presentation</vt:lpstr>
      <vt:lpstr>PowerPoint Presentation</vt:lpstr>
      <vt:lpstr>Tapering guide to support clinicians</vt:lpstr>
      <vt:lpstr>Make your self a tea or coffee and enjoy this for 10 minutes</vt:lpstr>
      <vt:lpstr>PowerPoint Presentation</vt:lpstr>
      <vt:lpstr>PowerPoint Presentation</vt:lpstr>
      <vt:lpstr>PowerPoint Presentation</vt:lpstr>
      <vt:lpstr>PowerPoint Presentation</vt:lpstr>
      <vt:lpstr>PowerPoint Presentation</vt:lpstr>
      <vt:lpstr>Pain Management - eLearning options</vt:lpstr>
      <vt:lpstr>PowerPoint Presentation</vt:lpstr>
      <vt:lpstr>PowerPoint Presentation</vt:lpstr>
      <vt:lpstr>Domain 1 - Multidimensional nature of pain: What is pain? </vt:lpstr>
      <vt:lpstr>Domain 2 - Pain assessment and measurement: How is pain recognized?  </vt:lpstr>
      <vt:lpstr>Domain 3 - Management of pain: How is pain relieved?   </vt:lpstr>
      <vt:lpstr>Domain 4 -Clinical conditions: How does context influence pain management?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Allen</dc:creator>
  <cp:lastModifiedBy>LEAROYD, Christopher (WEST OF ENGLAND AHSN)</cp:lastModifiedBy>
  <cp:revision>79</cp:revision>
  <dcterms:created xsi:type="dcterms:W3CDTF">2020-05-20T20:00:34Z</dcterms:created>
  <dcterms:modified xsi:type="dcterms:W3CDTF">2022-12-21T11:32:35Z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0x010100B3C314CBC6337B4F9A719288E1F0E7BC</vt:lpwstr>
  </property>
</Properties>
</file>