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7" r:id="rId3"/>
    <p:sldId id="258" r:id="rId4"/>
    <p:sldId id="264" r:id="rId5"/>
    <p:sldId id="265" r:id="rId6"/>
    <p:sldId id="266" r:id="rId7"/>
    <p:sldId id="267" r:id="rId8"/>
    <p:sldId id="273" r:id="rId9"/>
    <p:sldId id="274" r:id="rId10"/>
    <p:sldId id="275" r:id="rId11"/>
    <p:sldId id="276" r:id="rId12"/>
    <p:sldId id="278" r:id="rId13"/>
    <p:sldId id="271" r:id="rId14"/>
    <p:sldId id="279" r:id="rId15"/>
    <p:sldId id="285" r:id="rId16"/>
    <p:sldId id="283" r:id="rId17"/>
    <p:sldId id="280" r:id="rId18"/>
    <p:sldId id="28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099"/>
    <a:srgbClr val="48237C"/>
    <a:srgbClr val="6CB8E7"/>
    <a:srgbClr val="99CCFF"/>
    <a:srgbClr val="00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43" autoAdjust="0"/>
  </p:normalViewPr>
  <p:slideViewPr>
    <p:cSldViewPr>
      <p:cViewPr varScale="1">
        <p:scale>
          <a:sx n="96" d="100"/>
          <a:sy n="96" d="100"/>
        </p:scale>
        <p:origin x="512" y="60"/>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0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1D445-43B2-4AB5-89D4-AA7A58568339}" type="datetimeFigureOut">
              <a:rPr lang="en-GB" smtClean="0"/>
              <a:t>01/07/2021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29EF8-0A90-4ABB-A401-549166F5C6F7}" type="slidenum">
              <a:rPr lang="en-GB" smtClean="0"/>
              <a:t>‹#›</a:t>
            </a:fld>
            <a:endParaRPr lang="en-GB"/>
          </a:p>
        </p:txBody>
      </p:sp>
    </p:spTree>
    <p:extLst>
      <p:ext uri="{BB962C8B-B14F-4D97-AF65-F5344CB8AC3E}">
        <p14:creationId xmlns:p14="http://schemas.microsoft.com/office/powerpoint/2010/main" val="19052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E8141-1C0E-4564-A3EB-1FC9D8A3C224}" type="datetimeFigureOut">
              <a:rPr lang="es-ES" smtClean="0"/>
              <a:t>01/07/2021</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6EDFA-9BF2-4A09-A5FA-C9100D1A85CB}" type="slidenum">
              <a:rPr lang="es-ES" smtClean="0"/>
              <a:t>‹#›</a:t>
            </a:fld>
            <a:endParaRPr lang="es-ES"/>
          </a:p>
        </p:txBody>
      </p:sp>
    </p:spTree>
    <p:extLst>
      <p:ext uri="{BB962C8B-B14F-4D97-AF65-F5344CB8AC3E}">
        <p14:creationId xmlns:p14="http://schemas.microsoft.com/office/powerpoint/2010/main" val="321465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EE6EDFA-9BF2-4A09-A5FA-C9100D1A85CB}" type="slidenum">
              <a:rPr lang="es-ES" smtClean="0"/>
              <a:t>1</a:t>
            </a:fld>
            <a:endParaRPr lang="es-ES"/>
          </a:p>
        </p:txBody>
      </p:sp>
    </p:spTree>
    <p:extLst>
      <p:ext uri="{BB962C8B-B14F-4D97-AF65-F5344CB8AC3E}">
        <p14:creationId xmlns:p14="http://schemas.microsoft.com/office/powerpoint/2010/main" val="305038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10</a:t>
            </a:fld>
            <a:endParaRPr lang="es-ES"/>
          </a:p>
        </p:txBody>
      </p:sp>
    </p:spTree>
    <p:extLst>
      <p:ext uri="{BB962C8B-B14F-4D97-AF65-F5344CB8AC3E}">
        <p14:creationId xmlns:p14="http://schemas.microsoft.com/office/powerpoint/2010/main" val="165109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11</a:t>
            </a:fld>
            <a:endParaRPr lang="es-ES"/>
          </a:p>
        </p:txBody>
      </p:sp>
    </p:spTree>
    <p:extLst>
      <p:ext uri="{BB962C8B-B14F-4D97-AF65-F5344CB8AC3E}">
        <p14:creationId xmlns:p14="http://schemas.microsoft.com/office/powerpoint/2010/main" val="294101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conclusion,</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We have achieved our two aims: Each participating hospital is reliably measuring SSI rate following elective colorectal surgery and we have managed to reduce that rate by 50% with the use of our bundle </a:t>
            </a:r>
          </a:p>
          <a:p>
            <a:r>
              <a:rPr lang="en-US" sz="1200" b="0" i="0" kern="1200" baseline="0" dirty="0" smtClean="0">
                <a:solidFill>
                  <a:schemeClr val="tx1"/>
                </a:solidFill>
                <a:effectLst/>
                <a:latin typeface="+mn-lt"/>
                <a:ea typeface="+mn-ea"/>
                <a:cs typeface="+mn-cs"/>
              </a:rPr>
              <a:t>This amounts to an estimated savings (over the course of the project) of over 500k</a:t>
            </a:r>
          </a:p>
          <a:p>
            <a:r>
              <a:rPr lang="en-US" sz="1200" b="0" i="0" kern="1200" baseline="0" dirty="0" smtClean="0">
                <a:solidFill>
                  <a:schemeClr val="tx1"/>
                </a:solidFill>
                <a:effectLst/>
                <a:latin typeface="+mn-lt"/>
                <a:ea typeface="+mn-ea"/>
                <a:cs typeface="+mn-cs"/>
              </a:rPr>
              <a:t>But more importantly we have saved 103 patients from SSI</a:t>
            </a:r>
            <a:endParaRPr lang="en-GB" dirty="0" smtClean="0"/>
          </a:p>
          <a:p>
            <a:pPr lvl="1"/>
            <a:endParaRPr lang="en-GB" dirty="0" smtClean="0"/>
          </a:p>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13</a:t>
            </a:fld>
            <a:endParaRPr lang="es-ES"/>
          </a:p>
        </p:txBody>
      </p:sp>
    </p:spTree>
    <p:extLst>
      <p:ext uri="{BB962C8B-B14F-4D97-AF65-F5344CB8AC3E}">
        <p14:creationId xmlns:p14="http://schemas.microsoft.com/office/powerpoint/2010/main" val="367850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E6EDFA-9BF2-4A09-A5FA-C9100D1A85CB}" type="slidenum">
              <a:rPr lang="es-ES" smtClean="0"/>
              <a:t>15</a:t>
            </a:fld>
            <a:endParaRPr lang="es-ES"/>
          </a:p>
        </p:txBody>
      </p:sp>
    </p:spTree>
    <p:extLst>
      <p:ext uri="{BB962C8B-B14F-4D97-AF65-F5344CB8AC3E}">
        <p14:creationId xmlns:p14="http://schemas.microsoft.com/office/powerpoint/2010/main" val="390087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Seven hospitals over five trusts</a:t>
            </a:r>
            <a:endParaRPr lang="en-GB" dirty="0"/>
          </a:p>
        </p:txBody>
      </p:sp>
      <p:sp>
        <p:nvSpPr>
          <p:cNvPr id="4" name="Slide Number Placeholder 3"/>
          <p:cNvSpPr>
            <a:spLocks noGrp="1"/>
          </p:cNvSpPr>
          <p:nvPr>
            <p:ph type="sldNum" sz="quarter" idx="10"/>
          </p:nvPr>
        </p:nvSpPr>
        <p:spPr/>
        <p:txBody>
          <a:bodyPr/>
          <a:lstStyle/>
          <a:p>
            <a:fld id="{0EE6EDFA-9BF2-4A09-A5FA-C9100D1A85CB}" type="slidenum">
              <a:rPr lang="es-ES" smtClean="0"/>
              <a:t>2</a:t>
            </a:fld>
            <a:endParaRPr lang="es-ES"/>
          </a:p>
        </p:txBody>
      </p:sp>
    </p:spTree>
    <p:extLst>
      <p:ext uri="{BB962C8B-B14F-4D97-AF65-F5344CB8AC3E}">
        <p14:creationId xmlns:p14="http://schemas.microsoft.com/office/powerpoint/2010/main" val="165835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Surgical Site infections are a common occurrence following colorectal surgery</a:t>
            </a:r>
            <a:r>
              <a:rPr lang="en-US" baseline="0" dirty="0" smtClean="0"/>
              <a:t>, with multiple sources reporting rates as high as 30% - this is associated with morbidity for patients and cost to the NHS </a:t>
            </a:r>
            <a:r>
              <a:rPr lang="en-US" i="1" baseline="0" dirty="0" smtClean="0"/>
              <a:t>(GIRFT estimates that English NHS trusts have spent 35.2mil over 5 years on SSI-related medical negligence claims) </a:t>
            </a:r>
          </a:p>
          <a:p>
            <a:endParaRPr lang="en-US" baseline="0" dirty="0" smtClean="0"/>
          </a:p>
          <a:p>
            <a:r>
              <a:rPr lang="en-US" baseline="0" dirty="0" smtClean="0"/>
              <a:t>In spite of this, collecting SSI incidence data is not mandatory for large bowel surgery – recent PHE report (2019/20) of SSI showed that only 20/195 NHS hospitals surveyed were surveilling SSI. And the majority therein were monitoring for SSI occurring as inpatients and as a reason for re-admission, not for those in the community who do not present to hospital – evidence suggests that 50% of SSI occur after DC. Largely to due to influence of ERAS and community management with antibiotics. </a:t>
            </a:r>
          </a:p>
          <a:p>
            <a:endParaRPr lang="en-US" baseline="0" dirty="0" smtClean="0"/>
          </a:p>
        </p:txBody>
      </p:sp>
      <p:sp>
        <p:nvSpPr>
          <p:cNvPr id="4" name="Slide Number Placeholder 3"/>
          <p:cNvSpPr>
            <a:spLocks noGrp="1"/>
          </p:cNvSpPr>
          <p:nvPr>
            <p:ph type="sldNum" sz="quarter" idx="10"/>
          </p:nvPr>
        </p:nvSpPr>
        <p:spPr/>
        <p:txBody>
          <a:bodyPr/>
          <a:lstStyle/>
          <a:p>
            <a:fld id="{0EE6EDFA-9BF2-4A09-A5FA-C9100D1A85CB}" type="slidenum">
              <a:rPr lang="es-ES" smtClean="0"/>
              <a:t>3</a:t>
            </a:fld>
            <a:endParaRPr lang="es-ES"/>
          </a:p>
        </p:txBody>
      </p:sp>
    </p:spTree>
    <p:extLst>
      <p:ext uri="{BB962C8B-B14F-4D97-AF65-F5344CB8AC3E}">
        <p14:creationId xmlns:p14="http://schemas.microsoft.com/office/powerpoint/2010/main" val="287161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 of our local hospitals</a:t>
            </a:r>
            <a:r>
              <a:rPr lang="en-US" sz="1200" b="0" i="0" kern="1200" baseline="0" dirty="0" smtClean="0">
                <a:solidFill>
                  <a:schemeClr val="tx1"/>
                </a:solidFill>
                <a:effectLst/>
                <a:latin typeface="+mn-lt"/>
                <a:ea typeface="+mn-ea"/>
                <a:cs typeface="+mn-cs"/>
              </a:rPr>
              <a:t> has been looking into this since 2013. They have measured 30 day patient reported SSI rates in the community using questionnaires and have been able to show that by implementing a 4 item care bundle, alongside the existing WHO SSI bundle , they have reduced SSI rates by 50% in this patient group. </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Dean HF, King E, </a:t>
            </a:r>
            <a:r>
              <a:rPr lang="en-US" sz="1200" b="0" i="1" kern="1200" dirty="0" err="1" smtClean="0">
                <a:solidFill>
                  <a:schemeClr val="tx1"/>
                </a:solidFill>
                <a:effectLst/>
                <a:latin typeface="+mn-lt"/>
                <a:ea typeface="+mn-ea"/>
                <a:cs typeface="+mn-cs"/>
              </a:rPr>
              <a:t>Gane</a:t>
            </a:r>
            <a:r>
              <a:rPr lang="en-US" sz="1200" b="0" i="1" kern="1200" dirty="0" smtClean="0">
                <a:solidFill>
                  <a:schemeClr val="tx1"/>
                </a:solidFill>
                <a:effectLst/>
                <a:latin typeface="+mn-lt"/>
                <a:ea typeface="+mn-ea"/>
                <a:cs typeface="+mn-cs"/>
              </a:rPr>
              <a:t> D, Hocking D, Rogers J, </a:t>
            </a:r>
            <a:r>
              <a:rPr lang="en-US" sz="1200" b="0" i="1" kern="1200" dirty="0" err="1" smtClean="0">
                <a:solidFill>
                  <a:schemeClr val="tx1"/>
                </a:solidFill>
                <a:effectLst/>
                <a:latin typeface="+mn-lt"/>
                <a:ea typeface="+mn-ea"/>
                <a:cs typeface="+mn-cs"/>
              </a:rPr>
              <a:t>Pullyblank</a:t>
            </a:r>
            <a:r>
              <a:rPr lang="en-US" sz="1200" b="0" i="1" kern="1200" dirty="0" smtClean="0">
                <a:solidFill>
                  <a:schemeClr val="tx1"/>
                </a:solidFill>
                <a:effectLst/>
                <a:latin typeface="+mn-lt"/>
                <a:ea typeface="+mn-ea"/>
                <a:cs typeface="+mn-cs"/>
              </a:rPr>
              <a:t> A. Introduction of a care bundle effectively and sustainably reduces patient-reported surgical site infection in patients undergoing colorectal surgery. Journal of Hospital Infection. 2020 Jun 1;105(2):156-61.</a:t>
            </a:r>
            <a:endParaRPr lang="es-ES" i="1" dirty="0"/>
          </a:p>
        </p:txBody>
      </p:sp>
      <p:sp>
        <p:nvSpPr>
          <p:cNvPr id="4" name="Slide Number Placeholder 3"/>
          <p:cNvSpPr>
            <a:spLocks noGrp="1"/>
          </p:cNvSpPr>
          <p:nvPr>
            <p:ph type="sldNum" sz="quarter" idx="10"/>
          </p:nvPr>
        </p:nvSpPr>
        <p:spPr/>
        <p:txBody>
          <a:bodyPr/>
          <a:lstStyle/>
          <a:p>
            <a:fld id="{0EE6EDFA-9BF2-4A09-A5FA-C9100D1A85CB}" type="slidenum">
              <a:rPr lang="es-ES" smtClean="0"/>
              <a:t>4</a:t>
            </a:fld>
            <a:endParaRPr lang="es-ES"/>
          </a:p>
        </p:txBody>
      </p:sp>
    </p:spTree>
    <p:extLst>
      <p:ext uri="{BB962C8B-B14F-4D97-AF65-F5344CB8AC3E}">
        <p14:creationId xmlns:p14="http://schemas.microsoft.com/office/powerpoint/2010/main" val="344510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5</a:t>
            </a:fld>
            <a:endParaRPr lang="es-ES"/>
          </a:p>
        </p:txBody>
      </p:sp>
    </p:spTree>
    <p:extLst>
      <p:ext uri="{BB962C8B-B14F-4D97-AF65-F5344CB8AC3E}">
        <p14:creationId xmlns:p14="http://schemas.microsoft.com/office/powerpoint/2010/main" val="33615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did we go about this: </a:t>
            </a:r>
          </a:p>
          <a:p>
            <a:endParaRPr lang="en-US" baseline="0" dirty="0" smtClean="0"/>
          </a:p>
          <a:p>
            <a:r>
              <a:rPr lang="en-US" baseline="0" dirty="0" err="1" smtClean="0"/>
              <a:t>PreciSSIon</a:t>
            </a:r>
            <a:r>
              <a:rPr lang="en-US" baseline="0" dirty="0" smtClean="0"/>
              <a:t> is a collaborative quality improvement project, based on the IHI breakthrough series collaborative model, involving quarterly meeting where we can share data and experiences. These unfortunately had to be moved online due to COVID, one of the many challenges we came across as a team throughout the pandemic. </a:t>
            </a:r>
          </a:p>
          <a:p>
            <a:r>
              <a:rPr lang="en-US" baseline="0" dirty="0" smtClean="0"/>
              <a:t>24s</a:t>
            </a:r>
          </a:p>
          <a:p>
            <a:endParaRPr lang="en-US" baseline="0" dirty="0" smtClean="0"/>
          </a:p>
          <a:p>
            <a:r>
              <a:rPr lang="en-US" i="1" dirty="0" smtClean="0"/>
              <a:t>Supported by the</a:t>
            </a:r>
            <a:r>
              <a:rPr lang="en-US" i="1" baseline="0" dirty="0" smtClean="0"/>
              <a:t> WEAHSN provided educational multimedia (videos, poster templates) as well as implementation toolkit </a:t>
            </a:r>
          </a:p>
          <a:p>
            <a:r>
              <a:rPr lang="en-US" i="1" baseline="0" dirty="0" smtClean="0"/>
              <a:t>Based on IHI Breakthrough Series collaborative model, consisting of quarterly learning a sharing events. The first of which (Nov19) was held in person but due to COVID these had to be moved onto a virtual platform </a:t>
            </a:r>
          </a:p>
          <a:p>
            <a:r>
              <a:rPr lang="en-US" i="1" baseline="0" dirty="0" smtClean="0"/>
              <a:t>Large multidisciplinary team comprised of Doctors, Nurses, QI experts and others. </a:t>
            </a:r>
            <a:endParaRPr lang="es-ES" i="1" dirty="0"/>
          </a:p>
        </p:txBody>
      </p:sp>
      <p:sp>
        <p:nvSpPr>
          <p:cNvPr id="4" name="Slide Number Placeholder 3"/>
          <p:cNvSpPr>
            <a:spLocks noGrp="1"/>
          </p:cNvSpPr>
          <p:nvPr>
            <p:ph type="sldNum" sz="quarter" idx="10"/>
          </p:nvPr>
        </p:nvSpPr>
        <p:spPr/>
        <p:txBody>
          <a:bodyPr/>
          <a:lstStyle/>
          <a:p>
            <a:fld id="{0EE6EDFA-9BF2-4A09-A5FA-C9100D1A85CB}" type="slidenum">
              <a:rPr lang="es-ES" smtClean="0"/>
              <a:t>6</a:t>
            </a:fld>
            <a:endParaRPr lang="es-ES"/>
          </a:p>
        </p:txBody>
      </p:sp>
    </p:spTree>
    <p:extLst>
      <p:ext uri="{BB962C8B-B14F-4D97-AF65-F5344CB8AC3E}">
        <p14:creationId xmlns:p14="http://schemas.microsoft.com/office/powerpoint/2010/main" val="244433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Patient would be mailed a questionnaire/rang</a:t>
            </a:r>
            <a:r>
              <a:rPr lang="en-US" baseline="0" dirty="0" smtClean="0"/>
              <a:t> 30d after surgery to ascertain if they have had an SSI. Validated questionnaire for use in all types or surgery and is mandatory for hip and knee procedures. </a:t>
            </a:r>
          </a:p>
          <a:p>
            <a:endParaRPr lang="en-US" baseline="0" dirty="0" smtClean="0"/>
          </a:p>
          <a:p>
            <a:r>
              <a:rPr lang="en-US" baseline="0" dirty="0" smtClean="0"/>
              <a:t>4 item SSI reduction bundle for use in combination existing WHO bundle. </a:t>
            </a:r>
          </a:p>
          <a:p>
            <a:pPr marL="228600" indent="-228600">
              <a:buAutoNum type="arabicParenR"/>
            </a:pPr>
            <a:r>
              <a:rPr lang="en-US" baseline="0" dirty="0" smtClean="0"/>
              <a:t>2%chlorhexidine skin prep </a:t>
            </a:r>
          </a:p>
          <a:p>
            <a:pPr marL="228600" indent="-228600">
              <a:buAutoNum type="arabicParenR"/>
            </a:pPr>
            <a:r>
              <a:rPr lang="en-US" baseline="0" dirty="0" smtClean="0"/>
              <a:t>A second dose of intraoperative antibiotics if the procedure lasts longer than 4hrs </a:t>
            </a:r>
          </a:p>
          <a:p>
            <a:pPr marL="228600" indent="-228600">
              <a:buAutoNum type="arabicParenR"/>
            </a:pPr>
            <a:r>
              <a:rPr lang="en-US" baseline="0" dirty="0" smtClean="0"/>
              <a:t>Antibacterial sutures for superficial and deep closure </a:t>
            </a:r>
          </a:p>
          <a:p>
            <a:pPr marL="228600" indent="-228600">
              <a:buAutoNum type="arabicParenR"/>
            </a:pPr>
            <a:r>
              <a:rPr lang="en-US" baseline="0" dirty="0" smtClean="0"/>
              <a:t>Dual-ring wound protector </a:t>
            </a:r>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7</a:t>
            </a:fld>
            <a:endParaRPr lang="es-ES"/>
          </a:p>
        </p:txBody>
      </p:sp>
    </p:spTree>
    <p:extLst>
      <p:ext uri="{BB962C8B-B14F-4D97-AF65-F5344CB8AC3E}">
        <p14:creationId xmlns:p14="http://schemas.microsoft.com/office/powerpoint/2010/main" val="230232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8</a:t>
            </a:fld>
            <a:endParaRPr lang="es-ES"/>
          </a:p>
        </p:txBody>
      </p:sp>
    </p:spTree>
    <p:extLst>
      <p:ext uri="{BB962C8B-B14F-4D97-AF65-F5344CB8AC3E}">
        <p14:creationId xmlns:p14="http://schemas.microsoft.com/office/powerpoint/2010/main" val="326407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9</a:t>
            </a:fld>
            <a:endParaRPr lang="es-ES"/>
          </a:p>
        </p:txBody>
      </p:sp>
    </p:spTree>
    <p:extLst>
      <p:ext uri="{BB962C8B-B14F-4D97-AF65-F5344CB8AC3E}">
        <p14:creationId xmlns:p14="http://schemas.microsoft.com/office/powerpoint/2010/main" val="1861554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19622"/>
            <a:ext cx="7772400" cy="1102519"/>
          </a:xfrm>
          <a:prstGeom prst="rect">
            <a:avLst/>
          </a:prstGeom>
        </p:spPr>
        <p:txBody>
          <a:bodyPr/>
          <a:lstStyle>
            <a:lvl1pPr algn="l">
              <a:defRPr sz="3600">
                <a:solidFill>
                  <a:schemeClr val="accent5">
                    <a:lumMod val="7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55576" y="2643758"/>
            <a:ext cx="5616624" cy="504056"/>
          </a:xfrm>
          <a:prstGeom prst="rect">
            <a:avLst/>
          </a:prstGeom>
        </p:spPr>
        <p:txBody>
          <a:bodyPr>
            <a:normAutofit/>
          </a:bodyPr>
          <a:lstStyle>
            <a:lvl1pPr marL="0" indent="0" algn="l">
              <a:buNone/>
              <a:defRPr sz="28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9" name="Picture 4" descr="C:\Users\Lauren.Hoskin\Desktop\Artboard 1-10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3" t="68440" r="1873"/>
          <a:stretch/>
        </p:blipFill>
        <p:spPr bwMode="auto">
          <a:xfrm>
            <a:off x="794" y="-20538"/>
            <a:ext cx="9144000" cy="101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0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no logos">
    <p:spTree>
      <p:nvGrpSpPr>
        <p:cNvPr id="1" name=""/>
        <p:cNvGrpSpPr/>
        <p:nvPr/>
      </p:nvGrpSpPr>
      <p:grpSpPr>
        <a:xfrm>
          <a:off x="0" y="0"/>
          <a:ext cx="0" cy="0"/>
          <a:chOff x="0" y="0"/>
          <a:chExt cx="0" cy="0"/>
        </a:xfrm>
      </p:grpSpPr>
      <p:sp>
        <p:nvSpPr>
          <p:cNvPr id="4" name="Rectangle 3"/>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hasCustomPrompt="1"/>
          </p:nvPr>
        </p:nvSpPr>
        <p:spPr>
          <a:xfrm>
            <a:off x="-108520" y="-92546"/>
            <a:ext cx="9361040" cy="5328592"/>
          </a:xfrm>
          <a:prstGeom prst="rect">
            <a:avLst/>
          </a:pr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Picture / infographic / diagram</a:t>
            </a:r>
            <a:endParaRPr lang="en-GB" dirty="0"/>
          </a:p>
        </p:txBody>
      </p:sp>
      <p:sp>
        <p:nvSpPr>
          <p:cNvPr id="2" name="Title 1"/>
          <p:cNvSpPr>
            <a:spLocks noGrp="1"/>
          </p:cNvSpPr>
          <p:nvPr>
            <p:ph type="title" hasCustomPrompt="1"/>
          </p:nvPr>
        </p:nvSpPr>
        <p:spPr>
          <a:xfrm>
            <a:off x="4283968" y="3435846"/>
            <a:ext cx="4464496" cy="792088"/>
          </a:xfrm>
          <a:prstGeom prst="rect">
            <a:avLst/>
          </a:prstGeom>
        </p:spPr>
        <p:txBody>
          <a:bodyPr anchor="b"/>
          <a:lstStyle>
            <a:lvl1pPr algn="l">
              <a:defRPr sz="2000" b="0" baseline="0">
                <a:solidFill>
                  <a:schemeClr val="tx1"/>
                </a:solidFill>
              </a:defRPr>
            </a:lvl1pPr>
          </a:lstStyle>
          <a:p>
            <a:r>
              <a:rPr lang="en-US" dirty="0" smtClean="0"/>
              <a:t>Text over image</a:t>
            </a:r>
            <a:endParaRPr lang="en-GB" dirty="0"/>
          </a:p>
        </p:txBody>
      </p:sp>
    </p:spTree>
    <p:extLst>
      <p:ext uri="{BB962C8B-B14F-4D97-AF65-F5344CB8AC3E}">
        <p14:creationId xmlns:p14="http://schemas.microsoft.com/office/powerpoint/2010/main" val="424669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3 dimensions slide no logos">
    <p:spTree>
      <p:nvGrpSpPr>
        <p:cNvPr id="1" name=""/>
        <p:cNvGrpSpPr/>
        <p:nvPr/>
      </p:nvGrpSpPr>
      <p:grpSpPr>
        <a:xfrm>
          <a:off x="0" y="0"/>
          <a:ext cx="0" cy="0"/>
          <a:chOff x="0" y="0"/>
          <a:chExt cx="0" cy="0"/>
        </a:xfrm>
      </p:grpSpPr>
      <p:sp>
        <p:nvSpPr>
          <p:cNvPr id="6" name="Rectangle 5"/>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323528" y="555526"/>
            <a:ext cx="6507678" cy="4239491"/>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Tree>
    <p:extLst>
      <p:ext uri="{BB962C8B-B14F-4D97-AF65-F5344CB8AC3E}">
        <p14:creationId xmlns:p14="http://schemas.microsoft.com/office/powerpoint/2010/main" val="132213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122"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319" b="8548"/>
          <a:stretch/>
        </p:blipFill>
        <p:spPr bwMode="auto">
          <a:xfrm>
            <a:off x="0" y="3790950"/>
            <a:ext cx="91440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Communications and Events\Image Library\WEAHSN logos\West of England AHSN logo 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7704" y="915566"/>
            <a:ext cx="5412959" cy="224784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Lauren.Hoskin\Desktop\Artboard 1-100.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028" t="17489" r="8888" b="63300"/>
          <a:stretch/>
        </p:blipFill>
        <p:spPr bwMode="auto">
          <a:xfrm>
            <a:off x="2843808" y="3296210"/>
            <a:ext cx="3548896" cy="46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5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5" name="Picture 4" descr="C:\Users\Lauren.Hoskin\Desktop\Artboard 1-10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3" t="68440" r="1873"/>
          <a:stretch/>
        </p:blipFill>
        <p:spPr bwMode="auto">
          <a:xfrm>
            <a:off x="794" y="-20538"/>
            <a:ext cx="9144000" cy="10151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5576" y="2283718"/>
            <a:ext cx="7772400" cy="792088"/>
          </a:xfrm>
          <a:prstGeom prst="rect">
            <a:avLst/>
          </a:prstGeom>
        </p:spPr>
        <p:txBody>
          <a:bodyPr/>
          <a:lstStyle>
            <a:lvl1pPr algn="l">
              <a:defRPr sz="3600"/>
            </a:lvl1pPr>
          </a:lstStyle>
          <a:p>
            <a:r>
              <a:rPr lang="en-US" dirty="0" smtClean="0"/>
              <a:t>Title of new section</a:t>
            </a:r>
            <a:endParaRPr lang="en-GB" dirty="0"/>
          </a:p>
        </p:txBody>
      </p:sp>
      <p:sp>
        <p:nvSpPr>
          <p:cNvPr id="7" name="Subtitle 2"/>
          <p:cNvSpPr>
            <a:spLocks noGrp="1"/>
          </p:cNvSpPr>
          <p:nvPr>
            <p:ph type="subTitle" idx="1" hasCustomPrompt="1"/>
          </p:nvPr>
        </p:nvSpPr>
        <p:spPr>
          <a:xfrm>
            <a:off x="755576" y="1689348"/>
            <a:ext cx="6400800" cy="594370"/>
          </a:xfrm>
          <a:prstGeom prst="rect">
            <a:avLst/>
          </a:prstGeom>
        </p:spPr>
        <p:txBody>
          <a:bodyPr>
            <a:normAutofit/>
          </a:bodyPr>
          <a:lstStyle>
            <a:lvl1pPr marL="0" indent="0" algn="l">
              <a:buNone/>
              <a:defRPr sz="2800">
                <a:solidFill>
                  <a:srgbClr val="5D8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number</a:t>
            </a:r>
            <a:endParaRPr lang="en-GB" dirty="0"/>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71546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9552" y="1275606"/>
            <a:ext cx="7992888" cy="2736304"/>
          </a:xfrm>
          <a:prstGeom prst="rect">
            <a:avLst/>
          </a:prstGeom>
        </p:spPr>
        <p:txBody>
          <a:bodyPr/>
          <a:lstStyle>
            <a:lvl1pPr marL="0" indent="0">
              <a:buFontTx/>
              <a:buNone/>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539552" y="627534"/>
            <a:ext cx="4319587" cy="576262"/>
          </a:xfrm>
        </p:spPr>
        <p:txBody>
          <a:bodyPr>
            <a:noAutofit/>
          </a:bodyPr>
          <a:lstStyle>
            <a:lvl1pPr>
              <a:defRPr sz="2800">
                <a:solidFill>
                  <a:schemeClr val="accent5">
                    <a:lumMod val="75000"/>
                  </a:schemeClr>
                </a:solidFill>
              </a:defRPr>
            </a:lvl1pPr>
          </a:lstStyle>
          <a:p>
            <a:pPr lvl="0"/>
            <a:r>
              <a:rPr lang="en-GB" dirty="0" smtClean="0"/>
              <a:t>Title of slide</a:t>
            </a:r>
            <a:endParaRPr lang="en-GB" dirty="0"/>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370952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alongsid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9542"/>
            <a:ext cx="5486400" cy="425054"/>
          </a:xfrm>
          <a:prstGeom prst="rect">
            <a:avLst/>
          </a:prstGeom>
        </p:spPr>
        <p:txBody>
          <a:bodyPr anchor="b"/>
          <a:lstStyle>
            <a:lvl1pPr algn="l">
              <a:defRPr sz="2800" b="0"/>
            </a:lvl1pPr>
          </a:lstStyle>
          <a:p>
            <a:r>
              <a:rPr lang="en-US" dirty="0" smtClean="0"/>
              <a:t>Title of slide</a:t>
            </a:r>
            <a:endParaRPr lang="en-GB" dirty="0"/>
          </a:p>
        </p:txBody>
      </p:sp>
      <p:sp>
        <p:nvSpPr>
          <p:cNvPr id="3" name="Picture Placeholder 2"/>
          <p:cNvSpPr>
            <a:spLocks noGrp="1"/>
          </p:cNvSpPr>
          <p:nvPr>
            <p:ph type="pic" idx="1" hasCustomPrompt="1"/>
          </p:nvPr>
        </p:nvSpPr>
        <p:spPr>
          <a:xfrm>
            <a:off x="755576" y="1347614"/>
            <a:ext cx="3024336" cy="2736304"/>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
        <p:nvSpPr>
          <p:cNvPr id="4" name="Text Placeholder 3"/>
          <p:cNvSpPr>
            <a:spLocks noGrp="1"/>
          </p:cNvSpPr>
          <p:nvPr>
            <p:ph type="body" sz="half" idx="2" hasCustomPrompt="1"/>
          </p:nvPr>
        </p:nvSpPr>
        <p:spPr>
          <a:xfrm>
            <a:off x="3995936" y="1347614"/>
            <a:ext cx="4464496" cy="2736304"/>
          </a:xfrm>
          <a:prstGeom prst="rect">
            <a:avLst/>
          </a:prstGeom>
        </p:spPr>
        <p:txBody>
          <a:bodyPr/>
          <a:lstStyle>
            <a:lvl1pPr marL="457200" indent="-457200">
              <a:buFont typeface="Arial" panose="020B0604020202020204" pitchFamily="34" charset="0"/>
              <a:buChar char="•"/>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112736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08520" y="-92546"/>
            <a:ext cx="9361040" cy="5328592"/>
          </a:xfrm>
          <a:prstGeom prst="rect">
            <a:avLst/>
          </a:pr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Picture / infographic / diagram</a:t>
            </a:r>
            <a:endParaRPr lang="en-GB" dirty="0"/>
          </a:p>
        </p:txBody>
      </p:sp>
      <p:sp>
        <p:nvSpPr>
          <p:cNvPr id="2" name="Title 1"/>
          <p:cNvSpPr>
            <a:spLocks noGrp="1"/>
          </p:cNvSpPr>
          <p:nvPr>
            <p:ph type="title" hasCustomPrompt="1"/>
          </p:nvPr>
        </p:nvSpPr>
        <p:spPr>
          <a:xfrm>
            <a:off x="4283968" y="3435846"/>
            <a:ext cx="4464496" cy="792088"/>
          </a:xfrm>
          <a:prstGeom prst="rect">
            <a:avLst/>
          </a:prstGeom>
        </p:spPr>
        <p:txBody>
          <a:bodyPr anchor="b"/>
          <a:lstStyle>
            <a:lvl1pPr algn="l">
              <a:defRPr sz="2000" b="0" baseline="0">
                <a:solidFill>
                  <a:schemeClr val="tx1"/>
                </a:solidFill>
              </a:defRPr>
            </a:lvl1pPr>
          </a:lstStyle>
          <a:p>
            <a:r>
              <a:rPr lang="en-US" dirty="0" smtClean="0"/>
              <a:t>Text over image</a:t>
            </a:r>
            <a:endParaRPr lang="en-GB" dirty="0"/>
          </a:p>
        </p:txBody>
      </p:sp>
    </p:spTree>
    <p:extLst>
      <p:ext uri="{BB962C8B-B14F-4D97-AF65-F5344CB8AC3E}">
        <p14:creationId xmlns:p14="http://schemas.microsoft.com/office/powerpoint/2010/main" val="56562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08520" y="-92546"/>
            <a:ext cx="9361040" cy="5328592"/>
          </a:xfrm>
          <a:prstGeom prst="rect">
            <a:avLst/>
          </a:prstGeom>
          <a:solidFill>
            <a:schemeClr val="bg2">
              <a:lumMod val="50000"/>
            </a:schemeClr>
          </a:solidFill>
          <a:ln>
            <a:solidFill>
              <a:srgbClr val="5D8099"/>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 name="Text Placeholder 2"/>
          <p:cNvSpPr>
            <a:spLocks noGrp="1"/>
          </p:cNvSpPr>
          <p:nvPr>
            <p:ph type="body" sz="quarter" idx="10" hasCustomPrompt="1"/>
          </p:nvPr>
        </p:nvSpPr>
        <p:spPr>
          <a:xfrm>
            <a:off x="1043608" y="1203598"/>
            <a:ext cx="6192837" cy="1004888"/>
          </a:xfrm>
        </p:spPr>
        <p:txBody>
          <a:bodyPr/>
          <a:lstStyle>
            <a:lvl1pPr>
              <a:defRPr sz="3600">
                <a:solidFill>
                  <a:schemeClr val="bg1"/>
                </a:solidFill>
              </a:defRPr>
            </a:lvl1pPr>
          </a:lstStyle>
          <a:p>
            <a:r>
              <a:rPr lang="en-GB" sz="4800" dirty="0" smtClean="0">
                <a:solidFill>
                  <a:schemeClr val="bg1"/>
                </a:solidFill>
              </a:rPr>
              <a:t>“Large text or quote”</a:t>
            </a:r>
            <a:endParaRPr lang="en-GB" sz="4800" dirty="0">
              <a:solidFill>
                <a:schemeClr val="bg1"/>
              </a:solidFill>
            </a:endParaRPr>
          </a:p>
        </p:txBody>
      </p:sp>
      <p:sp>
        <p:nvSpPr>
          <p:cNvPr id="7" name="Text Placeholder 6"/>
          <p:cNvSpPr>
            <a:spLocks noGrp="1"/>
          </p:cNvSpPr>
          <p:nvPr>
            <p:ph type="body" sz="quarter" idx="11" hasCustomPrompt="1"/>
          </p:nvPr>
        </p:nvSpPr>
        <p:spPr>
          <a:xfrm>
            <a:off x="4716016" y="2355726"/>
            <a:ext cx="2519362" cy="576263"/>
          </a:xfrm>
        </p:spPr>
        <p:txBody>
          <a:bodyPr>
            <a:normAutofit/>
          </a:bodyPr>
          <a:lstStyle>
            <a:lvl1pPr>
              <a:defRPr sz="1800">
                <a:solidFill>
                  <a:schemeClr val="bg1"/>
                </a:solidFill>
              </a:defRPr>
            </a:lvl1pPr>
          </a:lstStyle>
          <a:p>
            <a:r>
              <a:rPr lang="en-GB" sz="2400" i="0" dirty="0" smtClean="0">
                <a:solidFill>
                  <a:schemeClr val="bg1"/>
                </a:solidFill>
              </a:rPr>
              <a:t>Author of quote</a:t>
            </a:r>
            <a:endParaRPr lang="en-GB" sz="2400" i="0" dirty="0">
              <a:solidFill>
                <a:schemeClr val="bg1"/>
              </a:solidFill>
            </a:endParaRPr>
          </a:p>
        </p:txBody>
      </p:sp>
    </p:spTree>
    <p:extLst>
      <p:ext uri="{BB962C8B-B14F-4D97-AF65-F5344CB8AC3E}">
        <p14:creationId xmlns:p14="http://schemas.microsoft.com/office/powerpoint/2010/main" val="129285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3 dimensions slide">
    <p:spTree>
      <p:nvGrpSpPr>
        <p:cNvPr id="1" name=""/>
        <p:cNvGrpSpPr/>
        <p:nvPr/>
      </p:nvGrpSpPr>
      <p:grpSpPr>
        <a:xfrm>
          <a:off x="0" y="0"/>
          <a:ext cx="0" cy="0"/>
          <a:chOff x="0" y="0"/>
          <a:chExt cx="0" cy="0"/>
        </a:xfrm>
      </p:grpSpPr>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323528" y="555526"/>
            <a:ext cx="6507678" cy="4239491"/>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374523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No logos">
    <p:spTree>
      <p:nvGrpSpPr>
        <p:cNvPr id="1" name=""/>
        <p:cNvGrpSpPr/>
        <p:nvPr/>
      </p:nvGrpSpPr>
      <p:grpSpPr>
        <a:xfrm>
          <a:off x="0" y="0"/>
          <a:ext cx="0" cy="0"/>
          <a:chOff x="0" y="0"/>
          <a:chExt cx="0" cy="0"/>
        </a:xfrm>
      </p:grpSpPr>
      <p:sp>
        <p:nvSpPr>
          <p:cNvPr id="2" name="Rectangle 1"/>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half" idx="2" hasCustomPrompt="1"/>
          </p:nvPr>
        </p:nvSpPr>
        <p:spPr>
          <a:xfrm>
            <a:off x="539552" y="1275606"/>
            <a:ext cx="7992888" cy="2736304"/>
          </a:xfrm>
          <a:prstGeom prst="rect">
            <a:avLst/>
          </a:prstGeom>
        </p:spPr>
        <p:txBody>
          <a:bodyPr/>
          <a:lstStyle>
            <a:lvl1pPr marL="0" indent="0">
              <a:buFontTx/>
              <a:buNone/>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539552" y="627534"/>
            <a:ext cx="4319587" cy="576262"/>
          </a:xfrm>
        </p:spPr>
        <p:txBody>
          <a:bodyPr>
            <a:noAutofit/>
          </a:bodyPr>
          <a:lstStyle>
            <a:lvl1pPr>
              <a:defRPr sz="2800">
                <a:solidFill>
                  <a:schemeClr val="accent5">
                    <a:lumMod val="75000"/>
                  </a:schemeClr>
                </a:solidFill>
              </a:defRPr>
            </a:lvl1pPr>
          </a:lstStyle>
          <a:p>
            <a:pPr lvl="0"/>
            <a:r>
              <a:rPr lang="en-GB" dirty="0" smtClean="0"/>
              <a:t>Title of slide</a:t>
            </a:r>
            <a:endParaRPr lang="en-GB" dirty="0"/>
          </a:p>
        </p:txBody>
      </p:sp>
    </p:spTree>
    <p:extLst>
      <p:ext uri="{BB962C8B-B14F-4D97-AF65-F5344CB8AC3E}">
        <p14:creationId xmlns:p14="http://schemas.microsoft.com/office/powerpoint/2010/main" val="38158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alongside text no logos">
    <p:spTree>
      <p:nvGrpSpPr>
        <p:cNvPr id="1" name=""/>
        <p:cNvGrpSpPr/>
        <p:nvPr/>
      </p:nvGrpSpPr>
      <p:grpSpPr>
        <a:xfrm>
          <a:off x="0" y="0"/>
          <a:ext cx="0" cy="0"/>
          <a:chOff x="0" y="0"/>
          <a:chExt cx="0" cy="0"/>
        </a:xfrm>
      </p:grpSpPr>
      <p:sp>
        <p:nvSpPr>
          <p:cNvPr id="7" name="Rectangle 6"/>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55576" y="699542"/>
            <a:ext cx="5486400" cy="425054"/>
          </a:xfrm>
          <a:prstGeom prst="rect">
            <a:avLst/>
          </a:prstGeom>
        </p:spPr>
        <p:txBody>
          <a:bodyPr anchor="b"/>
          <a:lstStyle>
            <a:lvl1pPr algn="l">
              <a:defRPr sz="2800" b="0"/>
            </a:lvl1pPr>
          </a:lstStyle>
          <a:p>
            <a:r>
              <a:rPr lang="en-US" dirty="0" smtClean="0"/>
              <a:t>Title of slide</a:t>
            </a:r>
            <a:endParaRPr lang="en-GB" dirty="0"/>
          </a:p>
        </p:txBody>
      </p:sp>
      <p:sp>
        <p:nvSpPr>
          <p:cNvPr id="3" name="Picture Placeholder 2"/>
          <p:cNvSpPr>
            <a:spLocks noGrp="1"/>
          </p:cNvSpPr>
          <p:nvPr>
            <p:ph type="pic" idx="1" hasCustomPrompt="1"/>
          </p:nvPr>
        </p:nvSpPr>
        <p:spPr>
          <a:xfrm>
            <a:off x="755576" y="1347614"/>
            <a:ext cx="3024336" cy="2736304"/>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
        <p:nvSpPr>
          <p:cNvPr id="4" name="Text Placeholder 3"/>
          <p:cNvSpPr>
            <a:spLocks noGrp="1"/>
          </p:cNvSpPr>
          <p:nvPr>
            <p:ph type="body" sz="half" idx="2" hasCustomPrompt="1"/>
          </p:nvPr>
        </p:nvSpPr>
        <p:spPr>
          <a:xfrm>
            <a:off x="3995936" y="1347614"/>
            <a:ext cx="4464496" cy="2736304"/>
          </a:xfrm>
          <a:prstGeom prst="rect">
            <a:avLst/>
          </a:prstGeom>
        </p:spPr>
        <p:txBody>
          <a:bodyPr/>
          <a:lstStyle>
            <a:lvl1pPr marL="457200" indent="-457200">
              <a:buFont typeface="Arial" panose="020B0604020202020204" pitchFamily="34" charset="0"/>
              <a:buChar char="•"/>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51520" y="195486"/>
            <a:ext cx="7801986" cy="63757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251520" y="922021"/>
            <a:ext cx="8770634" cy="39166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Fifth level</a:t>
            </a:r>
            <a:endParaRPr lang="en-US" dirty="0"/>
          </a:p>
        </p:txBody>
      </p:sp>
      <p:pic>
        <p:nvPicPr>
          <p:cNvPr id="3076" name="Picture 4" descr="S:\Communications and Events\Image Library\WEAHSN logos\West of England AHSN logo P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20272" y="4227934"/>
            <a:ext cx="1934964" cy="80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0892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61" r:id="rId4"/>
    <p:sldLayoutId id="2147483657" r:id="rId5"/>
    <p:sldLayoutId id="2147483666" r:id="rId6"/>
    <p:sldLayoutId id="2147483665" r:id="rId7"/>
    <p:sldLayoutId id="2147483672" r:id="rId8"/>
    <p:sldLayoutId id="2147483669" r:id="rId9"/>
    <p:sldLayoutId id="2147483670" r:id="rId10"/>
    <p:sldLayoutId id="2147483671" r:id="rId11"/>
    <p:sldLayoutId id="2147483662" r:id="rId12"/>
  </p:sldLayoutIdLst>
  <p:txStyles>
    <p:titleStyle>
      <a:lvl1pPr algn="l" defTabSz="914400" rtl="0" eaLnBrk="1" latinLnBrk="0" hangingPunct="1">
        <a:spcBef>
          <a:spcPct val="0"/>
        </a:spcBef>
        <a:buNone/>
        <a:defRPr sz="3600" kern="1200">
          <a:solidFill>
            <a:schemeClr val="accent5">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3600" kern="1200">
          <a:solidFill>
            <a:schemeClr val="bg2">
              <a:lumMod val="75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bg2">
              <a:lumMod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400" kern="1200">
          <a:solidFill>
            <a:schemeClr val="bg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bg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weahsn.net/news/celebrating-precission-reducing-ssi-rates-by-50-with-estimated-savings-of-over-500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887816"/>
            <a:ext cx="7772400" cy="1102519"/>
          </a:xfrm>
        </p:spPr>
        <p:txBody>
          <a:bodyPr/>
          <a:lstStyle/>
          <a:p>
            <a:r>
              <a:rPr lang="en-GB" sz="2400" dirty="0" smtClean="0"/>
              <a:t>A collaborative initiative to reduce incidence of SSI after elective colorectal surgery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519598"/>
            <a:ext cx="4555586" cy="1390551"/>
          </a:xfrm>
          <a:prstGeom prst="rect">
            <a:avLst/>
          </a:prstGeom>
        </p:spPr>
      </p:pic>
    </p:spTree>
    <p:extLst>
      <p:ext uri="{BB962C8B-B14F-4D97-AF65-F5344CB8AC3E}">
        <p14:creationId xmlns:p14="http://schemas.microsoft.com/office/powerpoint/2010/main" val="477858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411510"/>
            <a:ext cx="8352928" cy="576262"/>
          </a:xfrm>
        </p:spPr>
        <p:txBody>
          <a:bodyPr/>
          <a:lstStyle/>
          <a:p>
            <a:r>
              <a:rPr lang="en-GB" dirty="0" smtClean="0">
                <a:latin typeface="Arial" panose="020B0604020202020204" pitchFamily="34" charset="0"/>
                <a:cs typeface="Arial" panose="020B0604020202020204" pitchFamily="34" charset="0"/>
              </a:rPr>
              <a:t>Results – </a:t>
            </a:r>
            <a:r>
              <a:rPr lang="en-GB" b="1" dirty="0" smtClean="0">
                <a:latin typeface="Arial" panose="020B0604020202020204" pitchFamily="34" charset="0"/>
                <a:cs typeface="Arial" panose="020B0604020202020204" pitchFamily="34" charset="0"/>
              </a:rPr>
              <a:t>Bundle Compliance </a:t>
            </a:r>
            <a:r>
              <a:rPr lang="en-GB" dirty="0" smtClean="0">
                <a:latin typeface="Arial" panose="020B0604020202020204" pitchFamily="34" charset="0"/>
                <a:cs typeface="Arial" panose="020B0604020202020204" pitchFamily="34" charset="0"/>
              </a:rPr>
              <a:t>up to March 2021</a:t>
            </a:r>
            <a:endParaRPr lang="en-GB" dirty="0">
              <a:latin typeface="Arial" panose="020B0604020202020204" pitchFamily="34" charset="0"/>
              <a:cs typeface="Arial" panose="020B0604020202020204" pitchFamily="34" charset="0"/>
            </a:endParaRPr>
          </a:p>
        </p:txBody>
      </p:sp>
      <p:graphicFrame>
        <p:nvGraphicFramePr>
          <p:cNvPr id="4" name="Picture Placeholder 3"/>
          <p:cNvGraphicFramePr>
            <a:graphicFrameLocks/>
          </p:cNvGraphicFramePr>
          <p:nvPr>
            <p:extLst>
              <p:ext uri="{D42A27DB-BD31-4B8C-83A1-F6EECF244321}">
                <p14:modId xmlns:p14="http://schemas.microsoft.com/office/powerpoint/2010/main" val="2881368394"/>
              </p:ext>
            </p:extLst>
          </p:nvPr>
        </p:nvGraphicFramePr>
        <p:xfrm>
          <a:off x="719629" y="1146210"/>
          <a:ext cx="7560000" cy="3108960"/>
        </p:xfrm>
        <a:graphic>
          <a:graphicData uri="http://schemas.openxmlformats.org/drawingml/2006/table">
            <a:tbl>
              <a:tblPr firstRow="1" bandRow="1">
                <a:tableStyleId>{7DF18680-E054-41AD-8BC1-D1AEF772440D}</a:tableStyleId>
              </a:tblPr>
              <a:tblGrid>
                <a:gridCol w="1512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gridCol w="1512000">
                  <a:extLst>
                    <a:ext uri="{9D8B030D-6E8A-4147-A177-3AD203B41FA5}">
                      <a16:colId xmlns:a16="http://schemas.microsoft.com/office/drawing/2014/main" val="20004"/>
                    </a:ext>
                  </a:extLst>
                </a:gridCol>
                <a:gridCol w="1512000">
                  <a:extLst>
                    <a:ext uri="{9D8B030D-6E8A-4147-A177-3AD203B41FA5}">
                      <a16:colId xmlns:a16="http://schemas.microsoft.com/office/drawing/2014/main" val="1769081397"/>
                    </a:ext>
                  </a:extLst>
                </a:gridCol>
              </a:tblGrid>
              <a:tr h="640080">
                <a:tc>
                  <a:txBody>
                    <a:bodyPr/>
                    <a:lstStyle/>
                    <a:p>
                      <a:r>
                        <a:rPr lang="en-GB" sz="1400" dirty="0" smtClean="0"/>
                        <a:t>Hospital</a:t>
                      </a:r>
                      <a:endParaRPr lang="en-GB" sz="1400" dirty="0">
                        <a:latin typeface="Arial" panose="020B0604020202020204" pitchFamily="34" charset="0"/>
                        <a:cs typeface="Arial" panose="020B0604020202020204" pitchFamily="34" charset="0"/>
                      </a:endParaRPr>
                    </a:p>
                  </a:txBody>
                  <a:tcPr anchor="ctr"/>
                </a:tc>
                <a:tc>
                  <a:txBody>
                    <a:bodyPr/>
                    <a:lstStyle/>
                    <a:p>
                      <a:r>
                        <a:rPr lang="en-GB" sz="1400" dirty="0" smtClean="0"/>
                        <a:t>Chlorhexidine</a:t>
                      </a:r>
                      <a:endParaRPr lang="en-GB" sz="1400" dirty="0">
                        <a:latin typeface="Arial" panose="020B0604020202020204" pitchFamily="34" charset="0"/>
                        <a:cs typeface="Arial" panose="020B0604020202020204" pitchFamily="34" charset="0"/>
                      </a:endParaRPr>
                    </a:p>
                  </a:txBody>
                  <a:tcPr anchor="ctr"/>
                </a:tc>
                <a:tc>
                  <a:txBody>
                    <a:bodyPr/>
                    <a:lstStyle/>
                    <a:p>
                      <a:r>
                        <a:rPr lang="en-GB" sz="1400" dirty="0" smtClean="0"/>
                        <a:t>Antibacterial</a:t>
                      </a:r>
                      <a:r>
                        <a:rPr lang="en-GB" sz="1400" baseline="0" dirty="0" smtClean="0"/>
                        <a:t> sutures </a:t>
                      </a:r>
                      <a:endParaRPr lang="en-GB" sz="1400" dirty="0">
                        <a:latin typeface="Arial" panose="020B0604020202020204" pitchFamily="34" charset="0"/>
                        <a:cs typeface="Arial" panose="020B0604020202020204" pitchFamily="34" charset="0"/>
                      </a:endParaRPr>
                    </a:p>
                  </a:txBody>
                  <a:tcPr anchor="ctr"/>
                </a:tc>
                <a:tc>
                  <a:txBody>
                    <a:bodyPr/>
                    <a:lstStyle/>
                    <a:p>
                      <a:r>
                        <a:rPr lang="en-GB" sz="1200" dirty="0" smtClean="0"/>
                        <a:t>2</a:t>
                      </a:r>
                      <a:r>
                        <a:rPr lang="en-GB" sz="1200" baseline="30000" dirty="0" smtClean="0"/>
                        <a:t>nd</a:t>
                      </a:r>
                      <a:r>
                        <a:rPr lang="en-GB" sz="1200" dirty="0" smtClean="0"/>
                        <a:t> dose antibiotics after 4hrs</a:t>
                      </a:r>
                      <a:endParaRPr lang="en-GB" sz="1200" dirty="0">
                        <a:latin typeface="Arial" panose="020B0604020202020204" pitchFamily="34" charset="0"/>
                        <a:cs typeface="Arial" panose="020B0604020202020204" pitchFamily="34" charset="0"/>
                      </a:endParaRPr>
                    </a:p>
                  </a:txBody>
                  <a:tcPr anchor="ctr"/>
                </a:tc>
                <a:tc>
                  <a:txBody>
                    <a:bodyPr/>
                    <a:lstStyle/>
                    <a:p>
                      <a:r>
                        <a:rPr lang="en-GB" sz="1400" dirty="0" smtClean="0"/>
                        <a:t>Wound protector</a:t>
                      </a:r>
                      <a:r>
                        <a:rPr lang="en-GB" sz="1400" baseline="0" dirty="0" smtClean="0"/>
                        <a:t> </a:t>
                      </a:r>
                      <a:endParaRPr lang="en-GB"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08610">
                <a:tc>
                  <a:txBody>
                    <a:bodyPr/>
                    <a:lstStyle/>
                    <a:p>
                      <a:r>
                        <a:rPr lang="en-GB" sz="1400" dirty="0" smtClean="0">
                          <a:solidFill>
                            <a:schemeClr val="accent5">
                              <a:lumMod val="75000"/>
                            </a:schemeClr>
                          </a:solidFill>
                        </a:rPr>
                        <a:t>GRH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75% </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50%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35%</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08610">
                <a:tc>
                  <a:txBody>
                    <a:bodyPr/>
                    <a:lstStyle/>
                    <a:p>
                      <a:r>
                        <a:rPr lang="en-GB" sz="1400" dirty="0" smtClean="0">
                          <a:solidFill>
                            <a:schemeClr val="accent5">
                              <a:lumMod val="75000"/>
                            </a:schemeClr>
                          </a:solidFill>
                        </a:rPr>
                        <a:t>CGH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52%</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25%</a:t>
                      </a:r>
                      <a:endParaRPr lang="en-GB" sz="1400" dirty="0" smtClean="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39%</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08610">
                <a:tc>
                  <a:txBody>
                    <a:bodyPr/>
                    <a:lstStyle/>
                    <a:p>
                      <a:r>
                        <a:rPr lang="en-GB" sz="1400" dirty="0" smtClean="0">
                          <a:solidFill>
                            <a:schemeClr val="accent5">
                              <a:lumMod val="75000"/>
                            </a:schemeClr>
                          </a:solidFill>
                        </a:rPr>
                        <a:t>RUH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99%</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94%</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08610">
                <a:tc>
                  <a:txBody>
                    <a:bodyPr/>
                    <a:lstStyle/>
                    <a:p>
                      <a:r>
                        <a:rPr lang="en-GB" sz="1400" dirty="0" smtClean="0">
                          <a:solidFill>
                            <a:schemeClr val="accent5">
                              <a:lumMod val="75000"/>
                            </a:schemeClr>
                          </a:solidFill>
                        </a:rPr>
                        <a:t>GWH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80% </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86%</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86%</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08610">
                <a:tc>
                  <a:txBody>
                    <a:bodyPr/>
                    <a:lstStyle/>
                    <a:p>
                      <a:r>
                        <a:rPr lang="en-GB" sz="1400" dirty="0" smtClean="0">
                          <a:solidFill>
                            <a:schemeClr val="accent5">
                              <a:lumMod val="75000"/>
                            </a:schemeClr>
                          </a:solidFill>
                        </a:rPr>
                        <a:t>UBHT</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 </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67%</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08610">
                <a:tc>
                  <a:txBody>
                    <a:bodyPr/>
                    <a:lstStyle/>
                    <a:p>
                      <a:r>
                        <a:rPr lang="en-GB" sz="1400" dirty="0" smtClean="0">
                          <a:solidFill>
                            <a:schemeClr val="accent5">
                              <a:lumMod val="75000"/>
                            </a:schemeClr>
                          </a:solidFill>
                        </a:rPr>
                        <a:t>NBT</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baseline="0" dirty="0" smtClean="0">
                          <a:solidFill>
                            <a:schemeClr val="accent5">
                              <a:lumMod val="75000"/>
                            </a:schemeClr>
                          </a:solidFill>
                        </a:rPr>
                        <a:t>100%</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91%</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08610">
                <a:tc>
                  <a:txBody>
                    <a:bodyPr/>
                    <a:lstStyle/>
                    <a:p>
                      <a:r>
                        <a:rPr lang="en-GB" sz="1400" dirty="0" smtClean="0">
                          <a:solidFill>
                            <a:schemeClr val="accent5">
                              <a:lumMod val="75000"/>
                            </a:schemeClr>
                          </a:solidFill>
                        </a:rPr>
                        <a:t>WGH</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24682310"/>
                  </a:ext>
                </a:extLst>
              </a:tr>
              <a:tr h="308610">
                <a:tc>
                  <a:txBody>
                    <a:bodyPr/>
                    <a:lstStyle/>
                    <a:p>
                      <a:r>
                        <a:rPr lang="en-GB" sz="1400" dirty="0" smtClean="0">
                          <a:solidFill>
                            <a:schemeClr val="accent5">
                              <a:lumMod val="75000"/>
                            </a:schemeClr>
                          </a:solidFill>
                        </a:rPr>
                        <a:t>Mean</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87%</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79%</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72%</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68%</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97257833"/>
                  </a:ext>
                </a:extLst>
              </a:tr>
            </a:tbl>
          </a:graphicData>
        </a:graphic>
      </p:graphicFrame>
    </p:spTree>
    <p:extLst>
      <p:ext uri="{BB962C8B-B14F-4D97-AF65-F5344CB8AC3E}">
        <p14:creationId xmlns:p14="http://schemas.microsoft.com/office/powerpoint/2010/main" val="54133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9512" y="439788"/>
            <a:ext cx="7235254" cy="576262"/>
          </a:xfrm>
        </p:spPr>
        <p:txBody>
          <a:bodyPr/>
          <a:lstStyle/>
          <a:p>
            <a:r>
              <a:rPr lang="en-GB" dirty="0" smtClean="0">
                <a:latin typeface="Arial" panose="020B0604020202020204" pitchFamily="34" charset="0"/>
                <a:cs typeface="Arial" panose="020B0604020202020204" pitchFamily="34" charset="0"/>
              </a:rPr>
              <a:t>Results – </a:t>
            </a:r>
            <a:r>
              <a:rPr lang="en-GB" b="1" dirty="0" smtClean="0">
                <a:latin typeface="Arial" panose="020B0604020202020204" pitchFamily="34" charset="0"/>
                <a:cs typeface="Arial" panose="020B0604020202020204" pitchFamily="34" charset="0"/>
              </a:rPr>
              <a:t>SSI rates</a:t>
            </a:r>
            <a:r>
              <a:rPr lang="en-GB" dirty="0" smtClean="0">
                <a:latin typeface="Arial" panose="020B0604020202020204" pitchFamily="34" charset="0"/>
                <a:cs typeface="Arial" panose="020B0604020202020204" pitchFamily="34" charset="0"/>
              </a:rPr>
              <a:t> – all trusts </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6156177" y="1234957"/>
            <a:ext cx="720080" cy="369332"/>
          </a:xfrm>
          <a:prstGeom prst="rect">
            <a:avLst/>
          </a:prstGeom>
          <a:noFill/>
        </p:spPr>
        <p:txBody>
          <a:bodyPr wrap="square" rtlCol="0">
            <a:spAutoFit/>
          </a:bodyPr>
          <a:lstStyle/>
          <a:p>
            <a:r>
              <a:rPr lang="en-US" dirty="0">
                <a:solidFill>
                  <a:schemeClr val="bg1"/>
                </a:solidFill>
              </a:rPr>
              <a:t>18% </a:t>
            </a:r>
            <a:endParaRPr lang="es-ES" dirty="0">
              <a:solidFill>
                <a:schemeClr val="bg1"/>
              </a:solidFill>
            </a:endParaRPr>
          </a:p>
        </p:txBody>
      </p:sp>
      <p:graphicFrame>
        <p:nvGraphicFramePr>
          <p:cNvPr id="5" name="Picture Placeholder 3"/>
          <p:cNvGraphicFramePr>
            <a:graphicFrameLocks/>
          </p:cNvGraphicFramePr>
          <p:nvPr>
            <p:extLst>
              <p:ext uri="{D42A27DB-BD31-4B8C-83A1-F6EECF244321}">
                <p14:modId xmlns:p14="http://schemas.microsoft.com/office/powerpoint/2010/main" val="157532543"/>
              </p:ext>
            </p:extLst>
          </p:nvPr>
        </p:nvGraphicFramePr>
        <p:xfrm>
          <a:off x="763341" y="1089019"/>
          <a:ext cx="7560840" cy="3168352"/>
        </p:xfrm>
        <a:graphic>
          <a:graphicData uri="http://schemas.openxmlformats.org/drawingml/2006/table">
            <a:tbl>
              <a:tblPr firstRow="1" bandRow="1">
                <a:tableStyleId>{7DF18680-E054-41AD-8BC1-D1AEF772440D}</a:tableStyleId>
              </a:tblPr>
              <a:tblGrid>
                <a:gridCol w="1890210">
                  <a:extLst>
                    <a:ext uri="{9D8B030D-6E8A-4147-A177-3AD203B41FA5}">
                      <a16:colId xmlns:a16="http://schemas.microsoft.com/office/drawing/2014/main" val="20000"/>
                    </a:ext>
                  </a:extLst>
                </a:gridCol>
                <a:gridCol w="2255333">
                  <a:extLst>
                    <a:ext uri="{9D8B030D-6E8A-4147-A177-3AD203B41FA5}">
                      <a16:colId xmlns:a16="http://schemas.microsoft.com/office/drawing/2014/main" val="20002"/>
                    </a:ext>
                  </a:extLst>
                </a:gridCol>
                <a:gridCol w="1985210">
                  <a:extLst>
                    <a:ext uri="{9D8B030D-6E8A-4147-A177-3AD203B41FA5}">
                      <a16:colId xmlns:a16="http://schemas.microsoft.com/office/drawing/2014/main" val="20004"/>
                    </a:ext>
                  </a:extLst>
                </a:gridCol>
                <a:gridCol w="1430087">
                  <a:extLst>
                    <a:ext uri="{9D8B030D-6E8A-4147-A177-3AD203B41FA5}">
                      <a16:colId xmlns:a16="http://schemas.microsoft.com/office/drawing/2014/main" val="1769081397"/>
                    </a:ext>
                  </a:extLst>
                </a:gridCol>
              </a:tblGrid>
              <a:tr h="547449">
                <a:tc>
                  <a:txBody>
                    <a:bodyPr/>
                    <a:lstStyle/>
                    <a:p>
                      <a:pPr algn="l"/>
                      <a:r>
                        <a:rPr lang="en-GB" sz="1400" dirty="0" smtClean="0"/>
                        <a:t>Hospital</a:t>
                      </a:r>
                      <a:endParaRPr lang="en-GB" sz="1400" dirty="0">
                        <a:latin typeface="Arial" panose="020B0604020202020204" pitchFamily="34" charset="0"/>
                        <a:cs typeface="Arial" panose="020B0604020202020204" pitchFamily="34" charset="0"/>
                      </a:endParaRPr>
                    </a:p>
                  </a:txBody>
                  <a:tcPr anchor="ctr"/>
                </a:tc>
                <a:tc>
                  <a:txBody>
                    <a:bodyPr/>
                    <a:lstStyle/>
                    <a:p>
                      <a:pPr algn="l"/>
                      <a:r>
                        <a:rPr lang="en-GB" sz="1400" dirty="0" smtClean="0"/>
                        <a:t>Baseline SSI rate</a:t>
                      </a:r>
                    </a:p>
                    <a:p>
                      <a:pPr algn="l"/>
                      <a:r>
                        <a:rPr lang="en-GB" sz="1400" dirty="0" smtClean="0"/>
                        <a:t>(no. patients)</a:t>
                      </a:r>
                      <a:endParaRPr lang="en-GB" sz="1400" b="0" dirty="0">
                        <a:latin typeface="Arial" panose="020B0604020202020204" pitchFamily="34" charset="0"/>
                        <a:cs typeface="Arial" panose="020B0604020202020204" pitchFamily="34" charset="0"/>
                      </a:endParaRPr>
                    </a:p>
                  </a:txBody>
                  <a:tcPr anchor="ctr"/>
                </a:tc>
                <a:tc>
                  <a:txBody>
                    <a:bodyPr/>
                    <a:lstStyle/>
                    <a:p>
                      <a:pPr algn="l"/>
                      <a:r>
                        <a:rPr lang="en-GB" sz="1400" dirty="0" smtClean="0"/>
                        <a:t>Post bundle SSI rate (no. patients)</a:t>
                      </a:r>
                      <a:endParaRPr lang="en-GB" sz="1400" b="0" dirty="0">
                        <a:latin typeface="Arial" panose="020B0604020202020204" pitchFamily="34" charset="0"/>
                        <a:cs typeface="Arial" panose="020B0604020202020204" pitchFamily="34" charset="0"/>
                      </a:endParaRPr>
                    </a:p>
                  </a:txBody>
                  <a:tcPr anchor="ctr"/>
                </a:tc>
                <a:tc>
                  <a:txBody>
                    <a:bodyPr/>
                    <a:lstStyle/>
                    <a:p>
                      <a:pPr algn="l"/>
                      <a:r>
                        <a:rPr lang="en-GB" sz="1400" dirty="0" smtClean="0"/>
                        <a:t>Response rate</a:t>
                      </a:r>
                      <a:endParaRPr lang="en-GB"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22029">
                <a:tc>
                  <a:txBody>
                    <a:bodyPr/>
                    <a:lstStyle/>
                    <a:p>
                      <a:pPr algn="l"/>
                      <a:r>
                        <a:rPr lang="en-GB" sz="1400" dirty="0" smtClean="0">
                          <a:solidFill>
                            <a:schemeClr val="accent5">
                              <a:lumMod val="75000"/>
                            </a:schemeClr>
                          </a:solidFill>
                        </a:rPr>
                        <a:t>GRH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15%(198)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 (220)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79%</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47774">
                <a:tc>
                  <a:txBody>
                    <a:bodyPr/>
                    <a:lstStyle/>
                    <a:p>
                      <a:pPr algn="l"/>
                      <a:r>
                        <a:rPr lang="en-GB" sz="1400" dirty="0" smtClean="0">
                          <a:solidFill>
                            <a:schemeClr val="accent5">
                              <a:lumMod val="75000"/>
                            </a:schemeClr>
                          </a:solidFill>
                        </a:rPr>
                        <a:t>CGH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 (128)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 (210)</a:t>
                      </a:r>
                      <a:endParaRPr lang="en-GB" sz="1400" dirty="0" smtClean="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68%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22029">
                <a:tc>
                  <a:txBody>
                    <a:bodyPr/>
                    <a:lstStyle/>
                    <a:p>
                      <a:pPr algn="l"/>
                      <a:r>
                        <a:rPr lang="en-GB" sz="1400" dirty="0" smtClean="0">
                          <a:solidFill>
                            <a:schemeClr val="accent5">
                              <a:lumMod val="75000"/>
                            </a:schemeClr>
                          </a:solidFill>
                        </a:rPr>
                        <a:t>RUH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22%</a:t>
                      </a:r>
                      <a:r>
                        <a:rPr lang="en-GB" sz="1400" baseline="0" dirty="0" smtClean="0">
                          <a:solidFill>
                            <a:schemeClr val="accent5">
                              <a:lumMod val="75000"/>
                            </a:schemeClr>
                          </a:solidFill>
                        </a:rPr>
                        <a:t> (74)</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 (172)</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22029">
                <a:tc>
                  <a:txBody>
                    <a:bodyPr/>
                    <a:lstStyle/>
                    <a:p>
                      <a:pPr algn="l"/>
                      <a:r>
                        <a:rPr lang="en-GB" sz="1400" dirty="0" smtClean="0">
                          <a:solidFill>
                            <a:schemeClr val="accent5">
                              <a:lumMod val="75000"/>
                            </a:schemeClr>
                          </a:solidFill>
                        </a:rPr>
                        <a:t>GWH</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12% (44)</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 (220)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86%</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22029">
                <a:tc>
                  <a:txBody>
                    <a:bodyPr/>
                    <a:lstStyle/>
                    <a:p>
                      <a:pPr algn="l"/>
                      <a:r>
                        <a:rPr lang="en-GB" sz="1400" dirty="0" smtClean="0">
                          <a:solidFill>
                            <a:schemeClr val="accent5">
                              <a:lumMod val="75000"/>
                            </a:schemeClr>
                          </a:solidFill>
                        </a:rPr>
                        <a:t>UBHT</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30% (208)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14% (195)</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N/A</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22029">
                <a:tc>
                  <a:txBody>
                    <a:bodyPr/>
                    <a:lstStyle/>
                    <a:p>
                      <a:pPr algn="l"/>
                      <a:r>
                        <a:rPr lang="en-GB" sz="1400" dirty="0" smtClean="0">
                          <a:solidFill>
                            <a:schemeClr val="accent5">
                              <a:lumMod val="75000"/>
                            </a:schemeClr>
                          </a:solidFill>
                        </a:rPr>
                        <a:t>NBT</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20% (197)</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baseline="0" dirty="0" smtClean="0">
                          <a:solidFill>
                            <a:schemeClr val="accent5">
                              <a:lumMod val="75000"/>
                            </a:schemeClr>
                          </a:solidFill>
                        </a:rPr>
                        <a:t>9.5% (253)</a:t>
                      </a:r>
                      <a:endParaRPr lang="en-GB" sz="1400" b="0" baseline="0" dirty="0" smtClean="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93%</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22029">
                <a:tc>
                  <a:txBody>
                    <a:bodyPr/>
                    <a:lstStyle/>
                    <a:p>
                      <a:pPr algn="l"/>
                      <a:r>
                        <a:rPr lang="en-GB" sz="1400" dirty="0" smtClean="0">
                          <a:solidFill>
                            <a:schemeClr val="accent5">
                              <a:lumMod val="75000"/>
                            </a:schemeClr>
                          </a:solidFill>
                        </a:rPr>
                        <a:t>WGH</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20% (54)</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 (42)</a:t>
                      </a:r>
                      <a:r>
                        <a:rPr lang="en-GB" sz="900" dirty="0" smtClean="0">
                          <a:solidFill>
                            <a:schemeClr val="accent5">
                              <a:lumMod val="75000"/>
                            </a:schemeClr>
                          </a:solidFill>
                        </a:rPr>
                        <a:t> (data to Apr 2020)</a:t>
                      </a:r>
                      <a:endParaRPr lang="en-GB" sz="12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68%</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035212"/>
                  </a:ext>
                </a:extLst>
              </a:tr>
              <a:tr h="340955">
                <a:tc>
                  <a:txBody>
                    <a:bodyPr/>
                    <a:lstStyle/>
                    <a:p>
                      <a:pPr algn="l"/>
                      <a:r>
                        <a:rPr lang="en-GB" sz="1400" dirty="0" smtClean="0">
                          <a:solidFill>
                            <a:schemeClr val="accent5">
                              <a:lumMod val="75000"/>
                            </a:schemeClr>
                          </a:solidFill>
                        </a:rPr>
                        <a:t>Mean </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18% (903)</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9.5% (1270)</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80% </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69482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4" y="418504"/>
            <a:ext cx="8388424" cy="425054"/>
          </a:xfrm>
        </p:spPr>
        <p:txBody>
          <a:bodyPr/>
          <a:lstStyle/>
          <a:p>
            <a:r>
              <a:rPr lang="en-GB" dirty="0"/>
              <a:t>SPC chart: significant reduction SSI across </a:t>
            </a:r>
            <a:r>
              <a:rPr lang="en-GB" dirty="0" smtClean="0"/>
              <a:t>region</a:t>
            </a:r>
            <a:endParaRPr lang="en-GB" dirty="0"/>
          </a:p>
        </p:txBody>
      </p:sp>
      <p:pic>
        <p:nvPicPr>
          <p:cNvPr id="5" name="Picture 4"/>
          <p:cNvPicPr>
            <a:picLocks noChangeAspect="1"/>
          </p:cNvPicPr>
          <p:nvPr/>
        </p:nvPicPr>
        <p:blipFill>
          <a:blip r:embed="rId2"/>
          <a:stretch>
            <a:fillRect/>
          </a:stretch>
        </p:blipFill>
        <p:spPr>
          <a:xfrm>
            <a:off x="899592" y="869643"/>
            <a:ext cx="7277934" cy="4035933"/>
          </a:xfrm>
          <a:prstGeom prst="rect">
            <a:avLst/>
          </a:prstGeom>
        </p:spPr>
      </p:pic>
    </p:spTree>
    <p:extLst>
      <p:ext uri="{BB962C8B-B14F-4D97-AF65-F5344CB8AC3E}">
        <p14:creationId xmlns:p14="http://schemas.microsoft.com/office/powerpoint/2010/main" val="2977209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11560" y="1203598"/>
            <a:ext cx="7992888" cy="3240360"/>
          </a:xfrm>
        </p:spPr>
        <p:txBody>
          <a:bodyPr>
            <a:normAutofit/>
          </a:bodyPr>
          <a:lstStyle/>
          <a:p>
            <a:pPr marL="342900" indent="-342900">
              <a:buFont typeface="Arial" panose="020B0604020202020204" pitchFamily="34" charset="0"/>
              <a:buChar char="•"/>
            </a:pPr>
            <a:r>
              <a:rPr lang="en-GB" dirty="0" smtClean="0"/>
              <a:t>All hospitals reliably measured SSI rate </a:t>
            </a:r>
          </a:p>
          <a:p>
            <a:pPr marL="342900" indent="-342900">
              <a:buFont typeface="Arial" panose="020B0604020202020204" pitchFamily="34" charset="0"/>
              <a:buChar char="•"/>
            </a:pPr>
            <a:r>
              <a:rPr lang="en-GB" b="1" dirty="0" smtClean="0"/>
              <a:t>50% </a:t>
            </a:r>
            <a:r>
              <a:rPr lang="en-GB" dirty="0" smtClean="0"/>
              <a:t>reduction in SSI rate for elective colorectal surgery</a:t>
            </a:r>
          </a:p>
          <a:p>
            <a:pPr marL="342900" indent="-342900">
              <a:buFont typeface="Arial" panose="020B0604020202020204" pitchFamily="34" charset="0"/>
              <a:buChar char="•"/>
            </a:pPr>
            <a:r>
              <a:rPr lang="en-GB" dirty="0" smtClean="0"/>
              <a:t>Estimated saving of </a:t>
            </a:r>
            <a:r>
              <a:rPr lang="en-US" b="1" dirty="0" smtClean="0"/>
              <a:t>£566,720</a:t>
            </a:r>
          </a:p>
          <a:p>
            <a:pPr marL="342900" indent="-342900">
              <a:buFont typeface="Arial" panose="020B0604020202020204" pitchFamily="34" charset="0"/>
              <a:buChar char="•"/>
            </a:pPr>
            <a:r>
              <a:rPr lang="en-US" b="1" dirty="0" smtClean="0"/>
              <a:t>115</a:t>
            </a:r>
            <a:r>
              <a:rPr lang="en-US" dirty="0" smtClean="0"/>
              <a:t> patients saved from SSI </a:t>
            </a:r>
          </a:p>
          <a:p>
            <a:endParaRPr lang="en-GB" dirty="0"/>
          </a:p>
          <a:p>
            <a:r>
              <a:rPr lang="en-GB" dirty="0" smtClean="0">
                <a:hlinkClick r:id="rId3"/>
              </a:rPr>
              <a:t>Article on celebrating the success of PreciSSIon</a:t>
            </a:r>
            <a:endParaRPr lang="en-US" dirty="0"/>
          </a:p>
        </p:txBody>
      </p:sp>
      <p:sp>
        <p:nvSpPr>
          <p:cNvPr id="3" name="Text Placeholder 2"/>
          <p:cNvSpPr>
            <a:spLocks noGrp="1"/>
          </p:cNvSpPr>
          <p:nvPr>
            <p:ph type="body" sz="quarter" idx="10"/>
          </p:nvPr>
        </p:nvSpPr>
        <p:spPr>
          <a:xfrm>
            <a:off x="395536" y="483320"/>
            <a:ext cx="4319587" cy="576262"/>
          </a:xfrm>
        </p:spPr>
        <p:txBody>
          <a:bodyPr/>
          <a:lstStyle/>
          <a:p>
            <a:r>
              <a:rPr lang="en-GB" dirty="0" smtClean="0"/>
              <a:t>Celebrating our success</a:t>
            </a:r>
            <a:endParaRPr lang="en-GB" dirty="0"/>
          </a:p>
        </p:txBody>
      </p:sp>
    </p:spTree>
    <p:extLst>
      <p:ext uri="{BB962C8B-B14F-4D97-AF65-F5344CB8AC3E}">
        <p14:creationId xmlns:p14="http://schemas.microsoft.com/office/powerpoint/2010/main" val="42883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478"/>
            <a:ext cx="9144000" cy="4777740"/>
          </a:xfrm>
          <a:prstGeom prst="rect">
            <a:avLst/>
          </a:prstGeom>
        </p:spPr>
      </p:pic>
    </p:spTree>
    <p:extLst>
      <p:ext uri="{BB962C8B-B14F-4D97-AF65-F5344CB8AC3E}">
        <p14:creationId xmlns:p14="http://schemas.microsoft.com/office/powerpoint/2010/main" val="357874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15616" y="973280"/>
            <a:ext cx="3168352" cy="33123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ounded Rectangle 15"/>
          <p:cNvSpPr/>
          <p:nvPr/>
        </p:nvSpPr>
        <p:spPr>
          <a:xfrm>
            <a:off x="4788024" y="973280"/>
            <a:ext cx="3168352" cy="33123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1" name="Text Placeholder 10"/>
          <p:cNvSpPr>
            <a:spLocks noGrp="1"/>
          </p:cNvSpPr>
          <p:nvPr>
            <p:ph type="body" sz="half" idx="2"/>
          </p:nvPr>
        </p:nvSpPr>
        <p:spPr>
          <a:xfrm>
            <a:off x="4888834" y="1285854"/>
            <a:ext cx="3057067" cy="2736304"/>
          </a:xfrm>
        </p:spPr>
        <p:txBody>
          <a:bodyPr>
            <a:normAutofit/>
          </a:bodyPr>
          <a:lstStyle/>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pPr algn="ctr"/>
            <a:r>
              <a:rPr lang="en-GB" sz="1800" dirty="0" smtClean="0"/>
              <a:t>Quality Improvement Team of the Year</a:t>
            </a:r>
            <a:endParaRPr lang="en-GB" sz="1800" dirty="0"/>
          </a:p>
        </p:txBody>
      </p:sp>
      <p:sp>
        <p:nvSpPr>
          <p:cNvPr id="3" name="Text Placeholder 2"/>
          <p:cNvSpPr>
            <a:spLocks noGrp="1"/>
          </p:cNvSpPr>
          <p:nvPr>
            <p:ph type="body" sz="quarter" idx="10"/>
          </p:nvPr>
        </p:nvSpPr>
        <p:spPr>
          <a:xfrm>
            <a:off x="179512" y="397018"/>
            <a:ext cx="4319587" cy="576262"/>
          </a:xfrm>
        </p:spPr>
        <p:txBody>
          <a:bodyPr/>
          <a:lstStyle/>
          <a:p>
            <a:r>
              <a:rPr lang="en-GB" dirty="0"/>
              <a:t>Awards </a:t>
            </a:r>
            <a:r>
              <a:rPr lang="en-GB" dirty="0" smtClean="0"/>
              <a:t>entries</a:t>
            </a:r>
            <a:endParaRPr lang="en-GB" dirty="0"/>
          </a:p>
        </p:txBody>
      </p:sp>
      <p:pic>
        <p:nvPicPr>
          <p:cNvPr id="12" name="Picture 11"/>
          <p:cNvPicPr>
            <a:picLocks noChangeAspect="1"/>
          </p:cNvPicPr>
          <p:nvPr/>
        </p:nvPicPr>
        <p:blipFill rotWithShape="1">
          <a:blip r:embed="rId3"/>
          <a:srcRect l="-1" t="12329" r="58297" b="61128"/>
          <a:stretch/>
        </p:blipFill>
        <p:spPr>
          <a:xfrm>
            <a:off x="1115617" y="1174205"/>
            <a:ext cx="3024336" cy="689183"/>
          </a:xfrm>
          <a:prstGeom prst="rect">
            <a:avLst/>
          </a:prstGeom>
        </p:spPr>
      </p:pic>
      <p:pic>
        <p:nvPicPr>
          <p:cNvPr id="13" name="Picture 12"/>
          <p:cNvPicPr>
            <a:picLocks noChangeAspect="1"/>
          </p:cNvPicPr>
          <p:nvPr/>
        </p:nvPicPr>
        <p:blipFill rotWithShape="1">
          <a:blip r:embed="rId3"/>
          <a:srcRect l="52157" t="9676" r="18383" b="61128"/>
          <a:stretch/>
        </p:blipFill>
        <p:spPr>
          <a:xfrm>
            <a:off x="5030795" y="1061362"/>
            <a:ext cx="2625019" cy="931458"/>
          </a:xfrm>
          <a:prstGeom prst="rect">
            <a:avLst/>
          </a:prstGeom>
        </p:spPr>
      </p:pic>
      <p:sp>
        <p:nvSpPr>
          <p:cNvPr id="14" name="TextBox 13"/>
          <p:cNvSpPr txBox="1"/>
          <p:nvPr/>
        </p:nvSpPr>
        <p:spPr>
          <a:xfrm flipH="1">
            <a:off x="1511660" y="3345990"/>
            <a:ext cx="2376264" cy="738664"/>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400" b="1" dirty="0" smtClean="0"/>
              <a:t>Shortlisted in both categories</a:t>
            </a:r>
            <a:endParaRPr lang="en-GB" sz="1400" dirty="0" smtClean="0"/>
          </a:p>
          <a:p>
            <a:pPr algn="ctr"/>
            <a:r>
              <a:rPr lang="en-GB" sz="1400" dirty="0" smtClean="0"/>
              <a:t>Results September 2021</a:t>
            </a:r>
            <a:endParaRPr lang="en-GB" sz="1400" dirty="0"/>
          </a:p>
        </p:txBody>
      </p:sp>
      <p:sp>
        <p:nvSpPr>
          <p:cNvPr id="15" name="TextBox 14"/>
          <p:cNvSpPr txBox="1"/>
          <p:nvPr/>
        </p:nvSpPr>
        <p:spPr>
          <a:xfrm flipH="1">
            <a:off x="5330289" y="3547194"/>
            <a:ext cx="2268760" cy="338554"/>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600" b="1" dirty="0" smtClean="0"/>
              <a:t>Awaiting results</a:t>
            </a:r>
            <a:endParaRPr lang="en-GB" sz="1600" b="1" dirty="0"/>
          </a:p>
        </p:txBody>
      </p:sp>
      <p:sp>
        <p:nvSpPr>
          <p:cNvPr id="2" name="Rectangle 1"/>
          <p:cNvSpPr/>
          <p:nvPr/>
        </p:nvSpPr>
        <p:spPr>
          <a:xfrm>
            <a:off x="1115615" y="2029300"/>
            <a:ext cx="3024336" cy="1200329"/>
          </a:xfrm>
          <a:prstGeom prst="rect">
            <a:avLst/>
          </a:prstGeom>
        </p:spPr>
        <p:txBody>
          <a:bodyPr wrap="square">
            <a:spAutoFit/>
          </a:bodyPr>
          <a:lstStyle/>
          <a:p>
            <a:pPr algn="ctr"/>
            <a:r>
              <a:rPr lang="en-GB" dirty="0" err="1">
                <a:solidFill>
                  <a:srgbClr val="5D8099"/>
                </a:solidFill>
              </a:rPr>
              <a:t>Peri</a:t>
            </a:r>
            <a:r>
              <a:rPr lang="en-GB" dirty="0">
                <a:solidFill>
                  <a:srgbClr val="5D8099"/>
                </a:solidFill>
              </a:rPr>
              <a:t>-operative Care</a:t>
            </a:r>
          </a:p>
          <a:p>
            <a:pPr algn="ctr"/>
            <a:endParaRPr lang="en-GB" dirty="0">
              <a:solidFill>
                <a:srgbClr val="5D8099"/>
              </a:solidFill>
            </a:endParaRPr>
          </a:p>
          <a:p>
            <a:pPr algn="ctr"/>
            <a:r>
              <a:rPr lang="en-GB" dirty="0" smtClean="0">
                <a:solidFill>
                  <a:srgbClr val="5D8099"/>
                </a:solidFill>
              </a:rPr>
              <a:t>Infection </a:t>
            </a:r>
            <a:r>
              <a:rPr lang="en-GB" dirty="0">
                <a:solidFill>
                  <a:srgbClr val="5D8099"/>
                </a:solidFill>
              </a:rPr>
              <a:t>Prevention and Control</a:t>
            </a:r>
          </a:p>
        </p:txBody>
      </p:sp>
    </p:spTree>
    <p:extLst>
      <p:ext uri="{BB962C8B-B14F-4D97-AF65-F5344CB8AC3E}">
        <p14:creationId xmlns:p14="http://schemas.microsoft.com/office/powerpoint/2010/main" val="68386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552" y="627534"/>
            <a:ext cx="6768752" cy="576262"/>
          </a:xfrm>
        </p:spPr>
        <p:txBody>
          <a:bodyPr/>
          <a:lstStyle/>
          <a:p>
            <a:r>
              <a:rPr lang="en-GB" dirty="0"/>
              <a:t>Publications and Presentations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9" y="2059936"/>
            <a:ext cx="2300288" cy="92868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6019" b="25314"/>
          <a:stretch/>
        </p:blipFill>
        <p:spPr>
          <a:xfrm>
            <a:off x="2855847" y="2009930"/>
            <a:ext cx="3286670" cy="97869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282" y="2059936"/>
            <a:ext cx="2636044" cy="978694"/>
          </a:xfrm>
          <a:prstGeom prst="rect">
            <a:avLst/>
          </a:prstGeom>
        </p:spPr>
      </p:pic>
      <p:sp>
        <p:nvSpPr>
          <p:cNvPr id="2" name="TextBox 1"/>
          <p:cNvSpPr txBox="1"/>
          <p:nvPr/>
        </p:nvSpPr>
        <p:spPr>
          <a:xfrm>
            <a:off x="1547664" y="3475432"/>
            <a:ext cx="6391493" cy="369332"/>
          </a:xfrm>
          <a:prstGeom prst="rect">
            <a:avLst/>
          </a:prstGeom>
          <a:noFill/>
        </p:spPr>
        <p:txBody>
          <a:bodyPr wrap="none" rtlCol="0">
            <a:spAutoFit/>
          </a:bodyPr>
          <a:lstStyle/>
          <a:p>
            <a:r>
              <a:rPr lang="en-GB" dirty="0" smtClean="0"/>
              <a:t>Paper submitted for publication by the British Medical Journal</a:t>
            </a:r>
            <a:endParaRPr lang="en-GB" dirty="0"/>
          </a:p>
        </p:txBody>
      </p:sp>
    </p:spTree>
    <p:extLst>
      <p:ext uri="{BB962C8B-B14F-4D97-AF65-F5344CB8AC3E}">
        <p14:creationId xmlns:p14="http://schemas.microsoft.com/office/powerpoint/2010/main" val="599513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sp>
        <p:nvSpPr>
          <p:cNvPr id="5" name="Text Placeholder 4"/>
          <p:cNvSpPr>
            <a:spLocks noGrp="1"/>
          </p:cNvSpPr>
          <p:nvPr>
            <p:ph type="body" sz="quarter" idx="10"/>
          </p:nvPr>
        </p:nvSpPr>
        <p:spPr>
          <a:xfrm>
            <a:off x="539552" y="627534"/>
            <a:ext cx="8496944" cy="576262"/>
          </a:xfrm>
        </p:spPr>
        <p:txBody>
          <a:bodyPr/>
          <a:lstStyle/>
          <a:p>
            <a:r>
              <a:rPr lang="en-GB" dirty="0" smtClean="0"/>
              <a:t>Your trust data and run chart</a:t>
            </a:r>
            <a:endParaRPr lang="en-GB" dirty="0"/>
          </a:p>
        </p:txBody>
      </p:sp>
    </p:spTree>
    <p:extLst>
      <p:ext uri="{BB962C8B-B14F-4D97-AF65-F5344CB8AC3E}">
        <p14:creationId xmlns:p14="http://schemas.microsoft.com/office/powerpoint/2010/main" val="8401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GB"/>
          </a:p>
        </p:txBody>
      </p:sp>
      <p:sp>
        <p:nvSpPr>
          <p:cNvPr id="3" name="Text Placeholder 2"/>
          <p:cNvSpPr>
            <a:spLocks noGrp="1"/>
          </p:cNvSpPr>
          <p:nvPr>
            <p:ph type="body" sz="quarter" idx="10"/>
          </p:nvPr>
        </p:nvSpPr>
        <p:spPr>
          <a:xfrm>
            <a:off x="539552" y="627534"/>
            <a:ext cx="8496944" cy="576262"/>
          </a:xfrm>
        </p:spPr>
        <p:txBody>
          <a:bodyPr/>
          <a:lstStyle/>
          <a:p>
            <a:r>
              <a:rPr lang="en-GB" dirty="0" smtClean="0"/>
              <a:t>Your team, your story, your plan for sustainability</a:t>
            </a:r>
            <a:endParaRPr lang="en-GB" dirty="0"/>
          </a:p>
        </p:txBody>
      </p:sp>
    </p:spTree>
    <p:extLst>
      <p:ext uri="{BB962C8B-B14F-4D97-AF65-F5344CB8AC3E}">
        <p14:creationId xmlns:p14="http://schemas.microsoft.com/office/powerpoint/2010/main" val="427154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84792" y="4245643"/>
            <a:ext cx="2123728" cy="70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p:nvPr>
        </p:nvSpPr>
        <p:spPr>
          <a:xfrm>
            <a:off x="539552" y="627534"/>
            <a:ext cx="6768752" cy="576262"/>
          </a:xfrm>
        </p:spPr>
        <p:txBody>
          <a:bodyPr/>
          <a:lstStyle/>
          <a:p>
            <a:r>
              <a:rPr lang="en-GB" dirty="0" smtClean="0"/>
              <a:t>The PreciSSIon Collaborative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55858"/>
            <a:ext cx="1991980" cy="10801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44" y="3170099"/>
            <a:ext cx="2772937" cy="113512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49578" t="14127" b="28649"/>
          <a:stretch/>
        </p:blipFill>
        <p:spPr>
          <a:xfrm>
            <a:off x="3995712" y="3269608"/>
            <a:ext cx="1835696" cy="93610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1414364"/>
            <a:ext cx="2525391" cy="104859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9218" y="3234822"/>
            <a:ext cx="2498171" cy="1010821"/>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0847" y="2381826"/>
            <a:ext cx="2592288" cy="677214"/>
          </a:xfrm>
          <a:prstGeom prst="rect">
            <a:avLst/>
          </a:prstGeom>
        </p:spPr>
      </p:pic>
    </p:spTree>
    <p:extLst>
      <p:ext uri="{BB962C8B-B14F-4D97-AF65-F5344CB8AC3E}">
        <p14:creationId xmlns:p14="http://schemas.microsoft.com/office/powerpoint/2010/main" val="73255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pPr marL="342900" indent="-342900">
              <a:buFont typeface="Arial" panose="020B0604020202020204" pitchFamily="34" charset="0"/>
              <a:buChar char="•"/>
            </a:pPr>
            <a:r>
              <a:rPr lang="en-GB" dirty="0" smtClean="0"/>
              <a:t>Surgical site infections (SSI) are common after colorectal surgery</a:t>
            </a:r>
            <a:r>
              <a:rPr lang="en-GB" baseline="30000" dirty="0" smtClean="0"/>
              <a:t>1</a:t>
            </a:r>
            <a:r>
              <a:rPr lang="en-GB" dirty="0" smtClean="0"/>
              <a:t>. Rates are reported to be as high at 30%</a:t>
            </a:r>
          </a:p>
          <a:p>
            <a:endParaRPr lang="en-GB" dirty="0" smtClean="0"/>
          </a:p>
          <a:p>
            <a:pPr marL="342900" indent="-342900">
              <a:buFont typeface="Arial" panose="020B0604020202020204" pitchFamily="34" charset="0"/>
              <a:buChar char="•"/>
            </a:pPr>
            <a:r>
              <a:rPr lang="en-GB" dirty="0" smtClean="0"/>
              <a:t>Patient morbidity &amp; cost to NHS – GIRFT estimates £35.2m over 5 years on SSI related medical negligence claims</a:t>
            </a:r>
          </a:p>
          <a:p>
            <a:endParaRPr lang="en-GB" dirty="0" smtClean="0"/>
          </a:p>
          <a:p>
            <a:pPr marL="342900" indent="-342900">
              <a:buFont typeface="Arial" panose="020B0604020202020204" pitchFamily="34" charset="0"/>
              <a:buChar char="•"/>
            </a:pPr>
            <a:r>
              <a:rPr lang="en-GB" dirty="0" smtClean="0"/>
              <a:t>However, SSI reporting not mandatory for colorectal surgery</a:t>
            </a:r>
          </a:p>
          <a:p>
            <a:pPr marL="342900" indent="-342900">
              <a:buFont typeface="Arial" panose="020B0604020202020204" pitchFamily="34" charset="0"/>
              <a:buChar char="•"/>
            </a:pPr>
            <a:endParaRPr lang="en-GB" dirty="0" smtClean="0"/>
          </a:p>
        </p:txBody>
      </p:sp>
      <p:sp>
        <p:nvSpPr>
          <p:cNvPr id="4" name="Text Placeholder 3"/>
          <p:cNvSpPr>
            <a:spLocks noGrp="1"/>
          </p:cNvSpPr>
          <p:nvPr>
            <p:ph type="body" sz="quarter" idx="10"/>
          </p:nvPr>
        </p:nvSpPr>
        <p:spPr/>
        <p:txBody>
          <a:bodyPr/>
          <a:lstStyle/>
          <a:p>
            <a:r>
              <a:rPr lang="en-GB" dirty="0" smtClean="0"/>
              <a:t>Introduction </a:t>
            </a:r>
            <a:endParaRPr lang="en-GB" dirty="0"/>
          </a:p>
        </p:txBody>
      </p:sp>
      <p:sp>
        <p:nvSpPr>
          <p:cNvPr id="2" name="TextBox 1"/>
          <p:cNvSpPr txBox="1"/>
          <p:nvPr/>
        </p:nvSpPr>
        <p:spPr>
          <a:xfrm>
            <a:off x="2267744" y="4443958"/>
            <a:ext cx="4824536" cy="553998"/>
          </a:xfrm>
          <a:prstGeom prst="rect">
            <a:avLst/>
          </a:prstGeom>
          <a:noFill/>
        </p:spPr>
        <p:txBody>
          <a:bodyPr wrap="square" rtlCol="0">
            <a:spAutoFit/>
          </a:bodyPr>
          <a:lstStyle/>
          <a:p>
            <a:r>
              <a:rPr lang="en-US" sz="1000" i="1" dirty="0" smtClean="0">
                <a:solidFill>
                  <a:schemeClr val="bg2">
                    <a:lumMod val="75000"/>
                  </a:schemeClr>
                </a:solidFill>
              </a:rPr>
              <a:t>1) Newton </a:t>
            </a:r>
            <a:r>
              <a:rPr lang="en-US" sz="1000" i="1" dirty="0">
                <a:solidFill>
                  <a:schemeClr val="bg2">
                    <a:lumMod val="75000"/>
                  </a:schemeClr>
                </a:solidFill>
              </a:rPr>
              <a:t>L, </a:t>
            </a:r>
            <a:r>
              <a:rPr lang="en-US" sz="1000" i="1" dirty="0" err="1">
                <a:solidFill>
                  <a:schemeClr val="bg2">
                    <a:lumMod val="75000"/>
                  </a:schemeClr>
                </a:solidFill>
              </a:rPr>
              <a:t>Dewi</a:t>
            </a:r>
            <a:r>
              <a:rPr lang="en-US" sz="1000" i="1" dirty="0">
                <a:solidFill>
                  <a:schemeClr val="bg2">
                    <a:lumMod val="75000"/>
                  </a:schemeClr>
                </a:solidFill>
              </a:rPr>
              <a:t> F, McNair A, </a:t>
            </a:r>
            <a:r>
              <a:rPr lang="en-US" sz="1000" i="1" dirty="0" err="1">
                <a:solidFill>
                  <a:schemeClr val="bg2">
                    <a:lumMod val="75000"/>
                  </a:schemeClr>
                </a:solidFill>
              </a:rPr>
              <a:t>Gane</a:t>
            </a:r>
            <a:r>
              <a:rPr lang="en-US" sz="1000" i="1" dirty="0">
                <a:solidFill>
                  <a:schemeClr val="bg2">
                    <a:lumMod val="75000"/>
                  </a:schemeClr>
                </a:solidFill>
              </a:rPr>
              <a:t> D, Rogers J, Dean H, </a:t>
            </a:r>
            <a:r>
              <a:rPr lang="en-US" sz="1000" i="1" dirty="0" err="1">
                <a:solidFill>
                  <a:schemeClr val="bg2">
                    <a:lumMod val="75000"/>
                  </a:schemeClr>
                </a:solidFill>
              </a:rPr>
              <a:t>Pullyblank</a:t>
            </a:r>
            <a:r>
              <a:rPr lang="en-US" sz="1000" i="1" dirty="0">
                <a:solidFill>
                  <a:schemeClr val="bg2">
                    <a:lumMod val="75000"/>
                  </a:schemeClr>
                </a:solidFill>
              </a:rPr>
              <a:t> A. The community burden of surgical site infection following elective colorectal resection. Colorectal Disease. 2020 Nov 1.</a:t>
            </a:r>
            <a:endParaRPr lang="es-ES" sz="1000" i="1" dirty="0">
              <a:solidFill>
                <a:schemeClr val="bg2">
                  <a:lumMod val="75000"/>
                </a:schemeClr>
              </a:solidFill>
            </a:endParaRPr>
          </a:p>
        </p:txBody>
      </p:sp>
    </p:spTree>
    <p:extLst>
      <p:ext uri="{BB962C8B-B14F-4D97-AF65-F5344CB8AC3E}">
        <p14:creationId xmlns:p14="http://schemas.microsoft.com/office/powerpoint/2010/main" val="652513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fontScale="92500" lnSpcReduction="20000"/>
          </a:bodyPr>
          <a:lstStyle/>
          <a:p>
            <a:pPr marL="342900" indent="-342900">
              <a:buFont typeface="Arial" panose="020B0604020202020204" pitchFamily="34" charset="0"/>
              <a:buChar char="•"/>
            </a:pPr>
            <a:r>
              <a:rPr lang="en-GB" dirty="0" smtClean="0"/>
              <a:t>North Bristol NHS Trust had reduced 30-day patient reported SSI rates by 50%</a:t>
            </a:r>
            <a:r>
              <a:rPr lang="en-GB" baseline="30000" dirty="0" smtClean="0"/>
              <a:t>2</a:t>
            </a:r>
            <a:r>
              <a:rPr lang="en-GB" dirty="0" smtClean="0"/>
              <a:t> and sustained this change over 8 years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Using evidence based bundle of care, alongside existing WHO SSI bundle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The bundle was then adopted by 6 other local hospitals</a:t>
            </a:r>
            <a:endParaRPr lang="en-GB" dirty="0"/>
          </a:p>
        </p:txBody>
      </p:sp>
      <p:sp>
        <p:nvSpPr>
          <p:cNvPr id="3" name="Text Placeholder 2"/>
          <p:cNvSpPr>
            <a:spLocks noGrp="1"/>
          </p:cNvSpPr>
          <p:nvPr>
            <p:ph type="body" sz="quarter" idx="10"/>
          </p:nvPr>
        </p:nvSpPr>
        <p:spPr/>
        <p:txBody>
          <a:bodyPr/>
          <a:lstStyle/>
          <a:p>
            <a:r>
              <a:rPr lang="en-GB" dirty="0" smtClean="0"/>
              <a:t>Introduction </a:t>
            </a:r>
            <a:endParaRPr lang="en-GB" dirty="0"/>
          </a:p>
        </p:txBody>
      </p:sp>
      <p:sp>
        <p:nvSpPr>
          <p:cNvPr id="4" name="TextBox 3"/>
          <p:cNvSpPr txBox="1"/>
          <p:nvPr/>
        </p:nvSpPr>
        <p:spPr>
          <a:xfrm>
            <a:off x="2267744" y="4299942"/>
            <a:ext cx="4896544" cy="707886"/>
          </a:xfrm>
          <a:prstGeom prst="rect">
            <a:avLst/>
          </a:prstGeom>
          <a:noFill/>
        </p:spPr>
        <p:txBody>
          <a:bodyPr wrap="square" rtlCol="0">
            <a:spAutoFit/>
          </a:bodyPr>
          <a:lstStyle/>
          <a:p>
            <a:r>
              <a:rPr lang="en-US" sz="1000" i="1" dirty="0" smtClean="0">
                <a:solidFill>
                  <a:schemeClr val="bg2">
                    <a:lumMod val="75000"/>
                  </a:schemeClr>
                </a:solidFill>
              </a:rPr>
              <a:t>2) Dean </a:t>
            </a:r>
            <a:r>
              <a:rPr lang="en-US" sz="1000" i="1" dirty="0">
                <a:solidFill>
                  <a:schemeClr val="bg2">
                    <a:lumMod val="75000"/>
                  </a:schemeClr>
                </a:solidFill>
              </a:rPr>
              <a:t>HF, King E, </a:t>
            </a:r>
            <a:r>
              <a:rPr lang="en-US" sz="1000" i="1" dirty="0" err="1">
                <a:solidFill>
                  <a:schemeClr val="bg2">
                    <a:lumMod val="75000"/>
                  </a:schemeClr>
                </a:solidFill>
              </a:rPr>
              <a:t>Gane</a:t>
            </a:r>
            <a:r>
              <a:rPr lang="en-US" sz="1000" i="1" dirty="0">
                <a:solidFill>
                  <a:schemeClr val="bg2">
                    <a:lumMod val="75000"/>
                  </a:schemeClr>
                </a:solidFill>
              </a:rPr>
              <a:t> D, Hocking D, Rogers J, </a:t>
            </a:r>
            <a:r>
              <a:rPr lang="en-US" sz="1000" i="1" dirty="0" err="1">
                <a:solidFill>
                  <a:schemeClr val="bg2">
                    <a:lumMod val="75000"/>
                  </a:schemeClr>
                </a:solidFill>
              </a:rPr>
              <a:t>Pullyblank</a:t>
            </a:r>
            <a:r>
              <a:rPr lang="en-US" sz="1000" i="1" dirty="0">
                <a:solidFill>
                  <a:schemeClr val="bg2">
                    <a:lumMod val="75000"/>
                  </a:schemeClr>
                </a:solidFill>
              </a:rPr>
              <a:t> A. Introduction of a care bundle effectively and sustainably reduces patient-reported surgical site infection in patients undergoing colorectal surgery. Journal of Hospital Infection. 2020 Jun 1;105(2):156-61</a:t>
            </a:r>
            <a:endParaRPr lang="es-ES" sz="1000" dirty="0">
              <a:solidFill>
                <a:schemeClr val="bg2">
                  <a:lumMod val="75000"/>
                </a:schemeClr>
              </a:solidFill>
            </a:endParaRPr>
          </a:p>
        </p:txBody>
      </p:sp>
    </p:spTree>
    <p:extLst>
      <p:ext uri="{BB962C8B-B14F-4D97-AF65-F5344CB8AC3E}">
        <p14:creationId xmlns:p14="http://schemas.microsoft.com/office/powerpoint/2010/main" val="1751187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9552" y="1419622"/>
            <a:ext cx="7992888" cy="2736304"/>
          </a:xfrm>
        </p:spPr>
        <p:txBody>
          <a:bodyPr>
            <a:normAutofit/>
          </a:bodyPr>
          <a:lstStyle/>
          <a:p>
            <a:pPr marL="457200" indent="-457200">
              <a:buFont typeface="Arial" panose="020B0604020202020204" pitchFamily="34" charset="0"/>
              <a:buChar char="•"/>
            </a:pPr>
            <a:r>
              <a:rPr lang="en-GB" dirty="0" smtClean="0"/>
              <a:t>To reliably measure SSI rates following elective colorectal surgery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R</a:t>
            </a:r>
            <a:r>
              <a:rPr lang="en-GB" dirty="0" smtClean="0"/>
              <a:t>educe patient reported SSI across a region by 50%, using an evidence based bundle of care </a:t>
            </a:r>
          </a:p>
        </p:txBody>
      </p:sp>
      <p:sp>
        <p:nvSpPr>
          <p:cNvPr id="3" name="Text Placeholder 2"/>
          <p:cNvSpPr>
            <a:spLocks noGrp="1"/>
          </p:cNvSpPr>
          <p:nvPr>
            <p:ph type="body" sz="quarter" idx="10"/>
          </p:nvPr>
        </p:nvSpPr>
        <p:spPr>
          <a:xfrm>
            <a:off x="539552" y="627534"/>
            <a:ext cx="7632848" cy="576262"/>
          </a:xfrm>
        </p:spPr>
        <p:txBody>
          <a:bodyPr/>
          <a:lstStyle/>
          <a:p>
            <a:r>
              <a:rPr lang="en-GB" dirty="0" smtClean="0"/>
              <a:t>Project objectives Nov 2019 – March 2021</a:t>
            </a:r>
            <a:endParaRPr lang="en-GB" dirty="0"/>
          </a:p>
        </p:txBody>
      </p:sp>
    </p:spTree>
    <p:extLst>
      <p:ext uri="{BB962C8B-B14F-4D97-AF65-F5344CB8AC3E}">
        <p14:creationId xmlns:p14="http://schemas.microsoft.com/office/powerpoint/2010/main" val="357624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21596" y="1419622"/>
            <a:ext cx="3888432" cy="2664296"/>
          </a:xfrm>
        </p:spPr>
        <p:txBody>
          <a:bodyPr>
            <a:normAutofit lnSpcReduction="10000"/>
          </a:bodyPr>
          <a:lstStyle/>
          <a:p>
            <a:pPr marL="342900" indent="-342900">
              <a:buFont typeface="Arial" panose="020B0604020202020204" pitchFamily="34" charset="0"/>
              <a:buChar char="•"/>
            </a:pPr>
            <a:r>
              <a:rPr lang="en-GB" dirty="0" smtClean="0"/>
              <a:t>Collaborative </a:t>
            </a:r>
            <a:r>
              <a:rPr lang="en-GB" dirty="0"/>
              <a:t>Quality Improvement Project </a:t>
            </a:r>
          </a:p>
          <a:p>
            <a:pPr marL="712788" lvl="1"/>
            <a:r>
              <a:rPr lang="en-GB" dirty="0"/>
              <a:t>MDT </a:t>
            </a:r>
          </a:p>
          <a:p>
            <a:pPr marL="712788" lvl="1"/>
            <a:r>
              <a:rPr lang="en-GB" dirty="0"/>
              <a:t>Quarterly meetings, moved online due to COIVD </a:t>
            </a:r>
          </a:p>
          <a:p>
            <a:pPr marL="712788" lvl="1"/>
            <a:r>
              <a:rPr lang="en-GB" dirty="0"/>
              <a:t>QI coaching, sharing data and </a:t>
            </a:r>
            <a:r>
              <a:rPr lang="en-GB" dirty="0" smtClean="0"/>
              <a:t>experiences</a:t>
            </a:r>
          </a:p>
          <a:p>
            <a:pPr marL="342900"/>
            <a:endParaRPr lang="en-GB" dirty="0"/>
          </a:p>
          <a:p>
            <a:pPr marL="342900"/>
            <a:endParaRPr lang="en-GB" dirty="0" smtClean="0"/>
          </a:p>
        </p:txBody>
      </p:sp>
      <p:sp>
        <p:nvSpPr>
          <p:cNvPr id="3" name="Text Placeholder 2"/>
          <p:cNvSpPr>
            <a:spLocks noGrp="1"/>
          </p:cNvSpPr>
          <p:nvPr>
            <p:ph type="body" sz="quarter" idx="10"/>
          </p:nvPr>
        </p:nvSpPr>
        <p:spPr/>
        <p:txBody>
          <a:bodyPr/>
          <a:lstStyle/>
          <a:p>
            <a:r>
              <a:rPr lang="en-GB" dirty="0" smtClean="0"/>
              <a:t>Materials &amp; Methods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650680"/>
            <a:ext cx="4104456" cy="2202180"/>
          </a:xfrm>
          <a:prstGeom prst="rect">
            <a:avLst/>
          </a:prstGeom>
        </p:spPr>
      </p:pic>
    </p:spTree>
    <p:extLst>
      <p:ext uri="{BB962C8B-B14F-4D97-AF65-F5344CB8AC3E}">
        <p14:creationId xmlns:p14="http://schemas.microsoft.com/office/powerpoint/2010/main" val="322725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9552" y="1275606"/>
            <a:ext cx="7992888" cy="1296144"/>
          </a:xfrm>
        </p:spPr>
        <p:txBody>
          <a:bodyPr>
            <a:normAutofit/>
          </a:bodyPr>
          <a:lstStyle/>
          <a:p>
            <a:pPr marL="342900" indent="-342900">
              <a:buFont typeface="Arial" panose="020B0604020202020204" pitchFamily="34" charset="0"/>
              <a:buChar char="•"/>
            </a:pPr>
            <a:r>
              <a:rPr lang="en-GB" dirty="0" smtClean="0"/>
              <a:t>Measuring 30-day patient reported SSI </a:t>
            </a:r>
          </a:p>
          <a:p>
            <a:pPr marL="1143000" lvl="1"/>
            <a:r>
              <a:rPr lang="en-GB" dirty="0" smtClean="0"/>
              <a:t>PHE questionnaire </a:t>
            </a:r>
          </a:p>
          <a:p>
            <a:pPr marL="342900" indent="-342900">
              <a:buFont typeface="Arial" panose="020B0604020202020204" pitchFamily="34" charset="0"/>
              <a:buChar char="•"/>
            </a:pPr>
            <a:r>
              <a:rPr lang="en-GB" dirty="0" smtClean="0"/>
              <a:t>Evidence based SSI reduction bundle</a:t>
            </a:r>
          </a:p>
          <a:p>
            <a:pPr lvl="1" indent="0">
              <a:buNone/>
            </a:pPr>
            <a:endParaRPr lang="en-GB" dirty="0" smtClean="0"/>
          </a:p>
        </p:txBody>
      </p:sp>
      <p:sp>
        <p:nvSpPr>
          <p:cNvPr id="3" name="Text Placeholder 2"/>
          <p:cNvSpPr>
            <a:spLocks noGrp="1"/>
          </p:cNvSpPr>
          <p:nvPr>
            <p:ph type="body" sz="quarter" idx="10"/>
          </p:nvPr>
        </p:nvSpPr>
        <p:spPr/>
        <p:txBody>
          <a:bodyPr/>
          <a:lstStyle/>
          <a:p>
            <a:r>
              <a:rPr lang="en-GB" dirty="0" smtClean="0"/>
              <a:t>Materials &amp; Methods </a:t>
            </a:r>
            <a:endParaRPr lang="en-GB" dirty="0"/>
          </a:p>
        </p:txBody>
      </p:sp>
      <p:grpSp>
        <p:nvGrpSpPr>
          <p:cNvPr id="13" name="Group 12"/>
          <p:cNvGrpSpPr/>
          <p:nvPr/>
        </p:nvGrpSpPr>
        <p:grpSpPr>
          <a:xfrm>
            <a:off x="1336970" y="2571750"/>
            <a:ext cx="6646878" cy="1647300"/>
            <a:chOff x="1267873" y="2515019"/>
            <a:chExt cx="6646878" cy="16473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991" y="2523454"/>
              <a:ext cx="1469677" cy="12942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210" y="2523454"/>
              <a:ext cx="1469677" cy="12942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6379" y="2523454"/>
              <a:ext cx="1469677" cy="130151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2597" y="2515019"/>
              <a:ext cx="1470813" cy="1298648"/>
            </a:xfrm>
            <a:prstGeom prst="rect">
              <a:avLst/>
            </a:prstGeom>
          </p:spPr>
        </p:pic>
        <p:sp>
          <p:nvSpPr>
            <p:cNvPr id="9" name="TextBox 8"/>
            <p:cNvSpPr txBox="1"/>
            <p:nvPr/>
          </p:nvSpPr>
          <p:spPr>
            <a:xfrm>
              <a:off x="1267873" y="3849366"/>
              <a:ext cx="2304256" cy="307777"/>
            </a:xfrm>
            <a:prstGeom prst="rect">
              <a:avLst/>
            </a:prstGeom>
            <a:noFill/>
          </p:spPr>
          <p:txBody>
            <a:bodyPr wrap="square" rtlCol="0">
              <a:spAutoFit/>
            </a:bodyPr>
            <a:lstStyle/>
            <a:p>
              <a:r>
                <a:rPr lang="en-US" sz="1400" dirty="0" smtClean="0"/>
                <a:t>2% Chlorhexidine </a:t>
              </a:r>
              <a:endParaRPr lang="es-ES" sz="1400" dirty="0"/>
            </a:p>
          </p:txBody>
        </p:sp>
        <p:sp>
          <p:nvSpPr>
            <p:cNvPr id="10" name="TextBox 9"/>
            <p:cNvSpPr txBox="1"/>
            <p:nvPr/>
          </p:nvSpPr>
          <p:spPr>
            <a:xfrm>
              <a:off x="4535996" y="3849366"/>
              <a:ext cx="1952297" cy="307777"/>
            </a:xfrm>
            <a:prstGeom prst="rect">
              <a:avLst/>
            </a:prstGeom>
            <a:noFill/>
          </p:spPr>
          <p:txBody>
            <a:bodyPr wrap="square" rtlCol="0">
              <a:spAutoFit/>
            </a:bodyPr>
            <a:lstStyle/>
            <a:p>
              <a:r>
                <a:rPr lang="en-US" sz="1400" dirty="0" smtClean="0"/>
                <a:t>Antibiotics after 4hrs </a:t>
              </a:r>
              <a:endParaRPr lang="es-ES" sz="1400" dirty="0"/>
            </a:p>
          </p:txBody>
        </p:sp>
        <p:sp>
          <p:nvSpPr>
            <p:cNvPr id="11" name="TextBox 10"/>
            <p:cNvSpPr txBox="1"/>
            <p:nvPr/>
          </p:nvSpPr>
          <p:spPr>
            <a:xfrm>
              <a:off x="2786682" y="3854542"/>
              <a:ext cx="2304256" cy="307777"/>
            </a:xfrm>
            <a:prstGeom prst="rect">
              <a:avLst/>
            </a:prstGeom>
            <a:noFill/>
          </p:spPr>
          <p:txBody>
            <a:bodyPr wrap="square" rtlCol="0">
              <a:spAutoFit/>
            </a:bodyPr>
            <a:lstStyle/>
            <a:p>
              <a:r>
                <a:rPr lang="en-US" sz="1400" dirty="0" smtClean="0"/>
                <a:t>Antibacterial sutures </a:t>
              </a:r>
              <a:endParaRPr lang="es-ES" sz="1400" dirty="0"/>
            </a:p>
          </p:txBody>
        </p:sp>
        <p:sp>
          <p:nvSpPr>
            <p:cNvPr id="12" name="TextBox 11"/>
            <p:cNvSpPr txBox="1"/>
            <p:nvPr/>
          </p:nvSpPr>
          <p:spPr>
            <a:xfrm>
              <a:off x="6375111" y="3849366"/>
              <a:ext cx="1539640" cy="307777"/>
            </a:xfrm>
            <a:prstGeom prst="rect">
              <a:avLst/>
            </a:prstGeom>
            <a:noFill/>
          </p:spPr>
          <p:txBody>
            <a:bodyPr wrap="square" rtlCol="0">
              <a:spAutoFit/>
            </a:bodyPr>
            <a:lstStyle/>
            <a:p>
              <a:r>
                <a:rPr lang="en-US" sz="1400" dirty="0" smtClean="0"/>
                <a:t>Wound protector</a:t>
              </a:r>
              <a:endParaRPr lang="es-ES" sz="1400" dirty="0"/>
            </a:p>
          </p:txBody>
        </p:sp>
      </p:grpSp>
    </p:spTree>
    <p:extLst>
      <p:ext uri="{BB962C8B-B14F-4D97-AF65-F5344CB8AC3E}">
        <p14:creationId xmlns:p14="http://schemas.microsoft.com/office/powerpoint/2010/main" val="412765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339502"/>
            <a:ext cx="8352928" cy="576262"/>
          </a:xfrm>
        </p:spPr>
        <p:txBody>
          <a:bodyPr/>
          <a:lstStyle/>
          <a:p>
            <a:r>
              <a:rPr lang="en-GB" dirty="0" smtClean="0">
                <a:latin typeface="Arial" panose="020B0604020202020204" pitchFamily="34" charset="0"/>
                <a:cs typeface="Arial" panose="020B0604020202020204" pitchFamily="34" charset="0"/>
              </a:rPr>
              <a:t>Results – </a:t>
            </a:r>
            <a:r>
              <a:rPr lang="en-GB" b="1" dirty="0" smtClean="0">
                <a:latin typeface="Arial" panose="020B0604020202020204" pitchFamily="34" charset="0"/>
                <a:cs typeface="Arial" panose="020B0604020202020204" pitchFamily="34" charset="0"/>
              </a:rPr>
              <a:t>Bundle Compliance </a:t>
            </a:r>
            <a:r>
              <a:rPr lang="en-GB" dirty="0" smtClean="0">
                <a:latin typeface="Arial" panose="020B0604020202020204" pitchFamily="34" charset="0"/>
                <a:cs typeface="Arial" panose="020B0604020202020204" pitchFamily="34" charset="0"/>
              </a:rPr>
              <a:t>up to March </a:t>
            </a:r>
            <a:r>
              <a:rPr lang="en-GB" dirty="0" smtClean="0"/>
              <a:t>2021</a:t>
            </a:r>
            <a:endParaRPr lang="en-GB" dirty="0"/>
          </a:p>
          <a:p>
            <a:r>
              <a:rPr lang="en-GB" sz="1400" b="1" dirty="0" smtClean="0">
                <a:solidFill>
                  <a:srgbClr val="002060"/>
                </a:solidFill>
                <a:latin typeface="Arial" panose="020B0604020202020204" pitchFamily="34" charset="0"/>
                <a:cs typeface="Arial" panose="020B0604020202020204" pitchFamily="34" charset="0"/>
              </a:rPr>
              <a:t>(anonymised)</a:t>
            </a:r>
            <a:endParaRPr lang="en-GB" b="1" dirty="0" smtClean="0">
              <a:solidFill>
                <a:srgbClr val="002060"/>
              </a:solidFill>
              <a:latin typeface="Arial" panose="020B0604020202020204" pitchFamily="34" charset="0"/>
              <a:cs typeface="Arial" panose="020B0604020202020204" pitchFamily="34" charset="0"/>
            </a:endParaRPr>
          </a:p>
        </p:txBody>
      </p:sp>
      <p:graphicFrame>
        <p:nvGraphicFramePr>
          <p:cNvPr id="4" name="Picture Placeholder 3"/>
          <p:cNvGraphicFramePr>
            <a:graphicFrameLocks/>
          </p:cNvGraphicFramePr>
          <p:nvPr>
            <p:extLst>
              <p:ext uri="{D42A27DB-BD31-4B8C-83A1-F6EECF244321}">
                <p14:modId xmlns:p14="http://schemas.microsoft.com/office/powerpoint/2010/main" val="2559450611"/>
              </p:ext>
            </p:extLst>
          </p:nvPr>
        </p:nvGraphicFramePr>
        <p:xfrm>
          <a:off x="719629" y="1146210"/>
          <a:ext cx="7560000" cy="3108960"/>
        </p:xfrm>
        <a:graphic>
          <a:graphicData uri="http://schemas.openxmlformats.org/drawingml/2006/table">
            <a:tbl>
              <a:tblPr firstRow="1" bandRow="1">
                <a:tableStyleId>{7DF18680-E054-41AD-8BC1-D1AEF772440D}</a:tableStyleId>
              </a:tblPr>
              <a:tblGrid>
                <a:gridCol w="1512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gridCol w="1512000">
                  <a:extLst>
                    <a:ext uri="{9D8B030D-6E8A-4147-A177-3AD203B41FA5}">
                      <a16:colId xmlns:a16="http://schemas.microsoft.com/office/drawing/2014/main" val="20004"/>
                    </a:ext>
                  </a:extLst>
                </a:gridCol>
                <a:gridCol w="1512000">
                  <a:extLst>
                    <a:ext uri="{9D8B030D-6E8A-4147-A177-3AD203B41FA5}">
                      <a16:colId xmlns:a16="http://schemas.microsoft.com/office/drawing/2014/main" val="1769081397"/>
                    </a:ext>
                  </a:extLst>
                </a:gridCol>
              </a:tblGrid>
              <a:tr h="640080">
                <a:tc>
                  <a:txBody>
                    <a:bodyPr/>
                    <a:lstStyle/>
                    <a:p>
                      <a:r>
                        <a:rPr lang="en-GB" sz="1400" dirty="0" smtClean="0">
                          <a:solidFill>
                            <a:schemeClr val="bg1"/>
                          </a:solidFill>
                        </a:rPr>
                        <a:t>Hospital</a:t>
                      </a:r>
                      <a:endParaRPr lang="en-GB" sz="1400" dirty="0">
                        <a:solidFill>
                          <a:schemeClr val="bg1"/>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bg1"/>
                          </a:solidFill>
                        </a:rPr>
                        <a:t>Chlorhexidine</a:t>
                      </a:r>
                      <a:endParaRPr lang="en-GB" sz="1400" dirty="0">
                        <a:solidFill>
                          <a:schemeClr val="bg1"/>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bg1"/>
                          </a:solidFill>
                        </a:rPr>
                        <a:t>Antibacterial</a:t>
                      </a:r>
                      <a:r>
                        <a:rPr lang="en-GB" sz="1400" baseline="0" dirty="0" smtClean="0">
                          <a:solidFill>
                            <a:schemeClr val="bg1"/>
                          </a:solidFill>
                        </a:rPr>
                        <a:t> sutures </a:t>
                      </a:r>
                      <a:endParaRPr lang="en-GB" sz="1400" dirty="0">
                        <a:solidFill>
                          <a:schemeClr val="bg1"/>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chemeClr val="bg1"/>
                          </a:solidFill>
                        </a:rPr>
                        <a:t>2</a:t>
                      </a:r>
                      <a:r>
                        <a:rPr lang="en-GB" sz="1200" baseline="30000" dirty="0" smtClean="0">
                          <a:solidFill>
                            <a:schemeClr val="bg1"/>
                          </a:solidFill>
                        </a:rPr>
                        <a:t>nd</a:t>
                      </a:r>
                      <a:r>
                        <a:rPr lang="en-GB" sz="1200" dirty="0" smtClean="0">
                          <a:solidFill>
                            <a:schemeClr val="bg1"/>
                          </a:solidFill>
                        </a:rPr>
                        <a:t> dose antibiotics after 4hrs</a:t>
                      </a:r>
                      <a:endParaRPr lang="en-GB" sz="1200" dirty="0">
                        <a:solidFill>
                          <a:schemeClr val="bg1"/>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bg1"/>
                          </a:solidFill>
                        </a:rPr>
                        <a:t>Wound protector</a:t>
                      </a:r>
                      <a:r>
                        <a:rPr lang="en-GB" sz="1400" baseline="0" dirty="0" smtClean="0">
                          <a:solidFill>
                            <a:schemeClr val="bg1"/>
                          </a:solidFill>
                        </a:rPr>
                        <a:t> </a:t>
                      </a:r>
                      <a:endParaRPr lang="en-GB" sz="14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08610">
                <a:tc>
                  <a:txBody>
                    <a:bodyPr/>
                    <a:lstStyle/>
                    <a:p>
                      <a:r>
                        <a:rPr lang="en-GB" sz="1400" dirty="0" smtClean="0">
                          <a:solidFill>
                            <a:schemeClr val="accent5">
                              <a:lumMod val="75000"/>
                            </a:schemeClr>
                          </a:solidFill>
                        </a:rPr>
                        <a:t>1</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75% </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50%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35%</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08610">
                <a:tc>
                  <a:txBody>
                    <a:bodyPr/>
                    <a:lstStyle/>
                    <a:p>
                      <a:r>
                        <a:rPr lang="en-GB" sz="1400" dirty="0" smtClean="0">
                          <a:solidFill>
                            <a:schemeClr val="accent5">
                              <a:lumMod val="75000"/>
                            </a:schemeClr>
                          </a:solidFill>
                        </a:rPr>
                        <a:t>2</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52%</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25%</a:t>
                      </a:r>
                      <a:endParaRPr lang="en-GB" sz="1400" dirty="0" smtClean="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39%</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08610">
                <a:tc>
                  <a:txBody>
                    <a:bodyPr/>
                    <a:lstStyle/>
                    <a:p>
                      <a:r>
                        <a:rPr lang="en-GB" sz="1400" dirty="0" smtClean="0">
                          <a:solidFill>
                            <a:schemeClr val="accent5">
                              <a:lumMod val="75000"/>
                            </a:schemeClr>
                          </a:solidFill>
                        </a:rPr>
                        <a:t>3</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99%</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94%</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08610">
                <a:tc>
                  <a:txBody>
                    <a:bodyPr/>
                    <a:lstStyle/>
                    <a:p>
                      <a:r>
                        <a:rPr lang="en-GB" sz="1400" dirty="0" smtClean="0">
                          <a:solidFill>
                            <a:schemeClr val="accent5">
                              <a:lumMod val="75000"/>
                            </a:schemeClr>
                          </a:solidFill>
                        </a:rPr>
                        <a:t>4</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80% </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86%</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86%</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08610">
                <a:tc>
                  <a:txBody>
                    <a:bodyPr/>
                    <a:lstStyle/>
                    <a:p>
                      <a:r>
                        <a:rPr lang="en-GB" sz="1400" dirty="0" smtClean="0">
                          <a:solidFill>
                            <a:schemeClr val="accent5">
                              <a:lumMod val="75000"/>
                            </a:schemeClr>
                          </a:solidFill>
                        </a:rPr>
                        <a:t>5</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 </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67%</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08610">
                <a:tc>
                  <a:txBody>
                    <a:bodyPr/>
                    <a:lstStyle/>
                    <a:p>
                      <a:r>
                        <a:rPr lang="en-GB" sz="1400" dirty="0" smtClean="0">
                          <a:solidFill>
                            <a:schemeClr val="accent5">
                              <a:lumMod val="75000"/>
                            </a:schemeClr>
                          </a:solidFill>
                        </a:rPr>
                        <a:t>6</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baseline="0" dirty="0" smtClean="0">
                          <a:solidFill>
                            <a:schemeClr val="accent5">
                              <a:lumMod val="75000"/>
                            </a:schemeClr>
                          </a:solidFill>
                        </a:rPr>
                        <a:t>100%</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100%</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91%</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08610">
                <a:tc>
                  <a:txBody>
                    <a:bodyPr/>
                    <a:lstStyle/>
                    <a:p>
                      <a:r>
                        <a:rPr lang="en-GB" sz="1400" dirty="0" smtClean="0">
                          <a:solidFill>
                            <a:schemeClr val="accent5">
                              <a:lumMod val="75000"/>
                            </a:schemeClr>
                          </a:solidFill>
                        </a:rPr>
                        <a:t>7</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24682310"/>
                  </a:ext>
                </a:extLst>
              </a:tr>
              <a:tr h="308610">
                <a:tc>
                  <a:txBody>
                    <a:bodyPr/>
                    <a:lstStyle/>
                    <a:p>
                      <a:r>
                        <a:rPr lang="en-GB" sz="1400" dirty="0" smtClean="0">
                          <a:solidFill>
                            <a:schemeClr val="accent5">
                              <a:lumMod val="75000"/>
                            </a:schemeClr>
                          </a:solidFill>
                        </a:rPr>
                        <a:t>Mean</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87%</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79%</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72%</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r>
                        <a:rPr lang="en-GB" sz="1400" dirty="0" smtClean="0">
                          <a:solidFill>
                            <a:schemeClr val="accent5">
                              <a:lumMod val="75000"/>
                            </a:schemeClr>
                          </a:solidFill>
                        </a:rPr>
                        <a:t>68%</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97257833"/>
                  </a:ext>
                </a:extLst>
              </a:tr>
            </a:tbl>
          </a:graphicData>
        </a:graphic>
      </p:graphicFrame>
    </p:spTree>
    <p:extLst>
      <p:ext uri="{BB962C8B-B14F-4D97-AF65-F5344CB8AC3E}">
        <p14:creationId xmlns:p14="http://schemas.microsoft.com/office/powerpoint/2010/main" val="408887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637" y="297595"/>
            <a:ext cx="7235254" cy="576262"/>
          </a:xfrm>
        </p:spPr>
        <p:txBody>
          <a:bodyPr/>
          <a:lstStyle/>
          <a:p>
            <a:r>
              <a:rPr lang="en-GB" dirty="0" smtClean="0">
                <a:latin typeface="Arial" panose="020B0604020202020204" pitchFamily="34" charset="0"/>
                <a:cs typeface="Arial" panose="020B0604020202020204" pitchFamily="34" charset="0"/>
              </a:rPr>
              <a:t>Results – </a:t>
            </a:r>
            <a:r>
              <a:rPr lang="en-GB" b="1" dirty="0" smtClean="0">
                <a:latin typeface="Arial" panose="020B0604020202020204" pitchFamily="34" charset="0"/>
                <a:cs typeface="Arial" panose="020B0604020202020204" pitchFamily="34" charset="0"/>
              </a:rPr>
              <a:t>SSI rates</a:t>
            </a:r>
            <a:r>
              <a:rPr lang="en-GB" dirty="0" smtClean="0">
                <a:latin typeface="Arial" panose="020B0604020202020204" pitchFamily="34" charset="0"/>
                <a:cs typeface="Arial" panose="020B0604020202020204" pitchFamily="34" charset="0"/>
              </a:rPr>
              <a:t> – all trusts </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6156177" y="1234957"/>
            <a:ext cx="720080" cy="369332"/>
          </a:xfrm>
          <a:prstGeom prst="rect">
            <a:avLst/>
          </a:prstGeom>
          <a:noFill/>
        </p:spPr>
        <p:txBody>
          <a:bodyPr wrap="square" rtlCol="0">
            <a:spAutoFit/>
          </a:bodyPr>
          <a:lstStyle/>
          <a:p>
            <a:r>
              <a:rPr lang="en-US" dirty="0">
                <a:solidFill>
                  <a:schemeClr val="bg1"/>
                </a:solidFill>
              </a:rPr>
              <a:t>18% </a:t>
            </a:r>
            <a:endParaRPr lang="es-ES" dirty="0">
              <a:solidFill>
                <a:schemeClr val="bg1"/>
              </a:solidFill>
            </a:endParaRPr>
          </a:p>
        </p:txBody>
      </p:sp>
      <p:graphicFrame>
        <p:nvGraphicFramePr>
          <p:cNvPr id="5" name="Picture Placeholder 3"/>
          <p:cNvGraphicFramePr>
            <a:graphicFrameLocks/>
          </p:cNvGraphicFramePr>
          <p:nvPr>
            <p:extLst>
              <p:ext uri="{D42A27DB-BD31-4B8C-83A1-F6EECF244321}">
                <p14:modId xmlns:p14="http://schemas.microsoft.com/office/powerpoint/2010/main" val="2003716786"/>
              </p:ext>
            </p:extLst>
          </p:nvPr>
        </p:nvGraphicFramePr>
        <p:xfrm>
          <a:off x="763341" y="1089019"/>
          <a:ext cx="7560840" cy="3168352"/>
        </p:xfrm>
        <a:graphic>
          <a:graphicData uri="http://schemas.openxmlformats.org/drawingml/2006/table">
            <a:tbl>
              <a:tblPr firstRow="1" bandRow="1">
                <a:tableStyleId>{7DF18680-E054-41AD-8BC1-D1AEF772440D}</a:tableStyleId>
              </a:tblPr>
              <a:tblGrid>
                <a:gridCol w="1890210">
                  <a:extLst>
                    <a:ext uri="{9D8B030D-6E8A-4147-A177-3AD203B41FA5}">
                      <a16:colId xmlns:a16="http://schemas.microsoft.com/office/drawing/2014/main" val="20000"/>
                    </a:ext>
                  </a:extLst>
                </a:gridCol>
                <a:gridCol w="2255333">
                  <a:extLst>
                    <a:ext uri="{9D8B030D-6E8A-4147-A177-3AD203B41FA5}">
                      <a16:colId xmlns:a16="http://schemas.microsoft.com/office/drawing/2014/main" val="20002"/>
                    </a:ext>
                  </a:extLst>
                </a:gridCol>
                <a:gridCol w="1985210">
                  <a:extLst>
                    <a:ext uri="{9D8B030D-6E8A-4147-A177-3AD203B41FA5}">
                      <a16:colId xmlns:a16="http://schemas.microsoft.com/office/drawing/2014/main" val="20004"/>
                    </a:ext>
                  </a:extLst>
                </a:gridCol>
                <a:gridCol w="1430087">
                  <a:extLst>
                    <a:ext uri="{9D8B030D-6E8A-4147-A177-3AD203B41FA5}">
                      <a16:colId xmlns:a16="http://schemas.microsoft.com/office/drawing/2014/main" val="1769081397"/>
                    </a:ext>
                  </a:extLst>
                </a:gridCol>
              </a:tblGrid>
              <a:tr h="547449">
                <a:tc>
                  <a:txBody>
                    <a:bodyPr/>
                    <a:lstStyle/>
                    <a:p>
                      <a:pPr algn="l"/>
                      <a:r>
                        <a:rPr lang="en-GB" sz="1400" dirty="0" smtClean="0"/>
                        <a:t>Hospital</a:t>
                      </a:r>
                      <a:endParaRPr lang="en-GB" sz="1400" dirty="0">
                        <a:latin typeface="Arial" panose="020B0604020202020204" pitchFamily="34" charset="0"/>
                        <a:cs typeface="Arial" panose="020B0604020202020204" pitchFamily="34" charset="0"/>
                      </a:endParaRPr>
                    </a:p>
                  </a:txBody>
                  <a:tcPr anchor="ctr"/>
                </a:tc>
                <a:tc>
                  <a:txBody>
                    <a:bodyPr/>
                    <a:lstStyle/>
                    <a:p>
                      <a:pPr algn="l"/>
                      <a:r>
                        <a:rPr lang="en-GB" sz="1400" dirty="0" smtClean="0"/>
                        <a:t>Baseline SSI rate</a:t>
                      </a:r>
                    </a:p>
                    <a:p>
                      <a:pPr algn="l"/>
                      <a:r>
                        <a:rPr lang="en-GB" sz="1400" dirty="0" smtClean="0"/>
                        <a:t>(no. patients)</a:t>
                      </a:r>
                      <a:endParaRPr lang="en-GB" sz="1400" b="0" dirty="0">
                        <a:latin typeface="Arial" panose="020B0604020202020204" pitchFamily="34" charset="0"/>
                        <a:cs typeface="Arial" panose="020B0604020202020204" pitchFamily="34" charset="0"/>
                      </a:endParaRPr>
                    </a:p>
                  </a:txBody>
                  <a:tcPr anchor="ctr"/>
                </a:tc>
                <a:tc>
                  <a:txBody>
                    <a:bodyPr/>
                    <a:lstStyle/>
                    <a:p>
                      <a:pPr algn="l"/>
                      <a:r>
                        <a:rPr lang="en-GB" sz="1400" dirty="0" smtClean="0"/>
                        <a:t>Post bundle SSI rate (no. patients)</a:t>
                      </a:r>
                      <a:endParaRPr lang="en-GB" sz="1400" b="0" dirty="0">
                        <a:latin typeface="Arial" panose="020B0604020202020204" pitchFamily="34" charset="0"/>
                        <a:cs typeface="Arial" panose="020B0604020202020204" pitchFamily="34" charset="0"/>
                      </a:endParaRPr>
                    </a:p>
                  </a:txBody>
                  <a:tcPr anchor="ctr"/>
                </a:tc>
                <a:tc>
                  <a:txBody>
                    <a:bodyPr/>
                    <a:lstStyle/>
                    <a:p>
                      <a:pPr algn="l"/>
                      <a:r>
                        <a:rPr lang="en-GB" sz="1400" dirty="0" smtClean="0"/>
                        <a:t>Response rate</a:t>
                      </a:r>
                      <a:endParaRPr lang="en-GB"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22029">
                <a:tc>
                  <a:txBody>
                    <a:bodyPr/>
                    <a:lstStyle/>
                    <a:p>
                      <a:pPr algn="l"/>
                      <a:r>
                        <a:rPr lang="en-GB" sz="1400" dirty="0" smtClean="0">
                          <a:solidFill>
                            <a:schemeClr val="accent5">
                              <a:lumMod val="75000"/>
                            </a:schemeClr>
                          </a:solidFill>
                        </a:rPr>
                        <a:t>1</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15%(198)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 (220)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79%</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47774">
                <a:tc>
                  <a:txBody>
                    <a:bodyPr/>
                    <a:lstStyle/>
                    <a:p>
                      <a:pPr algn="l"/>
                      <a:r>
                        <a:rPr lang="en-GB" sz="1400" dirty="0" smtClean="0">
                          <a:solidFill>
                            <a:schemeClr val="accent5">
                              <a:lumMod val="75000"/>
                            </a:schemeClr>
                          </a:solidFill>
                        </a:rPr>
                        <a:t>2</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 (128)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 (210)</a:t>
                      </a:r>
                      <a:endParaRPr lang="en-GB" sz="1400" dirty="0" smtClean="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68%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22029">
                <a:tc>
                  <a:txBody>
                    <a:bodyPr/>
                    <a:lstStyle/>
                    <a:p>
                      <a:pPr algn="l"/>
                      <a:r>
                        <a:rPr lang="en-GB" sz="1400" dirty="0" smtClean="0">
                          <a:solidFill>
                            <a:schemeClr val="accent5">
                              <a:lumMod val="75000"/>
                            </a:schemeClr>
                          </a:solidFill>
                        </a:rPr>
                        <a:t>3</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22%</a:t>
                      </a:r>
                      <a:r>
                        <a:rPr lang="en-GB" sz="1400" baseline="0" dirty="0" smtClean="0">
                          <a:solidFill>
                            <a:schemeClr val="accent5">
                              <a:lumMod val="75000"/>
                            </a:schemeClr>
                          </a:solidFill>
                        </a:rPr>
                        <a:t> (74)</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 (172)</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22029">
                <a:tc>
                  <a:txBody>
                    <a:bodyPr/>
                    <a:lstStyle/>
                    <a:p>
                      <a:pPr algn="l"/>
                      <a:r>
                        <a:rPr lang="en-GB" sz="1400" dirty="0" smtClean="0">
                          <a:solidFill>
                            <a:schemeClr val="accent5">
                              <a:lumMod val="75000"/>
                            </a:schemeClr>
                          </a:solidFill>
                        </a:rPr>
                        <a:t>4</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12% (44)</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 (220)</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86%</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22029">
                <a:tc>
                  <a:txBody>
                    <a:bodyPr/>
                    <a:lstStyle/>
                    <a:p>
                      <a:pPr algn="l"/>
                      <a:r>
                        <a:rPr lang="en-GB" sz="1400" dirty="0" smtClean="0">
                          <a:solidFill>
                            <a:schemeClr val="accent5">
                              <a:lumMod val="75000"/>
                            </a:schemeClr>
                          </a:solidFill>
                        </a:rPr>
                        <a:t>5</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30% (208)</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14% (195)</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N/A</a:t>
                      </a:r>
                      <a:endParaRPr lang="en-GB" sz="140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22029">
                <a:tc>
                  <a:txBody>
                    <a:bodyPr/>
                    <a:lstStyle/>
                    <a:p>
                      <a:pPr algn="l"/>
                      <a:r>
                        <a:rPr lang="en-GB" sz="1400" dirty="0" smtClean="0">
                          <a:solidFill>
                            <a:schemeClr val="accent5">
                              <a:lumMod val="75000"/>
                            </a:schemeClr>
                          </a:solidFill>
                        </a:rPr>
                        <a:t>6</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20% (197)</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baseline="0" dirty="0" smtClean="0">
                          <a:solidFill>
                            <a:schemeClr val="accent5">
                              <a:lumMod val="75000"/>
                            </a:schemeClr>
                          </a:solidFill>
                        </a:rPr>
                        <a:t>9.5% (253)</a:t>
                      </a:r>
                      <a:endParaRPr lang="en-GB" sz="1400" b="0" baseline="0" dirty="0" smtClean="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93%</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22029">
                <a:tc>
                  <a:txBody>
                    <a:bodyPr/>
                    <a:lstStyle/>
                    <a:p>
                      <a:pPr algn="l"/>
                      <a:r>
                        <a:rPr lang="en-GB" sz="1400" dirty="0" smtClean="0">
                          <a:solidFill>
                            <a:schemeClr val="accent5">
                              <a:lumMod val="75000"/>
                            </a:schemeClr>
                          </a:solidFill>
                        </a:rPr>
                        <a:t>7</a:t>
                      </a:r>
                      <a:endParaRPr lang="en-GB" sz="1400" b="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20% (54)</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7% (42)</a:t>
                      </a:r>
                      <a:r>
                        <a:rPr lang="en-GB" sz="900" dirty="0" smtClean="0">
                          <a:solidFill>
                            <a:schemeClr val="accent5">
                              <a:lumMod val="75000"/>
                            </a:schemeClr>
                          </a:solidFill>
                        </a:rPr>
                        <a:t> (data to Apr 2020)</a:t>
                      </a:r>
                      <a:endParaRPr lang="en-GB" sz="1200" b="0"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68%</a:t>
                      </a:r>
                      <a:endParaRPr lang="en-GB" sz="1400" b="0"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035212"/>
                  </a:ext>
                </a:extLst>
              </a:tr>
              <a:tr h="340955">
                <a:tc>
                  <a:txBody>
                    <a:bodyPr/>
                    <a:lstStyle/>
                    <a:p>
                      <a:pPr algn="l"/>
                      <a:r>
                        <a:rPr lang="en-GB" sz="1400" dirty="0" smtClean="0">
                          <a:solidFill>
                            <a:schemeClr val="accent5">
                              <a:lumMod val="75000"/>
                            </a:schemeClr>
                          </a:solidFill>
                        </a:rPr>
                        <a:t>Mean </a:t>
                      </a:r>
                      <a:endParaRPr lang="en-GB" sz="1400" b="1"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18% (903)</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9.5% (1270)</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tc>
                  <a:txBody>
                    <a:bodyPr/>
                    <a:lstStyle/>
                    <a:p>
                      <a:pPr algn="l"/>
                      <a:r>
                        <a:rPr lang="en-GB" sz="1400" dirty="0" smtClean="0">
                          <a:solidFill>
                            <a:schemeClr val="accent5">
                              <a:lumMod val="75000"/>
                            </a:schemeClr>
                          </a:solidFill>
                        </a:rPr>
                        <a:t>80% </a:t>
                      </a:r>
                      <a:endParaRPr lang="en-GB" sz="1400" b="0" i="1" dirty="0">
                        <a:solidFill>
                          <a:schemeClr val="accent5">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
        <p:nvSpPr>
          <p:cNvPr id="2" name="Rectangle 1"/>
          <p:cNvSpPr/>
          <p:nvPr/>
        </p:nvSpPr>
        <p:spPr>
          <a:xfrm>
            <a:off x="31215" y="750465"/>
            <a:ext cx="1518364" cy="338554"/>
          </a:xfrm>
          <a:prstGeom prst="rect">
            <a:avLst/>
          </a:prstGeom>
        </p:spPr>
        <p:txBody>
          <a:bodyPr wrap="none">
            <a:spAutoFit/>
          </a:bodyPr>
          <a:lstStyle/>
          <a:p>
            <a:r>
              <a:rPr lang="en-GB" sz="1600" b="1" dirty="0" smtClean="0">
                <a:solidFill>
                  <a:srgbClr val="002060"/>
                </a:solidFill>
              </a:rPr>
              <a:t>(anonymised)</a:t>
            </a:r>
            <a:endParaRPr lang="en-GB" sz="1600" dirty="0"/>
          </a:p>
        </p:txBody>
      </p:sp>
    </p:spTree>
    <p:extLst>
      <p:ext uri="{BB962C8B-B14F-4D97-AF65-F5344CB8AC3E}">
        <p14:creationId xmlns:p14="http://schemas.microsoft.com/office/powerpoint/2010/main" val="2055071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st of England AHSN Colours">
      <a:dk1>
        <a:srgbClr val="48237C"/>
      </a:dk1>
      <a:lt1>
        <a:srgbClr val="FFFFFF"/>
      </a:lt1>
      <a:dk2>
        <a:srgbClr val="48237C"/>
      </a:dk2>
      <a:lt2>
        <a:srgbClr val="B7CDD9"/>
      </a:lt2>
      <a:accent1>
        <a:srgbClr val="AB8DC2"/>
      </a:accent1>
      <a:accent2>
        <a:srgbClr val="971D40"/>
      </a:accent2>
      <a:accent3>
        <a:srgbClr val="B7CDD9"/>
      </a:accent3>
      <a:accent4>
        <a:srgbClr val="F47F72"/>
      </a:accent4>
      <a:accent5>
        <a:srgbClr val="0076B3"/>
      </a:accent5>
      <a:accent6>
        <a:srgbClr val="E0A2B3"/>
      </a:accent6>
      <a:hlink>
        <a:srgbClr val="234093"/>
      </a:hlink>
      <a:folHlink>
        <a:srgbClr val="89527A"/>
      </a:folHlink>
    </a:clrScheme>
    <a:fontScheme name="West of England Font">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1370</Words>
  <Application>Microsoft Office PowerPoint</Application>
  <PresentationFormat>On-screen Show (16:9)</PresentationFormat>
  <Paragraphs>260</Paragraphs>
  <Slides>18</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 collaborative initiative to reduce incidence of SSI after elective colorectal surgery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SPC chart: significant reduction SSI across region</vt:lpstr>
      <vt:lpstr>PowerPoint Presentation</vt:lpstr>
      <vt:lpstr>PowerPoint Presentation</vt:lpstr>
      <vt:lpstr>PowerPoint Presentation</vt:lpstr>
      <vt:lpstr>PowerPoint Presentation</vt:lpstr>
      <vt:lpstr>PowerPoint Presentation</vt:lpstr>
      <vt:lpstr>PowerPoint Presentation</vt:lpstr>
    </vt:vector>
  </TitlesOfParts>
  <Company>NHS South West Commissioning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Lauren.Hoskin</dc:creator>
  <cp:lastModifiedBy>O'Keeffe Millie (West of England Academic Health Science Network)</cp:lastModifiedBy>
  <cp:revision>117</cp:revision>
  <dcterms:created xsi:type="dcterms:W3CDTF">2018-05-23T13:34:53Z</dcterms:created>
  <dcterms:modified xsi:type="dcterms:W3CDTF">2021-07-01T09:08:02Z</dcterms:modified>
</cp:coreProperties>
</file>