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7559675" cy="1069181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5F98"/>
    <a:srgbClr val="75AED3"/>
    <a:srgbClr val="37B4A4"/>
    <a:srgbClr val="19665E"/>
    <a:srgbClr val="F5FAF7"/>
    <a:srgbClr val="F9F3F6"/>
    <a:srgbClr val="553456"/>
    <a:srgbClr val="FAFAFB"/>
    <a:srgbClr val="446479"/>
    <a:srgbClr val="00A1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73"/>
    <p:restoredTop sz="94674"/>
  </p:normalViewPr>
  <p:slideViewPr>
    <p:cSldViewPr snapToGrid="0" snapToObjects="1">
      <p:cViewPr>
        <p:scale>
          <a:sx n="66" d="100"/>
          <a:sy n="66" d="100"/>
        </p:scale>
        <p:origin x="1872" y="-1290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ACFD-66CE-604F-9B45-9B1C9D914CEE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DBBB-9DC4-EF40-861C-2A70A87AB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75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ACFD-66CE-604F-9B45-9B1C9D914CEE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DBBB-9DC4-EF40-861C-2A70A87AB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468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ACFD-66CE-604F-9B45-9B1C9D914CEE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DBBB-9DC4-EF40-861C-2A70A87AB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566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ACFD-66CE-604F-9B45-9B1C9D914CEE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DBBB-9DC4-EF40-861C-2A70A87AB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33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ACFD-66CE-604F-9B45-9B1C9D914CEE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DBBB-9DC4-EF40-861C-2A70A87AB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791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ACFD-66CE-604F-9B45-9B1C9D914CEE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DBBB-9DC4-EF40-861C-2A70A87AB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723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ACFD-66CE-604F-9B45-9B1C9D914CEE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DBBB-9DC4-EF40-861C-2A70A87AB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130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ACFD-66CE-604F-9B45-9B1C9D914CEE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DBBB-9DC4-EF40-861C-2A70A87AB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103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ACFD-66CE-604F-9B45-9B1C9D914CEE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DBBB-9DC4-EF40-861C-2A70A87AB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367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ACFD-66CE-604F-9B45-9B1C9D914CEE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DBBB-9DC4-EF40-861C-2A70A87AB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968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ACFD-66CE-604F-9B45-9B1C9D914CEE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DBBB-9DC4-EF40-861C-2A70A87AB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81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5ACFD-66CE-604F-9B45-9B1C9D914CEE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2DBBB-9DC4-EF40-861C-2A70A87AB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585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0594C2F-57D8-9C47-B608-63AC40807E51}"/>
              </a:ext>
            </a:extLst>
          </p:cNvPr>
          <p:cNvSpPr txBox="1"/>
          <p:nvPr/>
        </p:nvSpPr>
        <p:spPr>
          <a:xfrm>
            <a:off x="355599" y="2100844"/>
            <a:ext cx="6874934" cy="1332000"/>
          </a:xfrm>
          <a:prstGeom prst="rect">
            <a:avLst/>
          </a:prstGeom>
          <a:solidFill>
            <a:srgbClr val="FAFAFB"/>
          </a:solidFill>
          <a:ln>
            <a:solidFill>
              <a:srgbClr val="75AED3"/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pPr marL="457200" indent="-457200">
              <a:buAutoNum type="arabicPeriod"/>
            </a:pPr>
            <a:r>
              <a:rPr lang="en-GB" sz="2000" b="1" dirty="0" smtClean="0">
                <a:solidFill>
                  <a:srgbClr val="75AED3"/>
                </a:solidFill>
              </a:rPr>
              <a:t>Place </a:t>
            </a:r>
            <a:r>
              <a:rPr lang="en-GB" sz="2000" b="1" dirty="0">
                <a:solidFill>
                  <a:srgbClr val="75AED3"/>
                </a:solidFill>
              </a:rPr>
              <a:t>of </a:t>
            </a:r>
            <a:r>
              <a:rPr lang="en-GB" sz="2000" dirty="0" smtClean="0">
                <a:solidFill>
                  <a:srgbClr val="75AED3"/>
                </a:solidFill>
              </a:rPr>
              <a:t>B</a:t>
            </a:r>
            <a:r>
              <a:rPr lang="en-GB" sz="2000" b="1" dirty="0" smtClean="0">
                <a:solidFill>
                  <a:srgbClr val="75AED3"/>
                </a:solidFill>
              </a:rPr>
              <a:t>irth</a:t>
            </a:r>
            <a:r>
              <a:rPr lang="en-GB" sz="2000" b="1" dirty="0">
                <a:solidFill>
                  <a:srgbClr val="75AED3"/>
                </a:solidFill>
              </a:rPr>
              <a:t>: </a:t>
            </a:r>
            <a:r>
              <a:rPr lang="en-GB" sz="1200" dirty="0">
                <a:solidFill>
                  <a:srgbClr val="446479"/>
                </a:solidFill>
              </a:rPr>
              <a:t>	</a:t>
            </a:r>
            <a:endParaRPr lang="en-GB" sz="1200" dirty="0" smtClean="0">
              <a:solidFill>
                <a:srgbClr val="446479"/>
              </a:solidFill>
            </a:endParaRPr>
          </a:p>
          <a:p>
            <a:endParaRPr lang="en-GB" sz="1200" dirty="0">
              <a:solidFill>
                <a:srgbClr val="446479"/>
              </a:solidFill>
            </a:endParaRPr>
          </a:p>
          <a:p>
            <a:r>
              <a:rPr lang="en-GB" sz="1200" dirty="0">
                <a:solidFill>
                  <a:srgbClr val="446479"/>
                </a:solidFill>
              </a:rPr>
              <a:t>	</a:t>
            </a:r>
            <a:endParaRPr lang="en-GB" sz="1200" i="1" dirty="0">
              <a:solidFill>
                <a:srgbClr val="446479"/>
              </a:solidFill>
            </a:endParaRPr>
          </a:p>
          <a:p>
            <a:endParaRPr lang="en-GB" sz="1200" i="1" dirty="0">
              <a:solidFill>
                <a:srgbClr val="446479"/>
              </a:solidFill>
            </a:endParaRPr>
          </a:p>
          <a:p>
            <a:endParaRPr lang="en-GB" sz="1200" i="1" dirty="0">
              <a:solidFill>
                <a:srgbClr val="446479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7BD4427-4BC1-1E48-87E3-EC3033D2AF3E}"/>
              </a:ext>
            </a:extLst>
          </p:cNvPr>
          <p:cNvSpPr txBox="1"/>
          <p:nvPr/>
        </p:nvSpPr>
        <p:spPr>
          <a:xfrm>
            <a:off x="355599" y="3508554"/>
            <a:ext cx="6874934" cy="1286845"/>
          </a:xfrm>
          <a:prstGeom prst="rect">
            <a:avLst/>
          </a:prstGeom>
          <a:solidFill>
            <a:srgbClr val="F9F3F6"/>
          </a:solidFill>
          <a:ln>
            <a:solidFill>
              <a:srgbClr val="553456"/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r>
              <a:rPr lang="en-GB" sz="2000" b="1" dirty="0">
                <a:solidFill>
                  <a:srgbClr val="995F98"/>
                </a:solidFill>
              </a:rPr>
              <a:t>2. Antenatal Steroids: </a:t>
            </a:r>
            <a:endParaRPr lang="en-GB" sz="2000" b="1" dirty="0" smtClean="0">
              <a:solidFill>
                <a:srgbClr val="995F98"/>
              </a:solidFill>
            </a:endParaRPr>
          </a:p>
          <a:p>
            <a:endParaRPr lang="en-GB" sz="2000" b="1" dirty="0">
              <a:solidFill>
                <a:srgbClr val="995F98"/>
              </a:solidFill>
            </a:endParaRPr>
          </a:p>
          <a:p>
            <a:r>
              <a:rPr lang="en-GB" sz="2000" b="1" dirty="0">
                <a:solidFill>
                  <a:srgbClr val="553456"/>
                </a:solidFill>
              </a:rPr>
              <a:t>	</a:t>
            </a:r>
            <a:endParaRPr lang="en-GB" sz="1000" dirty="0">
              <a:solidFill>
                <a:srgbClr val="553456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AB3ECE5-FD7A-E048-B78A-A4117479F7BD}"/>
              </a:ext>
            </a:extLst>
          </p:cNvPr>
          <p:cNvSpPr txBox="1"/>
          <p:nvPr/>
        </p:nvSpPr>
        <p:spPr>
          <a:xfrm>
            <a:off x="355599" y="4842584"/>
            <a:ext cx="6874934" cy="1286845"/>
          </a:xfrm>
          <a:prstGeom prst="rect">
            <a:avLst/>
          </a:prstGeom>
          <a:solidFill>
            <a:srgbClr val="F9F3F6"/>
          </a:solidFill>
          <a:ln>
            <a:solidFill>
              <a:srgbClr val="553456"/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r>
              <a:rPr lang="en-GB" sz="2000" b="1" dirty="0">
                <a:solidFill>
                  <a:srgbClr val="995F98"/>
                </a:solidFill>
              </a:rPr>
              <a:t>3. Magnesium Sulphate: </a:t>
            </a:r>
            <a:endParaRPr lang="en-GB" sz="2000" b="1" dirty="0" smtClean="0">
              <a:solidFill>
                <a:srgbClr val="995F98"/>
              </a:solidFill>
            </a:endParaRPr>
          </a:p>
          <a:p>
            <a:endParaRPr lang="en-GB" sz="2000" b="1" dirty="0">
              <a:solidFill>
                <a:srgbClr val="995F98"/>
              </a:solidFill>
            </a:endParaRPr>
          </a:p>
          <a:p>
            <a:r>
              <a:rPr lang="en-GB" sz="2000" b="1" dirty="0">
                <a:solidFill>
                  <a:srgbClr val="553456"/>
                </a:solidFill>
              </a:rPr>
              <a:t>	</a:t>
            </a:r>
            <a:endParaRPr lang="en-GB" sz="1000" dirty="0">
              <a:solidFill>
                <a:srgbClr val="553456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91BC0AF-B4D7-CE4A-9EBC-55903CA4F742}"/>
              </a:ext>
            </a:extLst>
          </p:cNvPr>
          <p:cNvSpPr txBox="1"/>
          <p:nvPr/>
        </p:nvSpPr>
        <p:spPr>
          <a:xfrm>
            <a:off x="355599" y="6191205"/>
            <a:ext cx="6874934" cy="1296000"/>
          </a:xfrm>
          <a:prstGeom prst="rect">
            <a:avLst/>
          </a:prstGeom>
          <a:solidFill>
            <a:srgbClr val="F9F3F6"/>
          </a:solidFill>
          <a:ln>
            <a:solidFill>
              <a:srgbClr val="553456"/>
            </a:solidFill>
          </a:ln>
        </p:spPr>
        <p:txBody>
          <a:bodyPr wrap="square" lIns="180000" tIns="180000" rIns="0" bIns="180000" rtlCol="0">
            <a:spAutoFit/>
          </a:bodyPr>
          <a:lstStyle/>
          <a:p>
            <a:r>
              <a:rPr lang="en-GB" sz="2000" b="1" dirty="0">
                <a:solidFill>
                  <a:srgbClr val="995F98"/>
                </a:solidFill>
              </a:rPr>
              <a:t>4. </a:t>
            </a:r>
            <a:r>
              <a:rPr lang="en-GB" sz="2000" b="1" dirty="0" smtClean="0">
                <a:solidFill>
                  <a:srgbClr val="995F98"/>
                </a:solidFill>
              </a:rPr>
              <a:t>Maternal Early </a:t>
            </a:r>
            <a:r>
              <a:rPr lang="en-GB" sz="2000" b="1" dirty="0">
                <a:solidFill>
                  <a:srgbClr val="995F98"/>
                </a:solidFill>
              </a:rPr>
              <a:t>Breast Milk: </a:t>
            </a:r>
            <a:r>
              <a:rPr lang="en-GB" sz="2000" b="1" dirty="0">
                <a:solidFill>
                  <a:srgbClr val="553456"/>
                </a:solidFill>
              </a:rPr>
              <a:t>	</a:t>
            </a:r>
            <a:endParaRPr lang="en-GB" sz="2000" b="1" dirty="0" smtClean="0">
              <a:solidFill>
                <a:srgbClr val="553456"/>
              </a:solidFill>
            </a:endParaRPr>
          </a:p>
          <a:p>
            <a:endParaRPr lang="en-GB" sz="2000" b="1" dirty="0">
              <a:solidFill>
                <a:srgbClr val="553456"/>
              </a:solidFill>
            </a:endParaRPr>
          </a:p>
          <a:p>
            <a:endParaRPr lang="en-GB" sz="2000" b="1" dirty="0" smtClean="0">
              <a:solidFill>
                <a:srgbClr val="553456"/>
              </a:solidFill>
            </a:endParaRPr>
          </a:p>
          <a:p>
            <a:endParaRPr lang="en-GB" sz="2000" b="1" dirty="0">
              <a:solidFill>
                <a:srgbClr val="553456"/>
              </a:solidFill>
            </a:endParaRPr>
          </a:p>
          <a:p>
            <a:endParaRPr lang="en-GB" sz="2000" b="1" dirty="0" smtClean="0">
              <a:solidFill>
                <a:srgbClr val="553456"/>
              </a:solidFill>
            </a:endParaRPr>
          </a:p>
          <a:p>
            <a:endParaRPr lang="en-GB" sz="1000" dirty="0">
              <a:solidFill>
                <a:srgbClr val="553456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1D2F363-C3A7-3D4F-86ED-9C9F6BC89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3295" y="2104151"/>
            <a:ext cx="1247238" cy="9493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57791DB-8C54-4046-816D-AA0249F621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4970" y="3515297"/>
            <a:ext cx="301357" cy="1242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E6A6CA6-BF7F-B243-8792-EE14CD07CA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295" y="4942733"/>
            <a:ext cx="1103421" cy="108654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7B21A16F-9ECA-8B4F-B9A1-9B86094E6C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1257" y="6301677"/>
            <a:ext cx="859342" cy="11342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0329AA7-661C-DD40-BBF9-5343F1D69607}"/>
              </a:ext>
            </a:extLst>
          </p:cNvPr>
          <p:cNvSpPr txBox="1"/>
          <p:nvPr/>
        </p:nvSpPr>
        <p:spPr>
          <a:xfrm>
            <a:off x="355599" y="7588403"/>
            <a:ext cx="6874934" cy="1296000"/>
          </a:xfrm>
          <a:prstGeom prst="rect">
            <a:avLst/>
          </a:prstGeom>
          <a:solidFill>
            <a:srgbClr val="F9F3F6"/>
          </a:solidFill>
          <a:ln>
            <a:solidFill>
              <a:srgbClr val="553456"/>
            </a:solidFill>
          </a:ln>
        </p:spPr>
        <p:txBody>
          <a:bodyPr wrap="square" lIns="180000" tIns="180000" rIns="0" bIns="180000" rtlCol="0">
            <a:spAutoFit/>
          </a:bodyPr>
          <a:lstStyle/>
          <a:p>
            <a:r>
              <a:rPr lang="en-GB" sz="2000" b="1" dirty="0">
                <a:solidFill>
                  <a:srgbClr val="995F98"/>
                </a:solidFill>
              </a:rPr>
              <a:t>5. </a:t>
            </a:r>
            <a:r>
              <a:rPr lang="en-GB" sz="2000" b="1" dirty="0" smtClean="0">
                <a:solidFill>
                  <a:srgbClr val="995F98"/>
                </a:solidFill>
              </a:rPr>
              <a:t>Optimal Cord Management: </a:t>
            </a:r>
            <a:endParaRPr lang="en-GB" sz="2000" b="1" dirty="0" smtClean="0">
              <a:solidFill>
                <a:srgbClr val="995F98"/>
              </a:solidFill>
            </a:endParaRPr>
          </a:p>
          <a:p>
            <a:endParaRPr lang="en-GB" sz="2000" b="1" dirty="0">
              <a:solidFill>
                <a:srgbClr val="995F98"/>
              </a:solidFill>
            </a:endParaRPr>
          </a:p>
          <a:p>
            <a:endParaRPr lang="en-GB" sz="2000" b="1" dirty="0" smtClean="0">
              <a:solidFill>
                <a:srgbClr val="995F98"/>
              </a:solidFill>
            </a:endParaRPr>
          </a:p>
          <a:p>
            <a:r>
              <a:rPr lang="en-GB" sz="2000" b="1" dirty="0">
                <a:solidFill>
                  <a:srgbClr val="553456"/>
                </a:solidFill>
              </a:rPr>
              <a:t>		</a:t>
            </a:r>
            <a:endParaRPr lang="en-GB" sz="1000" b="1" dirty="0">
              <a:solidFill>
                <a:srgbClr val="553456"/>
              </a:solidFill>
            </a:endParaRPr>
          </a:p>
          <a:p>
            <a:endParaRPr lang="en-GB" sz="1000" b="1" dirty="0">
              <a:solidFill>
                <a:srgbClr val="553456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AEAD48D-C45E-C545-B77E-12D7053628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1628" y="7717732"/>
            <a:ext cx="869875" cy="9017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47875" y="1212112"/>
            <a:ext cx="3821297" cy="7868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rgbClr val="995F98"/>
                </a:solidFill>
              </a:rPr>
              <a:t>W</a:t>
            </a:r>
            <a:r>
              <a:rPr lang="en-GB" sz="1600" dirty="0" smtClean="0">
                <a:solidFill>
                  <a:srgbClr val="995F98"/>
                </a:solidFill>
              </a:rPr>
              <a:t>hat </a:t>
            </a:r>
            <a:r>
              <a:rPr lang="en-GB" sz="1600" dirty="0">
                <a:solidFill>
                  <a:srgbClr val="995F98"/>
                </a:solidFill>
              </a:rPr>
              <a:t>went well and what </a:t>
            </a:r>
            <a:r>
              <a:rPr lang="en-GB" sz="1600" dirty="0" smtClean="0">
                <a:solidFill>
                  <a:srgbClr val="995F98"/>
                </a:solidFill>
              </a:rPr>
              <a:t>were the </a:t>
            </a:r>
            <a:r>
              <a:rPr lang="en-GB" sz="1600" dirty="0" smtClean="0">
                <a:solidFill>
                  <a:srgbClr val="995F98"/>
                </a:solidFill>
              </a:rPr>
              <a:t>barriers </a:t>
            </a:r>
            <a:r>
              <a:rPr lang="en-GB" sz="1600" dirty="0">
                <a:solidFill>
                  <a:srgbClr val="995F98"/>
                </a:solidFill>
              </a:rPr>
              <a:t>to achieving bundle </a:t>
            </a:r>
            <a:r>
              <a:rPr lang="en-GB" sz="1600" dirty="0" smtClean="0">
                <a:solidFill>
                  <a:srgbClr val="995F98"/>
                </a:solidFill>
              </a:rPr>
              <a:t>elements?</a:t>
            </a:r>
            <a:endParaRPr lang="en-GB" sz="1600" dirty="0">
              <a:solidFill>
                <a:srgbClr val="995F98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93066" y="691114"/>
            <a:ext cx="2318562" cy="5156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b="1" dirty="0" smtClean="0">
                <a:solidFill>
                  <a:srgbClr val="995F98"/>
                </a:solidFill>
              </a:rPr>
              <a:t>Debrief</a:t>
            </a:r>
            <a:endParaRPr lang="en-GB" b="1" dirty="0">
              <a:solidFill>
                <a:srgbClr val="995F98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310094B-8187-C84C-BF9C-BFEB472136E4}"/>
              </a:ext>
            </a:extLst>
          </p:cNvPr>
          <p:cNvSpPr txBox="1"/>
          <p:nvPr/>
        </p:nvSpPr>
        <p:spPr>
          <a:xfrm>
            <a:off x="355599" y="8971087"/>
            <a:ext cx="6874934" cy="1288800"/>
          </a:xfrm>
          <a:prstGeom prst="rect">
            <a:avLst/>
          </a:prstGeom>
          <a:solidFill>
            <a:srgbClr val="F9F3F6"/>
          </a:solidFill>
          <a:ln>
            <a:solidFill>
              <a:srgbClr val="553456"/>
            </a:solidFill>
          </a:ln>
        </p:spPr>
        <p:txBody>
          <a:bodyPr wrap="square" lIns="180000" tIns="180000" rIns="0" bIns="180000" rtlCol="0">
            <a:spAutoFit/>
          </a:bodyPr>
          <a:lstStyle/>
          <a:p>
            <a:r>
              <a:rPr lang="en-GB" sz="2000" b="1" dirty="0">
                <a:solidFill>
                  <a:srgbClr val="995F98"/>
                </a:solidFill>
              </a:rPr>
              <a:t>6. Thermal Care: 	</a:t>
            </a:r>
          </a:p>
          <a:p>
            <a:endParaRPr lang="en-GB" sz="2000" b="1" dirty="0">
              <a:solidFill>
                <a:srgbClr val="995F98"/>
              </a:solidFill>
            </a:endParaRPr>
          </a:p>
          <a:p>
            <a:endParaRPr lang="en-GB" sz="2000" b="1" dirty="0">
              <a:solidFill>
                <a:srgbClr val="995F98"/>
              </a:solidFill>
            </a:endParaRPr>
          </a:p>
          <a:p>
            <a:endParaRPr lang="en-GB" sz="1000" dirty="0">
              <a:solidFill>
                <a:srgbClr val="553456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903CCB74-092D-B24F-92CA-BC44F90FF9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09618" y="9096589"/>
            <a:ext cx="918032" cy="98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453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9413E1-EF27-6D4B-A0B8-49E45AD25C6A}"/>
              </a:ext>
            </a:extLst>
          </p:cNvPr>
          <p:cNvSpPr txBox="1"/>
          <p:nvPr/>
        </p:nvSpPr>
        <p:spPr>
          <a:xfrm>
            <a:off x="355599" y="351565"/>
            <a:ext cx="6874934" cy="1286845"/>
          </a:xfrm>
          <a:prstGeom prst="rect">
            <a:avLst/>
          </a:prstGeom>
          <a:solidFill>
            <a:srgbClr val="F5FAF7"/>
          </a:solidFill>
          <a:ln>
            <a:solidFill>
              <a:srgbClr val="19665E"/>
            </a:solidFill>
          </a:ln>
        </p:spPr>
        <p:txBody>
          <a:bodyPr wrap="square" lIns="180000" tIns="180000" rIns="0" bIns="180000" rtlCol="0">
            <a:spAutoFit/>
          </a:bodyPr>
          <a:lstStyle/>
          <a:p>
            <a:r>
              <a:rPr lang="en-GB" sz="2000" b="1" dirty="0">
                <a:solidFill>
                  <a:srgbClr val="37B4A4"/>
                </a:solidFill>
              </a:rPr>
              <a:t>7. Respiratory		</a:t>
            </a:r>
            <a:endParaRPr lang="en-GB" sz="1000" b="1" dirty="0">
              <a:solidFill>
                <a:srgbClr val="19665E"/>
              </a:solidFill>
            </a:endParaRPr>
          </a:p>
          <a:p>
            <a:r>
              <a:rPr lang="en-GB" sz="2000" b="1" dirty="0">
                <a:solidFill>
                  <a:srgbClr val="37B4A4"/>
                </a:solidFill>
              </a:rPr>
              <a:t>Management</a:t>
            </a:r>
            <a:r>
              <a:rPr lang="en-GB" sz="2000" b="1" dirty="0" smtClean="0">
                <a:solidFill>
                  <a:srgbClr val="37B4A4"/>
                </a:solidFill>
              </a:rPr>
              <a:t>:</a:t>
            </a:r>
          </a:p>
          <a:p>
            <a:endParaRPr lang="en-GB" sz="2000" b="1" dirty="0" smtClean="0">
              <a:solidFill>
                <a:srgbClr val="37B4A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A65DD5D-8ED1-FD4C-8A27-816C87E87E42}"/>
              </a:ext>
            </a:extLst>
          </p:cNvPr>
          <p:cNvSpPr txBox="1"/>
          <p:nvPr/>
        </p:nvSpPr>
        <p:spPr>
          <a:xfrm>
            <a:off x="355599" y="1718743"/>
            <a:ext cx="6874934" cy="1286845"/>
          </a:xfrm>
          <a:prstGeom prst="rect">
            <a:avLst/>
          </a:prstGeom>
          <a:solidFill>
            <a:srgbClr val="F5FAF7"/>
          </a:solidFill>
          <a:ln>
            <a:solidFill>
              <a:srgbClr val="19665E"/>
            </a:solidFill>
          </a:ln>
        </p:spPr>
        <p:txBody>
          <a:bodyPr wrap="square" lIns="180000" tIns="180000" rIns="0" bIns="180000" rtlCol="0">
            <a:spAutoFit/>
          </a:bodyPr>
          <a:lstStyle/>
          <a:p>
            <a:r>
              <a:rPr lang="en-GB" sz="2000" b="1" dirty="0">
                <a:solidFill>
                  <a:srgbClr val="37B4A4"/>
                </a:solidFill>
              </a:rPr>
              <a:t>8. Caffeine</a:t>
            </a:r>
            <a:r>
              <a:rPr lang="en-GB" sz="2000" b="1" dirty="0" smtClean="0">
                <a:solidFill>
                  <a:srgbClr val="37B4A4"/>
                </a:solidFill>
              </a:rPr>
              <a:t>:</a:t>
            </a:r>
          </a:p>
          <a:p>
            <a:endParaRPr lang="en-GB" sz="2000" b="1" dirty="0">
              <a:solidFill>
                <a:srgbClr val="37B4A4"/>
              </a:solidFill>
            </a:endParaRPr>
          </a:p>
          <a:p>
            <a:endParaRPr lang="en-GB" sz="2000" b="1" dirty="0" smtClean="0">
              <a:solidFill>
                <a:srgbClr val="37B4A4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20E0F85-E32F-EF43-A330-E88A3C5ECC2E}"/>
              </a:ext>
            </a:extLst>
          </p:cNvPr>
          <p:cNvSpPr txBox="1"/>
          <p:nvPr/>
        </p:nvSpPr>
        <p:spPr>
          <a:xfrm>
            <a:off x="355599" y="3081237"/>
            <a:ext cx="6874934" cy="1502289"/>
          </a:xfrm>
          <a:prstGeom prst="rect">
            <a:avLst/>
          </a:prstGeom>
          <a:solidFill>
            <a:srgbClr val="F5FAF7"/>
          </a:solidFill>
          <a:ln>
            <a:solidFill>
              <a:srgbClr val="19665E"/>
            </a:solidFill>
          </a:ln>
        </p:spPr>
        <p:txBody>
          <a:bodyPr wrap="square" lIns="180000" tIns="180000" rIns="0" bIns="180000" rtlCol="0">
            <a:spAutoFit/>
          </a:bodyPr>
          <a:lstStyle/>
          <a:p>
            <a:r>
              <a:rPr lang="en-GB" sz="2000" b="1" dirty="0">
                <a:solidFill>
                  <a:srgbClr val="37B4A4"/>
                </a:solidFill>
              </a:rPr>
              <a:t>4. </a:t>
            </a:r>
            <a:r>
              <a:rPr lang="en-GB" sz="2000" b="1" dirty="0" smtClean="0">
                <a:solidFill>
                  <a:srgbClr val="37B4A4"/>
                </a:solidFill>
              </a:rPr>
              <a:t>Maternal Early </a:t>
            </a:r>
            <a:r>
              <a:rPr lang="en-GB" sz="2000" b="1" dirty="0">
                <a:solidFill>
                  <a:srgbClr val="37B4A4"/>
                </a:solidFill>
              </a:rPr>
              <a:t>Breast </a:t>
            </a:r>
            <a:endParaRPr lang="en-GB" sz="2000" b="1" dirty="0" smtClean="0">
              <a:solidFill>
                <a:srgbClr val="37B4A4"/>
              </a:solidFill>
            </a:endParaRPr>
          </a:p>
          <a:p>
            <a:r>
              <a:rPr lang="en-GB" sz="2000" b="1" dirty="0" smtClean="0">
                <a:solidFill>
                  <a:srgbClr val="37B4A4"/>
                </a:solidFill>
              </a:rPr>
              <a:t>Milk</a:t>
            </a:r>
            <a:r>
              <a:rPr lang="en-GB" sz="2000" b="1" dirty="0">
                <a:solidFill>
                  <a:srgbClr val="37B4A4"/>
                </a:solidFill>
              </a:rPr>
              <a:t>: </a:t>
            </a:r>
            <a:r>
              <a:rPr lang="en-GB" sz="1200" b="1" dirty="0">
                <a:solidFill>
                  <a:srgbClr val="37B4A4"/>
                </a:solidFill>
              </a:rPr>
              <a:t>(b) </a:t>
            </a:r>
            <a:r>
              <a:rPr lang="en-GB" sz="1200" dirty="0">
                <a:solidFill>
                  <a:srgbClr val="19665E"/>
                </a:solidFill>
              </a:rPr>
              <a:t>	</a:t>
            </a:r>
            <a:endParaRPr lang="en-GB" sz="1200" dirty="0" smtClean="0">
              <a:solidFill>
                <a:srgbClr val="19665E"/>
              </a:solidFill>
            </a:endParaRPr>
          </a:p>
          <a:p>
            <a:endParaRPr lang="en-GB" sz="1200" dirty="0">
              <a:solidFill>
                <a:srgbClr val="19665E"/>
              </a:solidFill>
            </a:endParaRPr>
          </a:p>
          <a:p>
            <a:endParaRPr lang="en-GB" sz="1200" dirty="0" smtClean="0">
              <a:solidFill>
                <a:srgbClr val="19665E"/>
              </a:solidFill>
            </a:endParaRPr>
          </a:p>
          <a:p>
            <a:endParaRPr lang="en-GB" sz="1000" dirty="0">
              <a:solidFill>
                <a:srgbClr val="19665E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4CDEE64-83B6-594F-8563-B23EA54E3E4F}"/>
              </a:ext>
            </a:extLst>
          </p:cNvPr>
          <p:cNvSpPr txBox="1"/>
          <p:nvPr/>
        </p:nvSpPr>
        <p:spPr>
          <a:xfrm>
            <a:off x="355599" y="4456927"/>
            <a:ext cx="6874934" cy="1286845"/>
          </a:xfrm>
          <a:prstGeom prst="rect">
            <a:avLst/>
          </a:prstGeom>
          <a:solidFill>
            <a:srgbClr val="F5FAF7"/>
          </a:solidFill>
          <a:ln>
            <a:solidFill>
              <a:srgbClr val="19665E"/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r>
              <a:rPr lang="en-GB" sz="2000" b="1" dirty="0">
                <a:solidFill>
                  <a:srgbClr val="37B4A4"/>
                </a:solidFill>
              </a:rPr>
              <a:t>9. Probiotics: </a:t>
            </a:r>
            <a:endParaRPr lang="en-GB" sz="2000" b="1" dirty="0">
              <a:solidFill>
                <a:srgbClr val="19665E"/>
              </a:solidFill>
            </a:endParaRPr>
          </a:p>
          <a:p>
            <a:endParaRPr lang="en-GB" sz="2000" b="1" dirty="0">
              <a:solidFill>
                <a:srgbClr val="19665E"/>
              </a:solidFill>
            </a:endParaRPr>
          </a:p>
          <a:p>
            <a:endParaRPr lang="en-GB" sz="2000" b="1" dirty="0">
              <a:solidFill>
                <a:srgbClr val="19665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F2FEE26-EB91-744E-BF52-B150894EA8AC}"/>
              </a:ext>
            </a:extLst>
          </p:cNvPr>
          <p:cNvSpPr txBox="1"/>
          <p:nvPr/>
        </p:nvSpPr>
        <p:spPr>
          <a:xfrm>
            <a:off x="355599" y="5852153"/>
            <a:ext cx="6874934" cy="1440734"/>
          </a:xfrm>
          <a:prstGeom prst="rect">
            <a:avLst/>
          </a:prstGeom>
          <a:solidFill>
            <a:srgbClr val="F5FAF7"/>
          </a:solidFill>
          <a:ln>
            <a:solidFill>
              <a:srgbClr val="19665E"/>
            </a:solidFill>
          </a:ln>
        </p:spPr>
        <p:txBody>
          <a:bodyPr wrap="square" lIns="180000" tIns="180000" rIns="0" bIns="180000" rtlCol="0">
            <a:spAutoFit/>
          </a:bodyPr>
          <a:lstStyle/>
          <a:p>
            <a:r>
              <a:rPr lang="en-GB" sz="2000" b="1" dirty="0">
                <a:solidFill>
                  <a:srgbClr val="37B4A4"/>
                </a:solidFill>
              </a:rPr>
              <a:t>10. </a:t>
            </a:r>
            <a:r>
              <a:rPr lang="en-GB" sz="2000" b="1" dirty="0" smtClean="0">
                <a:solidFill>
                  <a:srgbClr val="37B4A4"/>
                </a:solidFill>
              </a:rPr>
              <a:t>Prophylactic</a:t>
            </a:r>
          </a:p>
          <a:p>
            <a:r>
              <a:rPr lang="en-GB" sz="2000" b="1" dirty="0" smtClean="0">
                <a:solidFill>
                  <a:srgbClr val="37B4A4"/>
                </a:solidFill>
              </a:rPr>
              <a:t> Hydrocortisone:</a:t>
            </a:r>
            <a:r>
              <a:rPr lang="en-GB" sz="2000" b="1" dirty="0" smtClean="0">
                <a:solidFill>
                  <a:srgbClr val="19665E"/>
                </a:solidFill>
              </a:rPr>
              <a:t>	</a:t>
            </a:r>
          </a:p>
          <a:p>
            <a:endParaRPr lang="en-GB" sz="2000" b="1" dirty="0">
              <a:solidFill>
                <a:srgbClr val="19665E"/>
              </a:solidFill>
            </a:endParaRPr>
          </a:p>
          <a:p>
            <a:r>
              <a:rPr lang="en-GB" sz="1000" dirty="0" smtClean="0">
                <a:solidFill>
                  <a:srgbClr val="19665E"/>
                </a:solidFill>
              </a:rPr>
              <a:t>		</a:t>
            </a:r>
            <a:endParaRPr lang="en-GB" sz="1000" dirty="0">
              <a:solidFill>
                <a:srgbClr val="19665E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C75113E-3DBC-E743-91E1-1541EE4E1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0932" y="301100"/>
            <a:ext cx="939233" cy="97004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D24C91E-FAF8-5F49-ADAE-14CE370409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3900" y="1936525"/>
            <a:ext cx="1030800" cy="74581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F2D611D-6C4E-2046-932E-C1437D51C0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0677" y="3223370"/>
            <a:ext cx="757245" cy="99946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1F65C09B-8B12-8D41-9F36-BC99D549DE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8300" y="4712070"/>
            <a:ext cx="807200" cy="102406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5AA9AE66-421C-9447-BF05-0C744B50DB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1325" y="5951520"/>
            <a:ext cx="300648" cy="1242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0594C2F-57D8-9C47-B608-63AC40807E51}"/>
              </a:ext>
            </a:extLst>
          </p:cNvPr>
          <p:cNvSpPr txBox="1"/>
          <p:nvPr/>
        </p:nvSpPr>
        <p:spPr>
          <a:xfrm>
            <a:off x="355599" y="8652352"/>
            <a:ext cx="6874934" cy="1728000"/>
          </a:xfrm>
          <a:prstGeom prst="rect">
            <a:avLst/>
          </a:prstGeom>
          <a:solidFill>
            <a:srgbClr val="FAFAFB"/>
          </a:solidFill>
          <a:ln>
            <a:solidFill>
              <a:srgbClr val="75AED3"/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r>
              <a:rPr lang="en-GB" sz="2000" b="1" dirty="0" smtClean="0">
                <a:solidFill>
                  <a:srgbClr val="75AED3"/>
                </a:solidFill>
              </a:rPr>
              <a:t>Improvement suggestions: </a:t>
            </a:r>
            <a:r>
              <a:rPr lang="en-GB" sz="1200" dirty="0">
                <a:solidFill>
                  <a:srgbClr val="446479"/>
                </a:solidFill>
              </a:rPr>
              <a:t>	</a:t>
            </a:r>
            <a:endParaRPr lang="en-GB" sz="1200" dirty="0" smtClean="0">
              <a:solidFill>
                <a:srgbClr val="446479"/>
              </a:solidFill>
            </a:endParaRPr>
          </a:p>
          <a:p>
            <a:endParaRPr lang="en-GB" sz="1200" dirty="0">
              <a:solidFill>
                <a:srgbClr val="446479"/>
              </a:solidFill>
            </a:endParaRPr>
          </a:p>
          <a:p>
            <a:r>
              <a:rPr lang="en-GB" sz="1200" dirty="0">
                <a:solidFill>
                  <a:srgbClr val="446479"/>
                </a:solidFill>
              </a:rPr>
              <a:t>	</a:t>
            </a:r>
            <a:endParaRPr lang="en-GB" sz="1200" i="1" dirty="0">
              <a:solidFill>
                <a:srgbClr val="446479"/>
              </a:solidFill>
            </a:endParaRPr>
          </a:p>
          <a:p>
            <a:endParaRPr lang="en-GB" sz="1200" i="1" dirty="0">
              <a:solidFill>
                <a:srgbClr val="446479"/>
              </a:solidFill>
            </a:endParaRPr>
          </a:p>
          <a:p>
            <a:endParaRPr lang="en-GB" sz="1200" i="1" dirty="0">
              <a:solidFill>
                <a:srgbClr val="446479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F2FEE26-EB91-744E-BF52-B150894EA8AC}"/>
              </a:ext>
            </a:extLst>
          </p:cNvPr>
          <p:cNvSpPr txBox="1"/>
          <p:nvPr/>
        </p:nvSpPr>
        <p:spPr>
          <a:xfrm>
            <a:off x="355599" y="7400726"/>
            <a:ext cx="6874934" cy="1132957"/>
          </a:xfrm>
          <a:prstGeom prst="rect">
            <a:avLst/>
          </a:prstGeom>
          <a:solidFill>
            <a:srgbClr val="F5FAF7"/>
          </a:solidFill>
          <a:ln>
            <a:solidFill>
              <a:srgbClr val="19665E"/>
            </a:solidFill>
          </a:ln>
        </p:spPr>
        <p:txBody>
          <a:bodyPr wrap="square" lIns="180000" tIns="180000" rIns="0" bIns="180000" rtlCol="0">
            <a:spAutoFit/>
          </a:bodyPr>
          <a:lstStyle/>
          <a:p>
            <a:r>
              <a:rPr lang="en-GB" sz="2000" b="1" dirty="0" smtClean="0">
                <a:solidFill>
                  <a:srgbClr val="37B4A4"/>
                </a:solidFill>
              </a:rPr>
              <a:t>11. Intrapartum Antibiotic Prophylaxis:</a:t>
            </a:r>
            <a:r>
              <a:rPr lang="en-GB" sz="2000" b="1" dirty="0" smtClean="0">
                <a:solidFill>
                  <a:srgbClr val="19665E"/>
                </a:solidFill>
              </a:rPr>
              <a:t>	</a:t>
            </a:r>
          </a:p>
          <a:p>
            <a:endParaRPr lang="en-GB" sz="2000" b="1" dirty="0">
              <a:solidFill>
                <a:srgbClr val="19665E"/>
              </a:solidFill>
            </a:endParaRPr>
          </a:p>
          <a:p>
            <a:r>
              <a:rPr lang="en-GB" sz="1000" dirty="0" smtClean="0">
                <a:solidFill>
                  <a:srgbClr val="19665E"/>
                </a:solidFill>
              </a:rPr>
              <a:t>		</a:t>
            </a:r>
            <a:endParaRPr lang="en-GB" sz="1000" dirty="0">
              <a:solidFill>
                <a:srgbClr val="1966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979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164</TotalTime>
  <Words>82</Words>
  <Application>Microsoft Office PowerPoint</Application>
  <PresentationFormat>Custom</PresentationFormat>
  <Paragraphs>38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Myring</dc:creator>
  <cp:lastModifiedBy>Baker Teddy (West of England Academic Health Science Network)</cp:lastModifiedBy>
  <cp:revision>23</cp:revision>
  <dcterms:created xsi:type="dcterms:W3CDTF">2020-07-01T09:22:15Z</dcterms:created>
  <dcterms:modified xsi:type="dcterms:W3CDTF">2021-07-06T09:40:43Z</dcterms:modified>
</cp:coreProperties>
</file>