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5"/>
  </p:notesMasterIdLst>
  <p:sldIdLst>
    <p:sldId id="280" r:id="rId6"/>
    <p:sldId id="442" r:id="rId7"/>
    <p:sldId id="472" r:id="rId8"/>
    <p:sldId id="437" r:id="rId9"/>
    <p:sldId id="443" r:id="rId10"/>
    <p:sldId id="451" r:id="rId11"/>
    <p:sldId id="454" r:id="rId12"/>
    <p:sldId id="438" r:id="rId13"/>
    <p:sldId id="382" r:id="rId14"/>
    <p:sldId id="397" r:id="rId15"/>
    <p:sldId id="305" r:id="rId16"/>
    <p:sldId id="298" r:id="rId17"/>
    <p:sldId id="309" r:id="rId18"/>
    <p:sldId id="412" r:id="rId19"/>
    <p:sldId id="410" r:id="rId20"/>
    <p:sldId id="466" r:id="rId21"/>
    <p:sldId id="470" r:id="rId22"/>
    <p:sldId id="432" r:id="rId23"/>
    <p:sldId id="471" r:id="rId2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s Eleri (RTH) OUH" initials="EA" lastIdx="2" clrIdx="0"/>
  <p:cmAuthor id="1" name="Matthew Sweeting" initials="MS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ACA"/>
    <a:srgbClr val="02A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-113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52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84E33-31C8-4E31-8BA8-5C7C6E4ADC70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B70E-9075-40AC-ABC2-6C5F608A0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9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Overview of main drivers for transformational change in neonatology</a:t>
            </a:r>
          </a:p>
          <a:p>
            <a:r>
              <a:rPr lang="en-GB" dirty="0"/>
              <a:t>Key organisations involved in transformation of neonatal services</a:t>
            </a:r>
          </a:p>
          <a:p>
            <a:r>
              <a:rPr lang="en-GB" dirty="0"/>
              <a:t>NCCR and GIRFT</a:t>
            </a:r>
          </a:p>
          <a:p>
            <a:r>
              <a:rPr lang="en-GB" dirty="0"/>
              <a:t>Change so far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1B70E-9075-40AC-ABC2-6C5F608A06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5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0" y="1"/>
            <a:ext cx="8516486" cy="176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062" y="1709245"/>
            <a:ext cx="8038474" cy="1734496"/>
          </a:xfrm>
          <a:prstGeom prst="rect">
            <a:avLst/>
          </a:prstGeom>
        </p:spPr>
        <p:txBody>
          <a:bodyPr anchor="t"/>
          <a:lstStyle>
            <a:lvl1pPr algn="ctr">
              <a:defRPr sz="4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</a:t>
            </a:r>
            <a:br>
              <a:rPr lang="en-US" dirty="0"/>
            </a:br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059" y="3339001"/>
            <a:ext cx="8041481" cy="3739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sub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3" y="5583873"/>
            <a:ext cx="8541825" cy="1160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5" y="3823864"/>
            <a:ext cx="8114682" cy="23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42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" y="5687368"/>
            <a:ext cx="8655943" cy="117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15" y="243435"/>
            <a:ext cx="1214845" cy="4895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5586" y="732957"/>
            <a:ext cx="8157567" cy="1028883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heading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5586" y="1761842"/>
            <a:ext cx="8158172" cy="4290653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3"/>
          </p:nvPr>
        </p:nvSpPr>
        <p:spPr>
          <a:xfrm>
            <a:off x="6655756" y="6273510"/>
            <a:ext cx="2057400" cy="365125"/>
          </a:xfrm>
          <a:prstGeom prst="rect">
            <a:avLst/>
          </a:prstGeom>
        </p:spPr>
        <p:txBody>
          <a:bodyPr/>
          <a:lstStyle/>
          <a:p>
            <a:fld id="{F27D839A-37BE-40C4-84CD-23A2D4009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" y="5687368"/>
            <a:ext cx="8655943" cy="117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15" y="246008"/>
            <a:ext cx="1214845" cy="4895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5590" y="735530"/>
            <a:ext cx="8157567" cy="1028883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heading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3"/>
          </p:nvPr>
        </p:nvSpPr>
        <p:spPr>
          <a:xfrm>
            <a:off x="6655756" y="6273510"/>
            <a:ext cx="2057400" cy="365125"/>
          </a:xfrm>
          <a:prstGeom prst="rect">
            <a:avLst/>
          </a:prstGeom>
        </p:spPr>
        <p:txBody>
          <a:bodyPr/>
          <a:lstStyle/>
          <a:p>
            <a:fld id="{F27D839A-37BE-40C4-84CD-23A2D4009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" y="5687368"/>
            <a:ext cx="8655943" cy="117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80" y="246008"/>
            <a:ext cx="1214845" cy="4895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0719" y="2291228"/>
            <a:ext cx="8047112" cy="102888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0712" y="3320103"/>
            <a:ext cx="8047709" cy="1250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sub-heading</a:t>
            </a:r>
          </a:p>
        </p:txBody>
      </p:sp>
    </p:spTree>
    <p:extLst>
      <p:ext uri="{BB962C8B-B14F-4D97-AF65-F5344CB8AC3E}">
        <p14:creationId xmlns:p14="http://schemas.microsoft.com/office/powerpoint/2010/main" val="37010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0" y="5687368"/>
            <a:ext cx="8655943" cy="117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80" y="246008"/>
            <a:ext cx="1214845" cy="4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25B17E-81B5-49D9-8EBC-10BCCAD387A6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13C1B4-2B1C-482E-962A-F110FA22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2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74" y="4209437"/>
            <a:ext cx="6858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74" y="4843678"/>
            <a:ext cx="6858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18E0D45E-0B97-4E29-8499-AB2B710EB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1817" y="365912"/>
            <a:ext cx="981707" cy="528611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A426801C-6EF1-44D5-BB49-CF9B1BD26219}"/>
              </a:ext>
            </a:extLst>
          </p:cNvPr>
          <p:cNvSpPr txBox="1"/>
          <p:nvPr userDrawn="1"/>
        </p:nvSpPr>
        <p:spPr>
          <a:xfrm>
            <a:off x="3074670" y="5714168"/>
            <a:ext cx="299466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xmlns="" id="{2E504B7B-6AD1-45D7-8AE3-FA3C863D3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6213688"/>
            <a:ext cx="9158909" cy="4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4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CB08CE-B749-4A34-8E38-256DAB23FDA3}"/>
              </a:ext>
            </a:extLst>
          </p:cNvPr>
          <p:cNvSpPr txBox="1"/>
          <p:nvPr userDrawn="1"/>
        </p:nvSpPr>
        <p:spPr>
          <a:xfrm>
            <a:off x="218485" y="6372547"/>
            <a:ext cx="485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F92BC6-D7C3-584B-87F2-0B845776A5AD}" type="slidenum">
              <a:rPr lang="en-US" sz="1200" smtClean="0">
                <a:solidFill>
                  <a:srgbClr val="A5A5A5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sz="1200" dirty="0">
                <a:solidFill>
                  <a:srgbClr val="A5A5A5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1037983"/>
            <a:ext cx="7981124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xmlns="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408" y="1833143"/>
            <a:ext cx="798112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1817" y="365912"/>
            <a:ext cx="981707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xmlns="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009" y="6333450"/>
            <a:ext cx="42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A5A5A5">
                    <a:lumMod val="60000"/>
                    <a:lumOff val="40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2840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A15B-6D8F-4156-AE02-B1D965C82D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3E7A-585A-624E-BDEE-7FCCEFCCB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6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6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5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064" y="1497724"/>
            <a:ext cx="8298159" cy="1180289"/>
          </a:xfrm>
        </p:spPr>
        <p:txBody>
          <a:bodyPr/>
          <a:lstStyle/>
          <a:p>
            <a:r>
              <a:rPr lang="en-US" sz="4400" b="1" dirty="0"/>
              <a:t>What it takes to change Neonatal Care in the NHS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813" y="3363450"/>
            <a:ext cx="8041481" cy="960870"/>
          </a:xfrm>
        </p:spPr>
        <p:txBody>
          <a:bodyPr>
            <a:noAutofit/>
          </a:bodyPr>
          <a:lstStyle/>
          <a:p>
            <a:r>
              <a:rPr lang="en-US" sz="2800" i="1" dirty="0"/>
              <a:t>Dr. Eleri Adams</a:t>
            </a:r>
          </a:p>
        </p:txBody>
      </p:sp>
    </p:spTree>
    <p:extLst>
      <p:ext uri="{BB962C8B-B14F-4D97-AF65-F5344CB8AC3E}">
        <p14:creationId xmlns:p14="http://schemas.microsoft.com/office/powerpoint/2010/main" val="171252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75" y="918489"/>
            <a:ext cx="8157567" cy="1028883"/>
          </a:xfrm>
        </p:spPr>
        <p:txBody>
          <a:bodyPr/>
          <a:lstStyle/>
          <a:p>
            <a:r>
              <a:rPr lang="en-GB" b="1" dirty="0"/>
              <a:t>Scope of GIRFT Neonatology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2334" y="1788349"/>
            <a:ext cx="8158172" cy="455944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England only</a:t>
            </a:r>
          </a:p>
          <a:p>
            <a:r>
              <a:rPr lang="en-GB" dirty="0"/>
              <a:t>Networks </a:t>
            </a:r>
            <a:r>
              <a:rPr lang="en-GB" sz="2400" dirty="0"/>
              <a:t>(10 networks)</a:t>
            </a:r>
          </a:p>
          <a:p>
            <a:r>
              <a:rPr lang="en-GB" dirty="0"/>
              <a:t>Neonatal Transport Services </a:t>
            </a:r>
            <a:r>
              <a:rPr lang="en-GB" sz="2400" dirty="0"/>
              <a:t>(11 services)</a:t>
            </a:r>
          </a:p>
          <a:p>
            <a:r>
              <a:rPr lang="en-GB" dirty="0"/>
              <a:t>Trusts </a:t>
            </a:r>
            <a:r>
              <a:rPr lang="en-GB" sz="2400" dirty="0"/>
              <a:t>(156 trusts – 43 NICUs, 75 LNUs, 38 SCUs)</a:t>
            </a:r>
          </a:p>
          <a:p>
            <a:r>
              <a:rPr lang="en-GB" dirty="0"/>
              <a:t>To support the NCCR Action Plan including</a:t>
            </a:r>
          </a:p>
          <a:p>
            <a:pPr marL="904875" lvl="2" indent="-2825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/>
              <a:t>providing information to the NIB to support NHS LTP funding allocation</a:t>
            </a:r>
          </a:p>
          <a:p>
            <a:pPr marL="904875" lvl="2" indent="-2825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provide detailed information to ODNs at the time of their GIRFT visits to support </a:t>
            </a:r>
          </a:p>
          <a:p>
            <a:pPr marL="1362075" lvl="3" indent="-282575"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</a:rPr>
              <a:t>Capacity and demand planning, </a:t>
            </a:r>
          </a:p>
          <a:p>
            <a:pPr marL="1362075" lvl="3" indent="-282575"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</a:rPr>
              <a:t>Workforce information</a:t>
            </a:r>
          </a:p>
          <a:p>
            <a:pPr marL="1362075" lvl="3" indent="-282575">
              <a:spcAft>
                <a:spcPts val="600"/>
              </a:spcAft>
            </a:pPr>
            <a:r>
              <a:rPr lang="en-GB" sz="2400" dirty="0">
                <a:solidFill>
                  <a:prstClr val="black"/>
                </a:solidFill>
              </a:rPr>
              <a:t>Parent facilities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1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1572" y="300269"/>
            <a:ext cx="8038474" cy="102888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000" b="1" dirty="0" err="1"/>
              <a:t>Datapacks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524" y="1050353"/>
            <a:ext cx="8158172" cy="39788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Network and Unit Designation Level Benchmarking Data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Data Sources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 err="1">
                <a:solidFill>
                  <a:prstClr val="black"/>
                </a:solidFill>
              </a:rPr>
              <a:t>Badgernet</a:t>
            </a:r>
            <a:r>
              <a:rPr lang="en-GB" sz="2600" dirty="0">
                <a:solidFill>
                  <a:prstClr val="black"/>
                </a:solidFill>
              </a:rPr>
              <a:t> data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NNAP/ MBRRACE- UK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Questionnaires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Networks 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Transport Services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Trusts </a:t>
            </a:r>
          </a:p>
          <a:p>
            <a:pPr marL="1200150" lvl="2" indent="-285750">
              <a:lnSpc>
                <a:spcPct val="120000"/>
              </a:lnSpc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Workforce Snapshot ( UK-wide) in conjunction RCPCH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NTG data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</a:rPr>
              <a:t>HES/DIDS/</a:t>
            </a:r>
            <a:r>
              <a:rPr lang="en-GB" sz="2600" dirty="0" err="1">
                <a:solidFill>
                  <a:prstClr val="black"/>
                </a:solidFill>
              </a:rPr>
              <a:t>Blueteq</a:t>
            </a:r>
            <a:r>
              <a:rPr lang="en-GB" sz="2600" dirty="0">
                <a:solidFill>
                  <a:prstClr val="black"/>
                </a:solidFill>
              </a:rPr>
              <a:t>/ SC QST/ Reference cost data</a:t>
            </a:r>
          </a:p>
          <a:p>
            <a:endParaRPr lang="en-GB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89" y="5034921"/>
            <a:ext cx="6382641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26" y="494422"/>
            <a:ext cx="8157567" cy="1028883"/>
          </a:xfrm>
        </p:spPr>
        <p:txBody>
          <a:bodyPr/>
          <a:lstStyle/>
          <a:p>
            <a:r>
              <a:rPr lang="en-GB" b="1" dirty="0"/>
              <a:t>GIRFT “Visits”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981" y="1311972"/>
            <a:ext cx="8270967" cy="49563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All held on VC</a:t>
            </a:r>
          </a:p>
          <a:p>
            <a:pPr>
              <a:lnSpc>
                <a:spcPct val="120000"/>
              </a:lnSpc>
            </a:pPr>
            <a:r>
              <a:rPr lang="en-GB" dirty="0"/>
              <a:t>Wide representation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Datapack</a:t>
            </a:r>
            <a:r>
              <a:rPr lang="en-GB" dirty="0"/>
              <a:t> aids discussion</a:t>
            </a:r>
          </a:p>
          <a:p>
            <a:pPr>
              <a:lnSpc>
                <a:spcPct val="120000"/>
              </a:lnSpc>
            </a:pPr>
            <a:r>
              <a:rPr lang="en-GB" dirty="0"/>
              <a:t>What’s is/isn’t going well and why?</a:t>
            </a:r>
          </a:p>
          <a:p>
            <a:pPr>
              <a:lnSpc>
                <a:spcPct val="120000"/>
              </a:lnSpc>
            </a:pPr>
            <a:r>
              <a:rPr lang="en-GB" dirty="0"/>
              <a:t>Permission to share good ideas </a:t>
            </a:r>
          </a:p>
          <a:p>
            <a:pPr>
              <a:lnSpc>
                <a:spcPct val="120000"/>
              </a:lnSpc>
            </a:pPr>
            <a:r>
              <a:rPr lang="en-GB" dirty="0"/>
              <a:t>Suggested action plan specific to trust </a:t>
            </a:r>
          </a:p>
          <a:p>
            <a:pPr>
              <a:lnSpc>
                <a:spcPct val="120000"/>
              </a:lnSpc>
            </a:pPr>
            <a:r>
              <a:rPr lang="en-GB" dirty="0"/>
              <a:t>Common themes requiring action reported at national level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16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6" y="732959"/>
            <a:ext cx="8157567" cy="886837"/>
          </a:xfrm>
        </p:spPr>
        <p:txBody>
          <a:bodyPr/>
          <a:lstStyle/>
          <a:p>
            <a:r>
              <a:rPr lang="en-GB" b="1" dirty="0" err="1"/>
              <a:t>Datapack</a:t>
            </a:r>
            <a:r>
              <a:rPr lang="en-GB" b="1" dirty="0"/>
              <a:t>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5586" y="1450428"/>
            <a:ext cx="8158172" cy="484001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Network Arrangements</a:t>
            </a:r>
          </a:p>
          <a:p>
            <a:pPr lvl="0"/>
            <a:r>
              <a:rPr lang="en-GB" dirty="0"/>
              <a:t>Activity and Capacity</a:t>
            </a:r>
          </a:p>
          <a:p>
            <a:pPr lvl="0"/>
            <a:r>
              <a:rPr lang="en-GB" dirty="0"/>
              <a:t>Network Pathways and Patient Flow</a:t>
            </a:r>
          </a:p>
          <a:p>
            <a:pPr lvl="0"/>
            <a:r>
              <a:rPr lang="en-GB" dirty="0"/>
              <a:t>Transport Services</a:t>
            </a:r>
          </a:p>
          <a:p>
            <a:pPr lvl="0"/>
            <a:r>
              <a:rPr lang="en-GB" dirty="0"/>
              <a:t>Clinical Processes and Outcomes</a:t>
            </a:r>
          </a:p>
          <a:p>
            <a:pPr lvl="0"/>
            <a:r>
              <a:rPr lang="en-GB" dirty="0"/>
              <a:t>Governance and Research</a:t>
            </a:r>
          </a:p>
          <a:p>
            <a:pPr lvl="0"/>
            <a:r>
              <a:rPr lang="en-GB" dirty="0"/>
              <a:t>Parents and Families</a:t>
            </a:r>
          </a:p>
          <a:p>
            <a:r>
              <a:rPr lang="en-GB" dirty="0"/>
              <a:t>Workforce </a:t>
            </a:r>
          </a:p>
          <a:p>
            <a:pPr lvl="1"/>
            <a:r>
              <a:rPr lang="en-GB" dirty="0"/>
              <a:t>Medical </a:t>
            </a:r>
          </a:p>
          <a:p>
            <a:pPr lvl="1"/>
            <a:r>
              <a:rPr lang="en-GB" dirty="0"/>
              <a:t>Nursing</a:t>
            </a:r>
          </a:p>
          <a:p>
            <a:pPr lvl="1"/>
            <a:r>
              <a:rPr lang="en-GB" dirty="0"/>
              <a:t>AHPs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Reference Costs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4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Clinical Measures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5586" y="1497497"/>
            <a:ext cx="8158172" cy="46647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Optimal Start metrics</a:t>
            </a:r>
          </a:p>
          <a:p>
            <a:r>
              <a:rPr lang="en-GB" dirty="0"/>
              <a:t>Respiratory Management</a:t>
            </a:r>
          </a:p>
          <a:p>
            <a:r>
              <a:rPr lang="en-GB" dirty="0"/>
              <a:t>Infection, infection control, prescribing</a:t>
            </a:r>
          </a:p>
          <a:p>
            <a:r>
              <a:rPr lang="en-GB" dirty="0"/>
              <a:t>NEC and NEC prevention</a:t>
            </a:r>
          </a:p>
          <a:p>
            <a:r>
              <a:rPr lang="en-GB" dirty="0"/>
              <a:t>PN, standardisation, procurement</a:t>
            </a:r>
          </a:p>
          <a:p>
            <a:r>
              <a:rPr lang="en-GB" dirty="0"/>
              <a:t>Radiology access</a:t>
            </a:r>
          </a:p>
          <a:p>
            <a:r>
              <a:rPr lang="en-GB" dirty="0"/>
              <a:t>Haematology</a:t>
            </a:r>
          </a:p>
          <a:p>
            <a:r>
              <a:rPr lang="en-GB" dirty="0"/>
              <a:t>PDA</a:t>
            </a:r>
          </a:p>
          <a:p>
            <a:r>
              <a:rPr lang="en-GB" dirty="0"/>
              <a:t>ROP</a:t>
            </a:r>
          </a:p>
          <a:p>
            <a:r>
              <a:rPr lang="en-GB" dirty="0"/>
              <a:t>HIE</a:t>
            </a:r>
          </a:p>
          <a:p>
            <a:r>
              <a:rPr lang="en-GB" dirty="0"/>
              <a:t>Mortality and End of Life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09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86" y="534176"/>
            <a:ext cx="8514842" cy="1028883"/>
          </a:xfrm>
        </p:spPr>
        <p:txBody>
          <a:bodyPr/>
          <a:lstStyle/>
          <a:p>
            <a:r>
              <a:rPr lang="en-GB" b="1" dirty="0"/>
              <a:t>Clinical Processes and 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5586" y="1325221"/>
            <a:ext cx="8158172" cy="496956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Optimal Start</a:t>
            </a:r>
          </a:p>
          <a:p>
            <a:pPr lvl="1"/>
            <a:r>
              <a:rPr lang="en-GB" dirty="0"/>
              <a:t>NNAP data and additional network pathway data</a:t>
            </a:r>
          </a:p>
          <a:p>
            <a:pPr lvl="1"/>
            <a:r>
              <a:rPr lang="en-GB" dirty="0"/>
              <a:t>3 year rolling averages and performance for combined metrics</a:t>
            </a:r>
          </a:p>
          <a:p>
            <a:pPr lvl="1"/>
            <a:r>
              <a:rPr lang="en-GB" dirty="0"/>
              <a:t>Split data for different gestations</a:t>
            </a:r>
          </a:p>
          <a:p>
            <a:pPr lvl="1"/>
            <a:r>
              <a:rPr lang="en-GB" dirty="0"/>
              <a:t>Caffeine, Early Milk, DCC, </a:t>
            </a:r>
          </a:p>
          <a:p>
            <a:pPr lvl="1"/>
            <a:r>
              <a:rPr lang="en-GB" dirty="0"/>
              <a:t>cardiac compressions/adrenaline at delivery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Respiratory Management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Intubation in Delivery Suite at different gestations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Elective surfactant/LISA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Infants receiving 0-1 day ventilation in first week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Median ventilation over first month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Primary mode ventilation/ Use of morphine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BPD data  NNAP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Home Oxygen</a:t>
            </a:r>
          </a:p>
          <a:p>
            <a:pPr lvl="1"/>
            <a:r>
              <a:rPr lang="en-GB" dirty="0" err="1">
                <a:solidFill>
                  <a:prstClr val="black"/>
                </a:solidFill>
              </a:rPr>
              <a:t>Palivizumab</a:t>
            </a:r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30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QI Support – Early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Mat-Neo Safety Improvement Program</a:t>
            </a:r>
          </a:p>
          <a:p>
            <a:pPr lvl="1"/>
            <a:r>
              <a:rPr lang="en-GB" dirty="0"/>
              <a:t>Preterm stabilisation &amp; optimisation</a:t>
            </a:r>
          </a:p>
          <a:p>
            <a:pPr lvl="1"/>
            <a:r>
              <a:rPr lang="en-GB" dirty="0"/>
              <a:t>Detection and Management Neonatal Hypoglycaemia </a:t>
            </a:r>
          </a:p>
          <a:p>
            <a:r>
              <a:rPr lang="en-GB" dirty="0">
                <a:solidFill>
                  <a:prstClr val="black"/>
                </a:solidFill>
              </a:rPr>
              <a:t>MCQIC Program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BAPM QI Toolkits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Antenatal optimisation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Cord Management</a:t>
            </a:r>
          </a:p>
          <a:p>
            <a:pPr lvl="1"/>
            <a:r>
              <a:rPr lang="en-GB" dirty="0" err="1">
                <a:solidFill>
                  <a:prstClr val="black"/>
                </a:solidFill>
              </a:rPr>
              <a:t>Normothermia</a:t>
            </a:r>
            <a:endParaRPr lang="en-GB" dirty="0">
              <a:solidFill>
                <a:prstClr val="black"/>
              </a:solidFill>
            </a:endParaRPr>
          </a:p>
          <a:p>
            <a:pPr lvl="1"/>
            <a:r>
              <a:rPr lang="en-GB" dirty="0">
                <a:solidFill>
                  <a:prstClr val="black"/>
                </a:solidFill>
              </a:rPr>
              <a:t>Maternal Breast Milk</a:t>
            </a:r>
            <a:endParaRPr lang="en-GB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SW </a:t>
            </a:r>
            <a:r>
              <a:rPr lang="en-GB" dirty="0" err="1">
                <a:solidFill>
                  <a:prstClr val="black"/>
                </a:solidFill>
              </a:rPr>
              <a:t>Periprem</a:t>
            </a:r>
            <a:r>
              <a:rPr lang="en-GB" dirty="0">
                <a:solidFill>
                  <a:prstClr val="black"/>
                </a:solidFill>
              </a:rPr>
              <a:t> Care-bundle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5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138" y="378372"/>
            <a:ext cx="299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MBRRACE-UK 2018</a:t>
            </a:r>
          </a:p>
        </p:txBody>
      </p:sp>
    </p:spTree>
    <p:extLst>
      <p:ext uri="{BB962C8B-B14F-4D97-AF65-F5344CB8AC3E}">
        <p14:creationId xmlns:p14="http://schemas.microsoft.com/office/powerpoint/2010/main" val="43859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against NHSE Targets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Stillbirths on track for 20% reduction by 2020</a:t>
            </a:r>
          </a:p>
          <a:p>
            <a:r>
              <a:rPr lang="en-GB" dirty="0"/>
              <a:t>Neonatal deaths are not on track for 20% reduction</a:t>
            </a:r>
          </a:p>
          <a:p>
            <a:r>
              <a:rPr lang="en-GB" dirty="0"/>
              <a:t>Revised target 50% reduction by 2025 will be extremely challenging</a:t>
            </a:r>
          </a:p>
        </p:txBody>
      </p:sp>
    </p:spTree>
    <p:extLst>
      <p:ext uri="{BB962C8B-B14F-4D97-AF65-F5344CB8AC3E}">
        <p14:creationId xmlns:p14="http://schemas.microsoft.com/office/powerpoint/2010/main" val="7696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0" y="401881"/>
            <a:ext cx="8157567" cy="1028883"/>
          </a:xfrm>
        </p:spPr>
        <p:txBody>
          <a:bodyPr/>
          <a:lstStyle/>
          <a:p>
            <a:r>
              <a:rPr lang="en-US" b="1" dirty="0"/>
              <a:t>What it takes to change </a:t>
            </a:r>
            <a:br>
              <a:rPr lang="en-US" b="1" dirty="0"/>
            </a:br>
            <a:r>
              <a:rPr lang="en-US" b="1" dirty="0"/>
              <a:t>Practice in the NHS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821" y="1809138"/>
            <a:ext cx="8158172" cy="4290653"/>
          </a:xfrm>
        </p:spPr>
        <p:txBody>
          <a:bodyPr>
            <a:normAutofit fontScale="92500"/>
          </a:bodyPr>
          <a:lstStyle/>
          <a:p>
            <a:r>
              <a:rPr lang="en-GB" dirty="0"/>
              <a:t>A vision </a:t>
            </a:r>
          </a:p>
          <a:p>
            <a:r>
              <a:rPr lang="en-GB" dirty="0"/>
              <a:t>Winning hearts and minds</a:t>
            </a:r>
          </a:p>
          <a:p>
            <a:r>
              <a:rPr lang="en-GB" dirty="0"/>
              <a:t>System wide resource and collaboration</a:t>
            </a:r>
          </a:p>
          <a:p>
            <a:r>
              <a:rPr lang="en-GB" dirty="0"/>
              <a:t>Sometimes funding or financial incentive </a:t>
            </a:r>
            <a:r>
              <a:rPr lang="en-GB" dirty="0" err="1"/>
              <a:t>eg</a:t>
            </a:r>
            <a:r>
              <a:rPr lang="en-GB" dirty="0"/>
              <a:t>. CNST</a:t>
            </a:r>
          </a:p>
          <a:p>
            <a:r>
              <a:rPr lang="en-GB" dirty="0"/>
              <a:t>Helps if it costs less</a:t>
            </a:r>
          </a:p>
          <a:p>
            <a:r>
              <a:rPr lang="en-GB" dirty="0"/>
              <a:t>Regional and national support structures</a:t>
            </a:r>
          </a:p>
          <a:p>
            <a:r>
              <a:rPr lang="en-GB" dirty="0"/>
              <a:t>QI support structures</a:t>
            </a:r>
          </a:p>
          <a:p>
            <a:r>
              <a:rPr lang="en-GB" dirty="0"/>
              <a:t>People with enthusiasm and understanding of QI on the ground</a:t>
            </a:r>
          </a:p>
        </p:txBody>
      </p:sp>
    </p:spTree>
    <p:extLst>
      <p:ext uri="{BB962C8B-B14F-4D97-AF65-F5344CB8AC3E}">
        <p14:creationId xmlns:p14="http://schemas.microsoft.com/office/powerpoint/2010/main" val="224397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" y="417650"/>
            <a:ext cx="8157567" cy="102888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7" y="1133851"/>
            <a:ext cx="4729655" cy="36397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48" y="1590508"/>
            <a:ext cx="4387972" cy="2323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764" y="1128849"/>
            <a:ext cx="263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November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2452" y="4592233"/>
            <a:ext cx="245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November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1181" y="5193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“Through the Long Term Plan, the NHS will accelerate action to achieve 50% reductions in stillbirth, maternal mortality, neonatal mortality and serious brain injury by 2025”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24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62C3CD-FC83-4712-80B8-22CBA8FE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8" y="445177"/>
            <a:ext cx="1932656" cy="2751977"/>
          </a:xfrm>
          <a:prstGeom prst="rect">
            <a:avLst/>
          </a:prstGeom>
          <a:ln>
            <a:solidFill>
              <a:srgbClr val="005EB8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2C0EF4-F38F-4FA7-806B-8448337E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80" y="1814534"/>
            <a:ext cx="3011924" cy="1937766"/>
          </a:xfrm>
          <a:prstGeom prst="rect">
            <a:avLst/>
          </a:prstGeom>
          <a:ln>
            <a:solidFill>
              <a:srgbClr val="005EB8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C9F24-52E5-44B3-B414-D1AE3BDF3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598" y="1352620"/>
            <a:ext cx="2193794" cy="3176905"/>
          </a:xfrm>
          <a:prstGeom prst="rect">
            <a:avLst/>
          </a:prstGeom>
          <a:ln>
            <a:solidFill>
              <a:srgbClr val="005EB8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A49462-5D0E-49A2-AA54-2013F31A2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895" y="2346657"/>
            <a:ext cx="2001050" cy="2845756"/>
          </a:xfrm>
          <a:prstGeom prst="rect">
            <a:avLst/>
          </a:prstGeom>
          <a:ln>
            <a:solidFill>
              <a:srgbClr val="005EB8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03931" y="3432970"/>
            <a:ext cx="1986455" cy="270397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GIRFT </a:t>
            </a:r>
          </a:p>
          <a:p>
            <a:pPr algn="ctr"/>
            <a:r>
              <a:rPr lang="en-GB" sz="2400" b="1" dirty="0"/>
              <a:t>Neonatology</a:t>
            </a:r>
          </a:p>
          <a:p>
            <a:pPr algn="ctr"/>
            <a:r>
              <a:rPr lang="en-GB" sz="2400" b="1" dirty="0"/>
              <a:t>National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95878E-E6EE-4DB7-AAFA-9BB7FF10B354}"/>
              </a:ext>
            </a:extLst>
          </p:cNvPr>
          <p:cNvSpPr txBox="1"/>
          <p:nvPr/>
        </p:nvSpPr>
        <p:spPr>
          <a:xfrm>
            <a:off x="551852" y="3248304"/>
            <a:ext cx="8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D0AD82-17DF-4CF0-8206-94E67AAEAA1A}"/>
              </a:ext>
            </a:extLst>
          </p:cNvPr>
          <p:cNvSpPr txBox="1"/>
          <p:nvPr/>
        </p:nvSpPr>
        <p:spPr>
          <a:xfrm>
            <a:off x="1981225" y="3888297"/>
            <a:ext cx="86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E702D8-280D-4F91-8040-1AE2AA417AD5}"/>
              </a:ext>
            </a:extLst>
          </p:cNvPr>
          <p:cNvSpPr txBox="1"/>
          <p:nvPr/>
        </p:nvSpPr>
        <p:spPr>
          <a:xfrm>
            <a:off x="3806393" y="4624060"/>
            <a:ext cx="134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44B58A-D642-46C2-A888-B262A65280ED}"/>
              </a:ext>
            </a:extLst>
          </p:cNvPr>
          <p:cNvSpPr txBox="1"/>
          <p:nvPr/>
        </p:nvSpPr>
        <p:spPr>
          <a:xfrm>
            <a:off x="5330165" y="5348633"/>
            <a:ext cx="110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44B58A-D642-46C2-A888-B262A65280ED}"/>
              </a:ext>
            </a:extLst>
          </p:cNvPr>
          <p:cNvSpPr txBox="1"/>
          <p:nvPr/>
        </p:nvSpPr>
        <p:spPr>
          <a:xfrm>
            <a:off x="7213835" y="6136942"/>
            <a:ext cx="142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Sept 2021</a:t>
            </a:r>
          </a:p>
        </p:txBody>
      </p:sp>
    </p:spTree>
    <p:extLst>
      <p:ext uri="{BB962C8B-B14F-4D97-AF65-F5344CB8AC3E}">
        <p14:creationId xmlns:p14="http://schemas.microsoft.com/office/powerpoint/2010/main" val="2062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11" y="304718"/>
            <a:ext cx="1014415" cy="4643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3671499A-D403-40C0-B382-7A294397E951}"/>
              </a:ext>
            </a:extLst>
          </p:cNvPr>
          <p:cNvSpPr txBox="1">
            <a:spLocks/>
          </p:cNvSpPr>
          <p:nvPr/>
        </p:nvSpPr>
        <p:spPr>
          <a:xfrm>
            <a:off x="1219203" y="317731"/>
            <a:ext cx="6653213" cy="5140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E245E02-971B-4D52-9468-3D93E952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3E7A-585A-624E-BDEE-7FCCEFCCB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CE290F-0D29-434F-ACD6-57E71F6A151D}"/>
              </a:ext>
            </a:extLst>
          </p:cNvPr>
          <p:cNvSpPr/>
          <p:nvPr/>
        </p:nvSpPr>
        <p:spPr>
          <a:xfrm>
            <a:off x="230627" y="313485"/>
            <a:ext cx="87557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Better Births – Feb 2016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7904CB-25F2-467A-B02D-AC3D15BC3114}"/>
              </a:ext>
            </a:extLst>
          </p:cNvPr>
          <p:cNvSpPr/>
          <p:nvPr/>
        </p:nvSpPr>
        <p:spPr>
          <a:xfrm>
            <a:off x="39667" y="1093494"/>
            <a:ext cx="8339959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Local Maternity Systems formed in March 2017 to deliver the maternity objectives within Better Births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Neonatal issues highlighted in Better Births: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Medical and Nursing staffing issues, including Nurse training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Support Staff ( AHP)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Capacity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GB" sz="2000" dirty="0">
                <a:solidFill>
                  <a:prstClr val="black"/>
                </a:solidFill>
              </a:rPr>
              <a:t>Safety &amp; Sustainability with reference to remote/rural settings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black"/>
                </a:solidFill>
              </a:rPr>
              <a:t>4.56………Maternity services cannot be considered in isolation and are inextricably linked to neonatal services, which are key in delivering optimal outcomes for babies.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black"/>
                </a:solidFill>
              </a:rPr>
              <a:t>4.58………In the time frame in which the National Maternity Review was conducted, it was not possible to review neonatal services concurrently. A dedicated review should be taken forward, in light of the findings of this review and its consequences for neonatal services.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The NCCR commissioned by NHS England SC W&amp;C </a:t>
            </a:r>
            <a:r>
              <a:rPr lang="en-GB" sz="2400" dirty="0" err="1">
                <a:solidFill>
                  <a:prstClr val="black"/>
                </a:solidFill>
              </a:rPr>
              <a:t>PoC</a:t>
            </a:r>
            <a:r>
              <a:rPr lang="en-GB" sz="2400" dirty="0">
                <a:solidFill>
                  <a:prstClr val="black"/>
                </a:solidFill>
              </a:rPr>
              <a:t> Board led by </a:t>
            </a:r>
            <a:r>
              <a:rPr lang="en-GB" sz="2400" dirty="0" err="1">
                <a:solidFill>
                  <a:prstClr val="black"/>
                </a:solidFill>
              </a:rPr>
              <a:t>Prof.</a:t>
            </a:r>
            <a:r>
              <a:rPr lang="en-GB" sz="2400" dirty="0">
                <a:solidFill>
                  <a:prstClr val="black"/>
                </a:solidFill>
              </a:rPr>
              <a:t> Neil Marlow and Neonatal Critical Care Clinical Reference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9AD24E-004A-49A7-B0ED-24F2EB839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3116">
            <a:off x="7704817" y="1607483"/>
            <a:ext cx="1094195" cy="15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70" y="317733"/>
            <a:ext cx="1014413" cy="4643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3671499A-D403-40C0-B382-7A294397E951}"/>
              </a:ext>
            </a:extLst>
          </p:cNvPr>
          <p:cNvSpPr txBox="1">
            <a:spLocks/>
          </p:cNvSpPr>
          <p:nvPr/>
        </p:nvSpPr>
        <p:spPr>
          <a:xfrm>
            <a:off x="1219203" y="317731"/>
            <a:ext cx="6653213" cy="5140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900" dirty="0">
              <a:latin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4772" y="317732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Neonatal Critical Care Transformation Review ( NCCR) 2016-2019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E245E02-971B-4D52-9468-3D93E952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3E7A-585A-624E-BDEE-7FCCEFCCB4F5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14776" y="1572858"/>
            <a:ext cx="7886700" cy="50595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000" dirty="0"/>
              <a:t>Phase 1: </a:t>
            </a:r>
            <a:r>
              <a:rPr lang="en-GB" sz="3000" dirty="0" err="1"/>
              <a:t>Datapack</a:t>
            </a:r>
            <a:r>
              <a:rPr lang="en-GB" sz="3000" dirty="0"/>
              <a:t> to support local maternity transformation (Sept 2017 )</a:t>
            </a:r>
          </a:p>
          <a:p>
            <a:pPr marL="717550" indent="-276225"/>
            <a:r>
              <a:rPr lang="en-GB" sz="2400" dirty="0"/>
              <a:t>Neonatal Capacity &amp; Transfers</a:t>
            </a:r>
          </a:p>
          <a:p>
            <a:pPr marL="717550" lvl="2" indent="-276225"/>
            <a:r>
              <a:rPr lang="en-GB" sz="2400" dirty="0"/>
              <a:t>Reduction in Term Admissions- ATAIN</a:t>
            </a:r>
          </a:p>
          <a:p>
            <a:pPr marL="717550" lvl="2" indent="-276225"/>
            <a:r>
              <a:rPr lang="en-GB" sz="2400" dirty="0"/>
              <a:t>Workforce planning</a:t>
            </a:r>
          </a:p>
          <a:p>
            <a:pPr marL="717550" lvl="2" indent="-276225"/>
            <a:r>
              <a:rPr lang="en-GB" sz="2400" dirty="0"/>
              <a:t>Mortality</a:t>
            </a:r>
          </a:p>
          <a:p>
            <a:pPr>
              <a:lnSpc>
                <a:spcPct val="120000"/>
              </a:lnSpc>
            </a:pPr>
            <a:r>
              <a:rPr lang="en-GB" sz="3000" dirty="0">
                <a:solidFill>
                  <a:prstClr val="black"/>
                </a:solidFill>
              </a:rPr>
              <a:t>Phase 2: Development of Action plans </a:t>
            </a:r>
            <a:r>
              <a:rPr lang="en-GB" sz="2600" dirty="0">
                <a:solidFill>
                  <a:prstClr val="black"/>
                </a:solidFill>
              </a:rPr>
              <a:t>Oct 17-Nov 18 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Models of Care Group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Data Sub Group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Workforce and Education Sub Group 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Pricing Group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GB" sz="3400" dirty="0">
                <a:solidFill>
                  <a:prstClr val="black"/>
                </a:solidFill>
              </a:rPr>
              <a:t>Implementing NCCR – December 2019</a:t>
            </a:r>
          </a:p>
          <a:p>
            <a:pPr marL="268288" lvl="2" indent="-268288"/>
            <a:endParaRPr lang="en-GB" sz="3400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A49462-5D0E-49A2-AA54-2013F31A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51" y="1055264"/>
            <a:ext cx="2001050" cy="2845756"/>
          </a:xfrm>
          <a:prstGeom prst="rect">
            <a:avLst/>
          </a:prstGeom>
          <a:ln>
            <a:solidFill>
              <a:srgbClr val="005EB8"/>
            </a:solidFill>
          </a:ln>
        </p:spPr>
      </p:pic>
    </p:spTree>
    <p:extLst>
      <p:ext uri="{BB962C8B-B14F-4D97-AF65-F5344CB8AC3E}">
        <p14:creationId xmlns:p14="http://schemas.microsoft.com/office/powerpoint/2010/main" val="416271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50695-91D7-7E47-895A-85F018C1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5" y="565019"/>
            <a:ext cx="7981124" cy="6116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NCCR  Action plan Jan 2020 onwards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BF3C60-294D-3747-89C2-1CE68D38DB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4138" y="1245477"/>
            <a:ext cx="8497614" cy="5849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ODN to lead reviews locally with providers</a:t>
            </a:r>
          </a:p>
          <a:p>
            <a:pPr lvl="1"/>
            <a:r>
              <a:rPr lang="en-GB" dirty="0"/>
              <a:t>To meet NCCR activity requirements within five years </a:t>
            </a:r>
          </a:p>
          <a:p>
            <a:pPr lvl="1"/>
            <a:r>
              <a:rPr lang="en-GB" dirty="0"/>
              <a:t>Neonatal plans included in Regional LTP Implementation</a:t>
            </a:r>
          </a:p>
          <a:p>
            <a:pPr lvl="1"/>
            <a:r>
              <a:rPr lang="en-GB" dirty="0"/>
              <a:t>ODNs will work with LMS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Transport</a:t>
            </a:r>
          </a:p>
          <a:p>
            <a:pPr lvl="1"/>
            <a:r>
              <a:rPr lang="en-GB" dirty="0"/>
              <a:t>Review KPIs and address gaps in service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Develop the nursing workforce &amp; AHP Plan</a:t>
            </a:r>
          </a:p>
          <a:p>
            <a:pPr lvl="1"/>
            <a:r>
              <a:rPr lang="en-GB" dirty="0"/>
              <a:t>CNST nursing criterion to ensure priority</a:t>
            </a:r>
          </a:p>
          <a:p>
            <a:pPr lvl="1"/>
            <a:r>
              <a:rPr lang="en-GB" dirty="0"/>
              <a:t>Nurse and AHP funding in LTP from  2021/22</a:t>
            </a:r>
          </a:p>
          <a:p>
            <a:pPr lvl="1"/>
            <a:r>
              <a:rPr lang="en-GB" dirty="0"/>
              <a:t>Education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/>
              <a:t>Optimise medical staffing</a:t>
            </a:r>
          </a:p>
          <a:p>
            <a:pPr lvl="1"/>
            <a:r>
              <a:rPr lang="en-GB" dirty="0"/>
              <a:t>Gap analysis</a:t>
            </a:r>
          </a:p>
          <a:p>
            <a:pPr lvl="1"/>
            <a:r>
              <a:rPr lang="en-GB" dirty="0"/>
              <a:t>CNST criterion to ensure priority</a:t>
            </a:r>
          </a:p>
          <a:p>
            <a:pPr lvl="1"/>
            <a:endParaRPr lang="en-GB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A86F1-43AC-304C-98B6-54CDD217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6" y="265477"/>
            <a:ext cx="7981124" cy="61164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NCCR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4B1A1C-108D-8243-9A91-855DACF43C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6402" y="1021583"/>
            <a:ext cx="7886700" cy="55053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dirty="0"/>
              <a:t>Develop and invest in support for parents </a:t>
            </a:r>
          </a:p>
          <a:p>
            <a:pPr lvl="1"/>
            <a:r>
              <a:rPr lang="en-GB" dirty="0"/>
              <a:t>Funds for care coordinators across all networks 2020/21</a:t>
            </a:r>
          </a:p>
          <a:p>
            <a:pPr lvl="1"/>
            <a:r>
              <a:rPr lang="en-GB" dirty="0"/>
              <a:t>Encourage Trusts to support BFI neonatal and Bliss Charter</a:t>
            </a:r>
          </a:p>
          <a:p>
            <a:pPr lvl="1"/>
            <a:r>
              <a:rPr lang="en-GB" dirty="0"/>
              <a:t>Accommodation fitting out funds available </a:t>
            </a:r>
          </a:p>
          <a:p>
            <a:pPr marL="0" indent="0">
              <a:buNone/>
            </a:pPr>
            <a:r>
              <a:rPr lang="en-US" dirty="0"/>
              <a:t>6.   Develop local implemental plans</a:t>
            </a:r>
          </a:p>
          <a:p>
            <a:pPr lvl="1"/>
            <a:r>
              <a:rPr lang="en-US" dirty="0"/>
              <a:t>5 year commissioning plan for each ODN</a:t>
            </a:r>
          </a:p>
          <a:p>
            <a:pPr lvl="1"/>
            <a:r>
              <a:rPr lang="en-US" dirty="0"/>
              <a:t>Include in LMS submission and describe collaborative working</a:t>
            </a:r>
          </a:p>
          <a:p>
            <a:pPr lvl="1"/>
            <a:r>
              <a:rPr lang="en-US" dirty="0"/>
              <a:t>GIRFT review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Ensure integration into Maternity Planning</a:t>
            </a:r>
          </a:p>
          <a:p>
            <a:pPr lvl="1"/>
            <a:r>
              <a:rPr lang="en-US" dirty="0"/>
              <a:t>Nursing plan</a:t>
            </a:r>
          </a:p>
          <a:p>
            <a:pPr lvl="1"/>
            <a:r>
              <a:rPr lang="en-US" dirty="0"/>
              <a:t>Birth in the right setting</a:t>
            </a:r>
          </a:p>
          <a:p>
            <a:pPr lvl="1"/>
            <a:r>
              <a:rPr lang="en-US" dirty="0"/>
              <a:t>Neonatal Safety Champions and CNST criteria</a:t>
            </a:r>
          </a:p>
          <a:p>
            <a:pPr marL="0" indent="0">
              <a:buNone/>
            </a:pPr>
            <a:r>
              <a:rPr lang="en-US" dirty="0"/>
              <a:t>8.   National Infrastructure to oversee implementation</a:t>
            </a:r>
          </a:p>
          <a:p>
            <a:pPr lvl="1"/>
            <a:r>
              <a:rPr lang="en-US" dirty="0"/>
              <a:t>NIB, Oversight and Assurance  </a:t>
            </a:r>
          </a:p>
        </p:txBody>
      </p:sp>
    </p:spTree>
    <p:extLst>
      <p:ext uri="{BB962C8B-B14F-4D97-AF65-F5344CB8AC3E}">
        <p14:creationId xmlns:p14="http://schemas.microsoft.com/office/powerpoint/2010/main" val="322684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8F109C59-BC57-EC4C-ACD2-2C662CA9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5" y="772513"/>
            <a:ext cx="8648117" cy="5845721"/>
          </a:xfrm>
          <a:prstGeom prst="rect">
            <a:avLst/>
          </a:prstGeom>
          <a:solidFill>
            <a:srgbClr val="FFFFFF">
              <a:alpha val="41176"/>
            </a:srgbClr>
          </a:solidFill>
        </p:spPr>
      </p:pic>
    </p:spTree>
    <p:extLst>
      <p:ext uri="{BB962C8B-B14F-4D97-AF65-F5344CB8AC3E}">
        <p14:creationId xmlns:p14="http://schemas.microsoft.com/office/powerpoint/2010/main" val="160334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GIRFT?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5586" y="1457740"/>
            <a:ext cx="8158172" cy="49298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sz="3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“National clinically led QI program to tackle  unwarranted variation to improve quality of patient care”</a:t>
            </a:r>
            <a:endParaRPr lang="en-GB" sz="32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100" dirty="0"/>
              <a:t>Development of a benchmarking data pack to support peer to peer discussions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100" dirty="0"/>
              <a:t>Sharing good practise &amp; identifying changes to improve care &amp;/or efficiencies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100" dirty="0"/>
              <a:t>Design &amp; implementation of changes derived from GIRFT recommendations lies with trusts and networks supported by GIRFT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55411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WSAPHistory xmlns="b8ad2290-f9fa-42ee-8bba-c9e9de1185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B06017C54D6459F6800865B73B3CB" ma:contentTypeVersion="11" ma:contentTypeDescription="Create a new document." ma:contentTypeScope="" ma:versionID="319b5ada31c2a1ba1e7fc78e630b0cd8">
  <xsd:schema xmlns:xsd="http://www.w3.org/2001/XMLSchema" xmlns:xs="http://www.w3.org/2001/XMLSchema" xmlns:p="http://schemas.microsoft.com/office/2006/metadata/properties" xmlns:ns1="http://schemas.microsoft.com/sharepoint/v3" xmlns:ns2="58e8f69e-7f24-4b73-9b6d-8ee4ef8efd83" xmlns:ns3="b8ad2290-f9fa-42ee-8bba-c9e9de11857b" targetNamespace="http://schemas.microsoft.com/office/2006/metadata/properties" ma:root="true" ma:fieldsID="c3f3bf1ac175882fa42582d314a1d311" ns1:_="" ns2:_="" ns3:_="">
    <xsd:import namespace="http://schemas.microsoft.com/sharepoint/v3"/>
    <xsd:import namespace="58e8f69e-7f24-4b73-9b6d-8ee4ef8efd83"/>
    <xsd:import namespace="b8ad2290-f9fa-42ee-8bba-c9e9de1185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PublishingStartDate" minOccurs="0"/>
                <xsd:element ref="ns1:PublishingExpirationDat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IWSAPHistory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8f69e-7f24-4b73-9b6d-8ee4ef8efd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d2290-f9fa-42ee-8bba-c9e9de118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IWSAPHistory" ma:index="17" nillable="true" ma:displayName="IWSAPHistory" ma:hidden="true" ma:internalName="IWSAPHistory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D0A22-F84C-45D7-8A5B-BEFDD5D091F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8ad2290-f9fa-42ee-8bba-c9e9de11857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58e8f69e-7f24-4b73-9b6d-8ee4ef8efd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46F170-3066-4CD0-9809-821AFE732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64751-47AC-4AAB-9246-B3833F0FE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8f69e-7f24-4b73-9b6d-8ee4ef8efd83"/>
    <ds:schemaRef ds:uri="b8ad2290-f9fa-42ee-8bba-c9e9de118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875</Words>
  <Application>Microsoft Office PowerPoint</Application>
  <PresentationFormat>On-screen Show (4:3)</PresentationFormat>
  <Paragraphs>176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1_Custom Design</vt:lpstr>
      <vt:lpstr>What it takes to change Neonatal Care in the NHS  </vt:lpstr>
      <vt:lpstr>Background</vt:lpstr>
      <vt:lpstr>PowerPoint Presentation</vt:lpstr>
      <vt:lpstr>PowerPoint Presentation</vt:lpstr>
      <vt:lpstr>Neonatal Critical Care Transformation Review ( NCCR) 2016-2019</vt:lpstr>
      <vt:lpstr>NCCR  Action plan Jan 2020 onwards</vt:lpstr>
      <vt:lpstr>NCCR Action Plan</vt:lpstr>
      <vt:lpstr>PowerPoint Presentation</vt:lpstr>
      <vt:lpstr>What is GIRFT?</vt:lpstr>
      <vt:lpstr>Scope of GIRFT Neonatology</vt:lpstr>
      <vt:lpstr>PowerPoint Presentation</vt:lpstr>
      <vt:lpstr>GIRFT “Visits”</vt:lpstr>
      <vt:lpstr>Datapack Content</vt:lpstr>
      <vt:lpstr>Clinical Measures</vt:lpstr>
      <vt:lpstr>Clinical Processes and  Outcomes</vt:lpstr>
      <vt:lpstr>QI Support – Early Care</vt:lpstr>
      <vt:lpstr>PowerPoint Presentation</vt:lpstr>
      <vt:lpstr>Progress against NHSE Targets</vt:lpstr>
      <vt:lpstr>What it takes to change  Practice in the NHS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GIRFT &amp; Implementing the Findings of the NCCR</dc:title>
  <dc:creator>Matthew Sweeting</dc:creator>
  <cp:lastModifiedBy>Ryan Emma</cp:lastModifiedBy>
  <cp:revision>175</cp:revision>
  <dcterms:created xsi:type="dcterms:W3CDTF">2020-09-20T20:00:01Z</dcterms:created>
  <dcterms:modified xsi:type="dcterms:W3CDTF">2021-07-09T13:31:47Z</dcterms:modified>
</cp:coreProperties>
</file>