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305" r:id="rId2"/>
    <p:sldId id="876" r:id="rId3"/>
    <p:sldId id="268" r:id="rId4"/>
    <p:sldId id="681" r:id="rId5"/>
    <p:sldId id="874" r:id="rId6"/>
    <p:sldId id="258" r:id="rId7"/>
    <p:sldId id="682" r:id="rId8"/>
    <p:sldId id="628" r:id="rId9"/>
    <p:sldId id="257" r:id="rId10"/>
    <p:sldId id="878" r:id="rId11"/>
    <p:sldId id="343" r:id="rId12"/>
    <p:sldId id="344" r:id="rId13"/>
    <p:sldId id="345" r:id="rId14"/>
    <p:sldId id="347" r:id="rId15"/>
    <p:sldId id="348" r:id="rId16"/>
    <p:sldId id="349" r:id="rId17"/>
    <p:sldId id="350" r:id="rId18"/>
    <p:sldId id="879" r:id="rId19"/>
    <p:sldId id="62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4684"/>
  </p:normalViewPr>
  <p:slideViewPr>
    <p:cSldViewPr snapToGrid="0" snapToObjects="1">
      <p:cViewPr varScale="1">
        <p:scale>
          <a:sx n="73" d="100"/>
          <a:sy n="73" d="100"/>
        </p:scale>
        <p:origin x="59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7CBAF6-FF08-EE4E-AB90-912B21384D78}" type="doc">
      <dgm:prSet loTypeId="urn:microsoft.com/office/officeart/2005/8/layout/venn1" loCatId="" qsTypeId="urn:microsoft.com/office/officeart/2005/8/quickstyle/simple1" qsCatId="simple" csTypeId="urn:microsoft.com/office/officeart/2005/8/colors/colorful5" csCatId="colorful" phldr="1"/>
      <dgm:spPr/>
    </dgm:pt>
    <dgm:pt modelId="{83C79839-C7C7-9D4D-AC69-F56CBDAC2A42}">
      <dgm:prSet phldrT="[Text]" custT="1"/>
      <dgm:spPr/>
      <dgm:t>
        <a:bodyPr/>
        <a:lstStyle/>
        <a:p>
          <a:r>
            <a:rPr lang="en-GB" sz="2200" dirty="0"/>
            <a:t>Feasible </a:t>
          </a:r>
        </a:p>
        <a:p>
          <a:r>
            <a:rPr lang="en-GB" sz="1600" dirty="0"/>
            <a:t>(We can do this.)</a:t>
          </a:r>
        </a:p>
      </dgm:t>
    </dgm:pt>
    <dgm:pt modelId="{F5B6AE78-990B-7D41-BEDF-6D491C6DB86C}" type="parTrans" cxnId="{612F72BF-C7D5-DD43-9E6B-A3BB50C4706F}">
      <dgm:prSet/>
      <dgm:spPr/>
      <dgm:t>
        <a:bodyPr/>
        <a:lstStyle/>
        <a:p>
          <a:endParaRPr lang="en-GB"/>
        </a:p>
      </dgm:t>
    </dgm:pt>
    <dgm:pt modelId="{80D217E3-3B5E-6D40-8AC9-6B057DB170A6}" type="sibTrans" cxnId="{612F72BF-C7D5-DD43-9E6B-A3BB50C4706F}">
      <dgm:prSet/>
      <dgm:spPr/>
      <dgm:t>
        <a:bodyPr/>
        <a:lstStyle/>
        <a:p>
          <a:endParaRPr lang="en-GB"/>
        </a:p>
      </dgm:t>
    </dgm:pt>
    <dgm:pt modelId="{BCB5874A-9A96-DD4B-8753-C8FAB55D7C4B}">
      <dgm:prSet phldrT="[Text]" custT="1"/>
      <dgm:spPr/>
      <dgm:t>
        <a:bodyPr/>
        <a:lstStyle/>
        <a:p>
          <a:r>
            <a:rPr lang="en-GB" sz="2200" dirty="0"/>
            <a:t>Viable</a:t>
          </a:r>
        </a:p>
        <a:p>
          <a:r>
            <a:rPr lang="en-GB" sz="1600" dirty="0"/>
            <a:t>(The idea will bring value.)</a:t>
          </a:r>
        </a:p>
      </dgm:t>
    </dgm:pt>
    <dgm:pt modelId="{ECF61D74-3862-7E48-A5D2-2A3BE93C991D}" type="parTrans" cxnId="{90E1120D-0706-CC46-9AC5-E6DE3C4250BA}">
      <dgm:prSet/>
      <dgm:spPr/>
      <dgm:t>
        <a:bodyPr/>
        <a:lstStyle/>
        <a:p>
          <a:endParaRPr lang="en-GB"/>
        </a:p>
      </dgm:t>
    </dgm:pt>
    <dgm:pt modelId="{658F6789-CA13-E14C-85A6-5EE7F4D7D31C}" type="sibTrans" cxnId="{90E1120D-0706-CC46-9AC5-E6DE3C4250BA}">
      <dgm:prSet/>
      <dgm:spPr/>
      <dgm:t>
        <a:bodyPr/>
        <a:lstStyle/>
        <a:p>
          <a:endParaRPr lang="en-GB"/>
        </a:p>
      </dgm:t>
    </dgm:pt>
    <dgm:pt modelId="{401FC547-2EB7-374F-A581-88D5FE38D3BB}">
      <dgm:prSet phldrT="[Text]" custT="1"/>
      <dgm:spPr/>
      <dgm:t>
        <a:bodyPr/>
        <a:lstStyle/>
        <a:p>
          <a:r>
            <a:rPr lang="en-GB" sz="2200" dirty="0"/>
            <a:t>Desirable </a:t>
          </a:r>
          <a:r>
            <a:rPr lang="en-GB" sz="1600" dirty="0"/>
            <a:t>(The target group wants it.)</a:t>
          </a:r>
        </a:p>
      </dgm:t>
    </dgm:pt>
    <dgm:pt modelId="{917B3570-3CC6-7344-BD09-9537EE6723BA}" type="parTrans" cxnId="{E1C75BAE-1E4C-854F-B360-FADB546FA005}">
      <dgm:prSet/>
      <dgm:spPr/>
      <dgm:t>
        <a:bodyPr/>
        <a:lstStyle/>
        <a:p>
          <a:endParaRPr lang="en-GB"/>
        </a:p>
      </dgm:t>
    </dgm:pt>
    <dgm:pt modelId="{5217BEEC-F1F9-884F-A757-7E3EC0D3DF69}" type="sibTrans" cxnId="{E1C75BAE-1E4C-854F-B360-FADB546FA005}">
      <dgm:prSet/>
      <dgm:spPr/>
      <dgm:t>
        <a:bodyPr/>
        <a:lstStyle/>
        <a:p>
          <a:endParaRPr lang="en-GB"/>
        </a:p>
      </dgm:t>
    </dgm:pt>
    <dgm:pt modelId="{75F2F80A-6E4F-B849-B4BE-1B955B53EBA5}" type="pres">
      <dgm:prSet presAssocID="{567CBAF6-FF08-EE4E-AB90-912B21384D78}" presName="compositeShape" presStyleCnt="0">
        <dgm:presLayoutVars>
          <dgm:chMax val="7"/>
          <dgm:dir/>
          <dgm:resizeHandles val="exact"/>
        </dgm:presLayoutVars>
      </dgm:prSet>
      <dgm:spPr/>
    </dgm:pt>
    <dgm:pt modelId="{432991CF-5341-0F4D-ADF6-54ACF75D014D}" type="pres">
      <dgm:prSet presAssocID="{83C79839-C7C7-9D4D-AC69-F56CBDAC2A42}" presName="circ1" presStyleLbl="vennNode1" presStyleIdx="0" presStyleCnt="3"/>
      <dgm:spPr/>
      <dgm:t>
        <a:bodyPr/>
        <a:lstStyle/>
        <a:p>
          <a:endParaRPr lang="en-US"/>
        </a:p>
      </dgm:t>
    </dgm:pt>
    <dgm:pt modelId="{8A2BAE67-B9EF-664C-9041-A86D14661779}" type="pres">
      <dgm:prSet presAssocID="{83C79839-C7C7-9D4D-AC69-F56CBDAC2A42}" presName="circ1Tx" presStyleLbl="revTx" presStyleIdx="0" presStyleCnt="0">
        <dgm:presLayoutVars>
          <dgm:chMax val="0"/>
          <dgm:chPref val="0"/>
          <dgm:bulletEnabled val="1"/>
        </dgm:presLayoutVars>
      </dgm:prSet>
      <dgm:spPr/>
      <dgm:t>
        <a:bodyPr/>
        <a:lstStyle/>
        <a:p>
          <a:endParaRPr lang="en-US"/>
        </a:p>
      </dgm:t>
    </dgm:pt>
    <dgm:pt modelId="{86DE10D5-592B-7A42-B258-8CD992D14071}" type="pres">
      <dgm:prSet presAssocID="{BCB5874A-9A96-DD4B-8753-C8FAB55D7C4B}" presName="circ2" presStyleLbl="vennNode1" presStyleIdx="1" presStyleCnt="3"/>
      <dgm:spPr/>
      <dgm:t>
        <a:bodyPr/>
        <a:lstStyle/>
        <a:p>
          <a:endParaRPr lang="en-US"/>
        </a:p>
      </dgm:t>
    </dgm:pt>
    <dgm:pt modelId="{5F6ED3D3-35B8-4648-A522-0F66E85A3548}" type="pres">
      <dgm:prSet presAssocID="{BCB5874A-9A96-DD4B-8753-C8FAB55D7C4B}" presName="circ2Tx" presStyleLbl="revTx" presStyleIdx="0" presStyleCnt="0">
        <dgm:presLayoutVars>
          <dgm:chMax val="0"/>
          <dgm:chPref val="0"/>
          <dgm:bulletEnabled val="1"/>
        </dgm:presLayoutVars>
      </dgm:prSet>
      <dgm:spPr/>
      <dgm:t>
        <a:bodyPr/>
        <a:lstStyle/>
        <a:p>
          <a:endParaRPr lang="en-US"/>
        </a:p>
      </dgm:t>
    </dgm:pt>
    <dgm:pt modelId="{BB86C6D3-35D1-F545-8092-AAAA878F352D}" type="pres">
      <dgm:prSet presAssocID="{401FC547-2EB7-374F-A581-88D5FE38D3BB}" presName="circ3" presStyleLbl="vennNode1" presStyleIdx="2" presStyleCnt="3"/>
      <dgm:spPr/>
      <dgm:t>
        <a:bodyPr/>
        <a:lstStyle/>
        <a:p>
          <a:endParaRPr lang="en-US"/>
        </a:p>
      </dgm:t>
    </dgm:pt>
    <dgm:pt modelId="{0493CD1A-D790-3F42-A61D-F32FFD1078DB}" type="pres">
      <dgm:prSet presAssocID="{401FC547-2EB7-374F-A581-88D5FE38D3BB}" presName="circ3Tx" presStyleLbl="revTx" presStyleIdx="0" presStyleCnt="0">
        <dgm:presLayoutVars>
          <dgm:chMax val="0"/>
          <dgm:chPref val="0"/>
          <dgm:bulletEnabled val="1"/>
        </dgm:presLayoutVars>
      </dgm:prSet>
      <dgm:spPr/>
      <dgm:t>
        <a:bodyPr/>
        <a:lstStyle/>
        <a:p>
          <a:endParaRPr lang="en-US"/>
        </a:p>
      </dgm:t>
    </dgm:pt>
  </dgm:ptLst>
  <dgm:cxnLst>
    <dgm:cxn modelId="{E1C75BAE-1E4C-854F-B360-FADB546FA005}" srcId="{567CBAF6-FF08-EE4E-AB90-912B21384D78}" destId="{401FC547-2EB7-374F-A581-88D5FE38D3BB}" srcOrd="2" destOrd="0" parTransId="{917B3570-3CC6-7344-BD09-9537EE6723BA}" sibTransId="{5217BEEC-F1F9-884F-A757-7E3EC0D3DF69}"/>
    <dgm:cxn modelId="{5C92BC7B-F685-C146-9A85-5D141D255A6C}" type="presOf" srcId="{401FC547-2EB7-374F-A581-88D5FE38D3BB}" destId="{0493CD1A-D790-3F42-A61D-F32FFD1078DB}" srcOrd="1" destOrd="0" presId="urn:microsoft.com/office/officeart/2005/8/layout/venn1"/>
    <dgm:cxn modelId="{689EBDE5-1355-8E4D-882A-EFDB2F369C46}" type="presOf" srcId="{83C79839-C7C7-9D4D-AC69-F56CBDAC2A42}" destId="{432991CF-5341-0F4D-ADF6-54ACF75D014D}" srcOrd="0" destOrd="0" presId="urn:microsoft.com/office/officeart/2005/8/layout/venn1"/>
    <dgm:cxn modelId="{612F72BF-C7D5-DD43-9E6B-A3BB50C4706F}" srcId="{567CBAF6-FF08-EE4E-AB90-912B21384D78}" destId="{83C79839-C7C7-9D4D-AC69-F56CBDAC2A42}" srcOrd="0" destOrd="0" parTransId="{F5B6AE78-990B-7D41-BEDF-6D491C6DB86C}" sibTransId="{80D217E3-3B5E-6D40-8AC9-6B057DB170A6}"/>
    <dgm:cxn modelId="{C77930B1-971A-6345-B00A-923719C930DE}" type="presOf" srcId="{401FC547-2EB7-374F-A581-88D5FE38D3BB}" destId="{BB86C6D3-35D1-F545-8092-AAAA878F352D}" srcOrd="0" destOrd="0" presId="urn:microsoft.com/office/officeart/2005/8/layout/venn1"/>
    <dgm:cxn modelId="{FF0FE84E-BAAA-B547-959E-8380D19AD9F9}" type="presOf" srcId="{BCB5874A-9A96-DD4B-8753-C8FAB55D7C4B}" destId="{86DE10D5-592B-7A42-B258-8CD992D14071}" srcOrd="0" destOrd="0" presId="urn:microsoft.com/office/officeart/2005/8/layout/venn1"/>
    <dgm:cxn modelId="{90E1120D-0706-CC46-9AC5-E6DE3C4250BA}" srcId="{567CBAF6-FF08-EE4E-AB90-912B21384D78}" destId="{BCB5874A-9A96-DD4B-8753-C8FAB55D7C4B}" srcOrd="1" destOrd="0" parTransId="{ECF61D74-3862-7E48-A5D2-2A3BE93C991D}" sibTransId="{658F6789-CA13-E14C-85A6-5EE7F4D7D31C}"/>
    <dgm:cxn modelId="{2EEE51A8-79C7-0A4F-9BE1-5C4B9AFDE554}" type="presOf" srcId="{BCB5874A-9A96-DD4B-8753-C8FAB55D7C4B}" destId="{5F6ED3D3-35B8-4648-A522-0F66E85A3548}" srcOrd="1" destOrd="0" presId="urn:microsoft.com/office/officeart/2005/8/layout/venn1"/>
    <dgm:cxn modelId="{228B49B0-E90F-AA4E-8172-93601A821C0B}" type="presOf" srcId="{83C79839-C7C7-9D4D-AC69-F56CBDAC2A42}" destId="{8A2BAE67-B9EF-664C-9041-A86D14661779}" srcOrd="1" destOrd="0" presId="urn:microsoft.com/office/officeart/2005/8/layout/venn1"/>
    <dgm:cxn modelId="{4686D01A-06C5-D843-8294-0917AEA8ED90}" type="presOf" srcId="{567CBAF6-FF08-EE4E-AB90-912B21384D78}" destId="{75F2F80A-6E4F-B849-B4BE-1B955B53EBA5}" srcOrd="0" destOrd="0" presId="urn:microsoft.com/office/officeart/2005/8/layout/venn1"/>
    <dgm:cxn modelId="{14A91150-76E3-8A4D-A831-FC6A9AA0203B}" type="presParOf" srcId="{75F2F80A-6E4F-B849-B4BE-1B955B53EBA5}" destId="{432991CF-5341-0F4D-ADF6-54ACF75D014D}" srcOrd="0" destOrd="0" presId="urn:microsoft.com/office/officeart/2005/8/layout/venn1"/>
    <dgm:cxn modelId="{7290F04A-0B23-0340-B8C1-8FEA51FB02B0}" type="presParOf" srcId="{75F2F80A-6E4F-B849-B4BE-1B955B53EBA5}" destId="{8A2BAE67-B9EF-664C-9041-A86D14661779}" srcOrd="1" destOrd="0" presId="urn:microsoft.com/office/officeart/2005/8/layout/venn1"/>
    <dgm:cxn modelId="{B841DAE3-0907-1149-B411-5E1570DEA22A}" type="presParOf" srcId="{75F2F80A-6E4F-B849-B4BE-1B955B53EBA5}" destId="{86DE10D5-592B-7A42-B258-8CD992D14071}" srcOrd="2" destOrd="0" presId="urn:microsoft.com/office/officeart/2005/8/layout/venn1"/>
    <dgm:cxn modelId="{88E8D41C-6406-F24B-9F82-9FF552241476}" type="presParOf" srcId="{75F2F80A-6E4F-B849-B4BE-1B955B53EBA5}" destId="{5F6ED3D3-35B8-4648-A522-0F66E85A3548}" srcOrd="3" destOrd="0" presId="urn:microsoft.com/office/officeart/2005/8/layout/venn1"/>
    <dgm:cxn modelId="{3C110CA4-CAB9-D34C-9C68-2DB70685C937}" type="presParOf" srcId="{75F2F80A-6E4F-B849-B4BE-1B955B53EBA5}" destId="{BB86C6D3-35D1-F545-8092-AAAA878F352D}" srcOrd="4" destOrd="0" presId="urn:microsoft.com/office/officeart/2005/8/layout/venn1"/>
    <dgm:cxn modelId="{80EDDA16-5C0D-564E-A99D-2A721705BDCA}" type="presParOf" srcId="{75F2F80A-6E4F-B849-B4BE-1B955B53EBA5}" destId="{0493CD1A-D790-3F42-A61D-F32FFD1078DB}"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2991CF-5341-0F4D-ADF6-54ACF75D014D}">
      <dsp:nvSpPr>
        <dsp:cNvPr id="0" name=""/>
        <dsp:cNvSpPr/>
      </dsp:nvSpPr>
      <dsp:spPr>
        <a:xfrm>
          <a:off x="2110463" y="51069"/>
          <a:ext cx="2451335" cy="2451335"/>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GB" sz="2200" kern="1200" dirty="0"/>
            <a:t>Feasible </a:t>
          </a:r>
        </a:p>
        <a:p>
          <a:pPr lvl="0" algn="ctr" defTabSz="977900">
            <a:lnSpc>
              <a:spcPct val="90000"/>
            </a:lnSpc>
            <a:spcBef>
              <a:spcPct val="0"/>
            </a:spcBef>
            <a:spcAft>
              <a:spcPct val="35000"/>
            </a:spcAft>
          </a:pPr>
          <a:r>
            <a:rPr lang="en-GB" sz="1600" kern="1200" dirty="0"/>
            <a:t>(We can do this.)</a:t>
          </a:r>
        </a:p>
      </dsp:txBody>
      <dsp:txXfrm>
        <a:off x="2437308" y="480053"/>
        <a:ext cx="1797645" cy="1103100"/>
      </dsp:txXfrm>
    </dsp:sp>
    <dsp:sp modelId="{86DE10D5-592B-7A42-B258-8CD992D14071}">
      <dsp:nvSpPr>
        <dsp:cNvPr id="0" name=""/>
        <dsp:cNvSpPr/>
      </dsp:nvSpPr>
      <dsp:spPr>
        <a:xfrm>
          <a:off x="2994986" y="1583154"/>
          <a:ext cx="2451335" cy="2451335"/>
        </a:xfrm>
        <a:prstGeom prst="ellipse">
          <a:avLst/>
        </a:prstGeom>
        <a:solidFill>
          <a:schemeClr val="accent5">
            <a:alpha val="50000"/>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GB" sz="2200" kern="1200" dirty="0"/>
            <a:t>Viable</a:t>
          </a:r>
        </a:p>
        <a:p>
          <a:pPr lvl="0" algn="ctr" defTabSz="977900">
            <a:lnSpc>
              <a:spcPct val="90000"/>
            </a:lnSpc>
            <a:spcBef>
              <a:spcPct val="0"/>
            </a:spcBef>
            <a:spcAft>
              <a:spcPct val="35000"/>
            </a:spcAft>
          </a:pPr>
          <a:r>
            <a:rPr lang="en-GB" sz="1600" kern="1200" dirty="0"/>
            <a:t>(The idea will bring value.)</a:t>
          </a:r>
        </a:p>
      </dsp:txBody>
      <dsp:txXfrm>
        <a:off x="3744686" y="2216415"/>
        <a:ext cx="1470801" cy="1348234"/>
      </dsp:txXfrm>
    </dsp:sp>
    <dsp:sp modelId="{BB86C6D3-35D1-F545-8092-AAAA878F352D}">
      <dsp:nvSpPr>
        <dsp:cNvPr id="0" name=""/>
        <dsp:cNvSpPr/>
      </dsp:nvSpPr>
      <dsp:spPr>
        <a:xfrm>
          <a:off x="1225939" y="1583154"/>
          <a:ext cx="2451335" cy="2451335"/>
        </a:xfrm>
        <a:prstGeom prst="ellipse">
          <a:avLst/>
        </a:prstGeom>
        <a:solidFill>
          <a:schemeClr val="accent5">
            <a:alpha val="50000"/>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GB" sz="2200" kern="1200" dirty="0"/>
            <a:t>Desirable </a:t>
          </a:r>
          <a:r>
            <a:rPr lang="en-GB" sz="1600" kern="1200" dirty="0"/>
            <a:t>(The target group wants it.)</a:t>
          </a:r>
        </a:p>
      </dsp:txBody>
      <dsp:txXfrm>
        <a:off x="1456773" y="2216415"/>
        <a:ext cx="1470801" cy="1348234"/>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AF4F3C-9E90-D242-84E9-D4101AC1BDFA}" type="datetimeFigureOut">
              <a:rPr lang="en-US" smtClean="0"/>
              <a:t>7/8/2021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A7A941-1A6C-DA47-B45C-4306B030690F}" type="slidenum">
              <a:rPr lang="en-US" smtClean="0"/>
              <a:t>‹#›</a:t>
            </a:fld>
            <a:endParaRPr lang="en-US"/>
          </a:p>
        </p:txBody>
      </p:sp>
    </p:spTree>
    <p:extLst>
      <p:ext uri="{BB962C8B-B14F-4D97-AF65-F5344CB8AC3E}">
        <p14:creationId xmlns:p14="http://schemas.microsoft.com/office/powerpoint/2010/main" val="2198861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B9F9D20-B7FF-41E6-8A99-3D6E0C6B9D23}" type="slidenum">
              <a:rPr lang="en-GB" smtClean="0"/>
              <a:t>3</a:t>
            </a:fld>
            <a:endParaRPr lang="en-GB" dirty="0"/>
          </a:p>
        </p:txBody>
      </p:sp>
    </p:spTree>
    <p:extLst>
      <p:ext uri="{BB962C8B-B14F-4D97-AF65-F5344CB8AC3E}">
        <p14:creationId xmlns:p14="http://schemas.microsoft.com/office/powerpoint/2010/main" val="783789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6E7F3A3-679C-0849-B484-8517AF743D93}" type="slidenum">
              <a:rPr lang="en-US" smtClean="0"/>
              <a:pPr/>
              <a:t>4</a:t>
            </a:fld>
            <a:endParaRPr lang="en-US"/>
          </a:p>
        </p:txBody>
      </p:sp>
    </p:spTree>
    <p:extLst>
      <p:ext uri="{BB962C8B-B14F-4D97-AF65-F5344CB8AC3E}">
        <p14:creationId xmlns:p14="http://schemas.microsoft.com/office/powerpoint/2010/main" val="2321674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endParaRPr lang="en-US">
              <a:latin typeface="Arial" pitchFamily="34" charset="0"/>
            </a:endParaRPr>
          </a:p>
        </p:txBody>
      </p:sp>
      <p:sp>
        <p:nvSpPr>
          <p:cNvPr id="97284" name="Slide Number Placeholder 3"/>
          <p:cNvSpPr>
            <a:spLocks noGrp="1"/>
          </p:cNvSpPr>
          <p:nvPr>
            <p:ph type="sldNum" sz="quarter" idx="5"/>
          </p:nvPr>
        </p:nvSpPr>
        <p:spPr>
          <a:noFill/>
        </p:spPr>
        <p:txBody>
          <a:bodyPr/>
          <a:lstStyle/>
          <a:p>
            <a:fld id="{4E94E3DD-6F63-41A3-B310-34AAE4261A69}" type="slidenum">
              <a:rPr lang="en-GB" smtClean="0"/>
              <a:pPr/>
              <a:t>7</a:t>
            </a:fld>
            <a:endParaRPr lang="en-GB"/>
          </a:p>
        </p:txBody>
      </p:sp>
    </p:spTree>
    <p:extLst>
      <p:ext uri="{BB962C8B-B14F-4D97-AF65-F5344CB8AC3E}">
        <p14:creationId xmlns:p14="http://schemas.microsoft.com/office/powerpoint/2010/main" val="4042605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Equally important is Being</a:t>
            </a:r>
            <a:r>
              <a:rPr lang="en-US" baseline="0" dirty="0"/>
              <a:t> able to write concepts that cover all three of these type of core innovation claims the better your concept will be</a:t>
            </a:r>
          </a:p>
          <a:p>
            <a:endParaRPr lang="en-US" baseline="0" dirty="0"/>
          </a:p>
          <a:p>
            <a:r>
              <a:rPr lang="en-US" baseline="0" dirty="0"/>
              <a:t>Rob </a:t>
            </a:r>
            <a:r>
              <a:rPr lang="mr-IN" baseline="0" dirty="0"/>
              <a:t>–</a:t>
            </a:r>
            <a:r>
              <a:rPr lang="en-US" baseline="0" dirty="0"/>
              <a:t> please also reference the Claims Expert Plan verbally</a:t>
            </a:r>
            <a:r>
              <a:rPr lang="mr-IN" baseline="0" dirty="0"/>
              <a:t>…</a:t>
            </a:r>
            <a:r>
              <a:rPr lang="en-US" baseline="0" dirty="0"/>
              <a:t>  And that there is a resource link below the video in this step of the Expert Plan that goes into much more detail around claims development </a:t>
            </a:r>
            <a:r>
              <a:rPr lang="mr-IN" baseline="0" dirty="0"/>
              <a:t>–</a:t>
            </a:r>
            <a:r>
              <a:rPr lang="en-US" baseline="0" dirty="0"/>
              <a:t> for existing products and services and new innovations.</a:t>
            </a:r>
            <a:endParaRPr lang="en-US" dirty="0"/>
          </a:p>
        </p:txBody>
      </p:sp>
      <p:sp>
        <p:nvSpPr>
          <p:cNvPr id="4" name="Slide Number Placeholder 3"/>
          <p:cNvSpPr>
            <a:spLocks noGrp="1"/>
          </p:cNvSpPr>
          <p:nvPr>
            <p:ph type="sldNum" sz="quarter" idx="10"/>
          </p:nvPr>
        </p:nvSpPr>
        <p:spPr/>
        <p:txBody>
          <a:bodyPr/>
          <a:lstStyle/>
          <a:p>
            <a:fld id="{46E7F3A3-679C-0849-B484-8517AF743D93}" type="slidenum">
              <a:rPr lang="en-US" smtClean="0"/>
              <a:pPr/>
              <a:t>8</a:t>
            </a:fld>
            <a:endParaRPr lang="en-US"/>
          </a:p>
        </p:txBody>
      </p:sp>
    </p:spTree>
    <p:extLst>
      <p:ext uri="{BB962C8B-B14F-4D97-AF65-F5344CB8AC3E}">
        <p14:creationId xmlns:p14="http://schemas.microsoft.com/office/powerpoint/2010/main" val="19009770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6333C-6F57-204D-8566-4A3CEFC60DA9}"/>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33D9963F-CE78-3549-8392-3B19C874AD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5D8FA909-CF36-6046-A3EA-121F3C1C818A}"/>
              </a:ext>
            </a:extLst>
          </p:cNvPr>
          <p:cNvSpPr>
            <a:spLocks noGrp="1"/>
          </p:cNvSpPr>
          <p:nvPr>
            <p:ph type="dt" sz="half" idx="10"/>
          </p:nvPr>
        </p:nvSpPr>
        <p:spPr/>
        <p:txBody>
          <a:bodyPr/>
          <a:lstStyle/>
          <a:p>
            <a:fld id="{013AC690-122D-AA4B-A1C3-8985EAE822AB}" type="datetimeFigureOut">
              <a:rPr lang="en-US" smtClean="0"/>
              <a:t>7/8/2021</a:t>
            </a:fld>
            <a:endParaRPr lang="en-US"/>
          </a:p>
        </p:txBody>
      </p:sp>
      <p:sp>
        <p:nvSpPr>
          <p:cNvPr id="5" name="Footer Placeholder 4">
            <a:extLst>
              <a:ext uri="{FF2B5EF4-FFF2-40B4-BE49-F238E27FC236}">
                <a16:creationId xmlns:a16="http://schemas.microsoft.com/office/drawing/2014/main" id="{B974F741-3C42-2442-8CA0-0A43F7FEAE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B09869-49EA-F348-89B2-892730C9E48E}"/>
              </a:ext>
            </a:extLst>
          </p:cNvPr>
          <p:cNvSpPr>
            <a:spLocks noGrp="1"/>
          </p:cNvSpPr>
          <p:nvPr>
            <p:ph type="sldNum" sz="quarter" idx="12"/>
          </p:nvPr>
        </p:nvSpPr>
        <p:spPr/>
        <p:txBody>
          <a:bodyPr/>
          <a:lstStyle/>
          <a:p>
            <a:fld id="{A8F80FD3-259F-A645-9943-EEDBB375E250}" type="slidenum">
              <a:rPr lang="en-US" smtClean="0"/>
              <a:t>‹#›</a:t>
            </a:fld>
            <a:endParaRPr lang="en-US"/>
          </a:p>
        </p:txBody>
      </p:sp>
    </p:spTree>
    <p:extLst>
      <p:ext uri="{BB962C8B-B14F-4D97-AF65-F5344CB8AC3E}">
        <p14:creationId xmlns:p14="http://schemas.microsoft.com/office/powerpoint/2010/main" val="2503881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D6274-0417-9449-B159-063F82A78804}"/>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4CAC60C-FF45-E045-AD87-3321DD8793C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EF9D1B9-4D69-494B-BE55-CE53F247C491}"/>
              </a:ext>
            </a:extLst>
          </p:cNvPr>
          <p:cNvSpPr>
            <a:spLocks noGrp="1"/>
          </p:cNvSpPr>
          <p:nvPr>
            <p:ph type="dt" sz="half" idx="10"/>
          </p:nvPr>
        </p:nvSpPr>
        <p:spPr/>
        <p:txBody>
          <a:bodyPr/>
          <a:lstStyle/>
          <a:p>
            <a:fld id="{013AC690-122D-AA4B-A1C3-8985EAE822AB}" type="datetimeFigureOut">
              <a:rPr lang="en-US" smtClean="0"/>
              <a:t>7/8/2021</a:t>
            </a:fld>
            <a:endParaRPr lang="en-US"/>
          </a:p>
        </p:txBody>
      </p:sp>
      <p:sp>
        <p:nvSpPr>
          <p:cNvPr id="5" name="Footer Placeholder 4">
            <a:extLst>
              <a:ext uri="{FF2B5EF4-FFF2-40B4-BE49-F238E27FC236}">
                <a16:creationId xmlns:a16="http://schemas.microsoft.com/office/drawing/2014/main" id="{9CF96CD7-FB1B-9C43-8D7C-10708347CE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C756DC-38B7-984F-8F1F-0E473A9F90AF}"/>
              </a:ext>
            </a:extLst>
          </p:cNvPr>
          <p:cNvSpPr>
            <a:spLocks noGrp="1"/>
          </p:cNvSpPr>
          <p:nvPr>
            <p:ph type="sldNum" sz="quarter" idx="12"/>
          </p:nvPr>
        </p:nvSpPr>
        <p:spPr/>
        <p:txBody>
          <a:bodyPr/>
          <a:lstStyle/>
          <a:p>
            <a:fld id="{A8F80FD3-259F-A645-9943-EEDBB375E250}" type="slidenum">
              <a:rPr lang="en-US" smtClean="0"/>
              <a:t>‹#›</a:t>
            </a:fld>
            <a:endParaRPr lang="en-US"/>
          </a:p>
        </p:txBody>
      </p:sp>
    </p:spTree>
    <p:extLst>
      <p:ext uri="{BB962C8B-B14F-4D97-AF65-F5344CB8AC3E}">
        <p14:creationId xmlns:p14="http://schemas.microsoft.com/office/powerpoint/2010/main" val="3819628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CDE210-ACEF-1843-87EC-30639BCAB652}"/>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9DA4095-CCAA-1B43-92A1-B3769FE5BACA}"/>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46B8E58-3175-9D41-890F-E9DFFC0CCABC}"/>
              </a:ext>
            </a:extLst>
          </p:cNvPr>
          <p:cNvSpPr>
            <a:spLocks noGrp="1"/>
          </p:cNvSpPr>
          <p:nvPr>
            <p:ph type="dt" sz="half" idx="10"/>
          </p:nvPr>
        </p:nvSpPr>
        <p:spPr/>
        <p:txBody>
          <a:bodyPr/>
          <a:lstStyle/>
          <a:p>
            <a:fld id="{013AC690-122D-AA4B-A1C3-8985EAE822AB}" type="datetimeFigureOut">
              <a:rPr lang="en-US" smtClean="0"/>
              <a:t>7/8/2021</a:t>
            </a:fld>
            <a:endParaRPr lang="en-US"/>
          </a:p>
        </p:txBody>
      </p:sp>
      <p:sp>
        <p:nvSpPr>
          <p:cNvPr id="5" name="Footer Placeholder 4">
            <a:extLst>
              <a:ext uri="{FF2B5EF4-FFF2-40B4-BE49-F238E27FC236}">
                <a16:creationId xmlns:a16="http://schemas.microsoft.com/office/drawing/2014/main" id="{5ED14ADC-3C17-F049-B177-9D015AF6AE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22EB37-FE11-C449-A6F8-8E6D81C26951}"/>
              </a:ext>
            </a:extLst>
          </p:cNvPr>
          <p:cNvSpPr>
            <a:spLocks noGrp="1"/>
          </p:cNvSpPr>
          <p:nvPr>
            <p:ph type="sldNum" sz="quarter" idx="12"/>
          </p:nvPr>
        </p:nvSpPr>
        <p:spPr/>
        <p:txBody>
          <a:bodyPr/>
          <a:lstStyle/>
          <a:p>
            <a:fld id="{A8F80FD3-259F-A645-9943-EEDBB375E250}" type="slidenum">
              <a:rPr lang="en-US" smtClean="0"/>
              <a:t>‹#›</a:t>
            </a:fld>
            <a:endParaRPr lang="en-US"/>
          </a:p>
        </p:txBody>
      </p:sp>
    </p:spTree>
    <p:extLst>
      <p:ext uri="{BB962C8B-B14F-4D97-AF65-F5344CB8AC3E}">
        <p14:creationId xmlns:p14="http://schemas.microsoft.com/office/powerpoint/2010/main" val="8605496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 ">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719403" y="1700808"/>
            <a:ext cx="10657184" cy="3648405"/>
          </a:xfrm>
          <a:prstGeom prst="rect">
            <a:avLst/>
          </a:prstGeom>
        </p:spPr>
        <p:txBody>
          <a:bodyPr/>
          <a:lstStyle>
            <a:lvl1pPr marL="609585" indent="-609585">
              <a:buFont typeface="Arial" panose="020B0604020202020204" pitchFamily="34" charset="0"/>
              <a:buChar char="•"/>
              <a:defRPr sz="3200">
                <a:solidFill>
                  <a:srgbClr val="5D8099"/>
                </a:solidFill>
              </a:defRPr>
            </a:lvl1pPr>
            <a:lvl2pPr marL="1066773" indent="-457189">
              <a:buFont typeface="Arial" panose="020B0604020202020204" pitchFamily="34" charset="0"/>
              <a:buChar char="•"/>
              <a:defRPr sz="2667"/>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marL="457200" indent="-457200">
              <a:buFont typeface="Arial" panose="020B0604020202020204" pitchFamily="34" charset="0"/>
              <a:buChar char="•"/>
            </a:pPr>
            <a:r>
              <a:rPr lang="en-GB" sz="3200" dirty="0"/>
              <a:t>Info here</a:t>
            </a:r>
          </a:p>
          <a:p>
            <a:pPr marL="457200" indent="-457200">
              <a:buFont typeface="Arial" panose="020B0604020202020204" pitchFamily="34" charset="0"/>
              <a:buChar char="•"/>
            </a:pPr>
            <a:r>
              <a:rPr lang="en-GB" sz="3200" dirty="0"/>
              <a:t>Info here</a:t>
            </a:r>
          </a:p>
          <a:p>
            <a:pPr marL="457200" indent="-457200">
              <a:buFont typeface="Arial" panose="020B0604020202020204" pitchFamily="34" charset="0"/>
              <a:buChar char="•"/>
            </a:pPr>
            <a:r>
              <a:rPr lang="en-GB" sz="3200" dirty="0"/>
              <a:t>Info here</a:t>
            </a:r>
          </a:p>
          <a:p>
            <a:pPr marL="457200" indent="-457200">
              <a:buFont typeface="Arial" panose="020B0604020202020204" pitchFamily="34" charset="0"/>
              <a:buChar char="•"/>
            </a:pPr>
            <a:r>
              <a:rPr lang="en-GB" sz="3200" dirty="0"/>
              <a:t>Info here</a:t>
            </a:r>
          </a:p>
        </p:txBody>
      </p:sp>
      <p:pic>
        <p:nvPicPr>
          <p:cNvPr id="9" name="Picture 2" descr="C:\Users\Lauren.Hoskin\Desktop\Untitled-1.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35809" b="36369"/>
          <a:stretch/>
        </p:blipFill>
        <p:spPr bwMode="auto">
          <a:xfrm>
            <a:off x="0" y="0"/>
            <a:ext cx="12192000" cy="667792"/>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0" hasCustomPrompt="1"/>
          </p:nvPr>
        </p:nvSpPr>
        <p:spPr>
          <a:xfrm>
            <a:off x="719404" y="836712"/>
            <a:ext cx="5759449" cy="768349"/>
          </a:xfrm>
        </p:spPr>
        <p:txBody>
          <a:bodyPr>
            <a:noAutofit/>
          </a:bodyPr>
          <a:lstStyle>
            <a:lvl1pPr>
              <a:defRPr sz="3733"/>
            </a:lvl1pPr>
          </a:lstStyle>
          <a:p>
            <a:pPr lvl="0"/>
            <a:r>
              <a:rPr lang="en-GB" dirty="0"/>
              <a:t>Title of slide</a:t>
            </a:r>
          </a:p>
        </p:txBody>
      </p:sp>
    </p:spTree>
    <p:extLst>
      <p:ext uri="{BB962C8B-B14F-4D97-AF65-F5344CB8AC3E}">
        <p14:creationId xmlns:p14="http://schemas.microsoft.com/office/powerpoint/2010/main" val="1329117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8DE42-7BD2-4840-889B-E98359DF71A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D084442-01F1-3A43-9551-7B75BE8E003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FC11C1B-79E6-2C4C-8879-58081C69F2EC}"/>
              </a:ext>
            </a:extLst>
          </p:cNvPr>
          <p:cNvSpPr>
            <a:spLocks noGrp="1"/>
          </p:cNvSpPr>
          <p:nvPr>
            <p:ph type="dt" sz="half" idx="10"/>
          </p:nvPr>
        </p:nvSpPr>
        <p:spPr/>
        <p:txBody>
          <a:bodyPr/>
          <a:lstStyle/>
          <a:p>
            <a:fld id="{013AC690-122D-AA4B-A1C3-8985EAE822AB}" type="datetimeFigureOut">
              <a:rPr lang="en-US" smtClean="0"/>
              <a:t>7/8/2021</a:t>
            </a:fld>
            <a:endParaRPr lang="en-US"/>
          </a:p>
        </p:txBody>
      </p:sp>
      <p:sp>
        <p:nvSpPr>
          <p:cNvPr id="5" name="Footer Placeholder 4">
            <a:extLst>
              <a:ext uri="{FF2B5EF4-FFF2-40B4-BE49-F238E27FC236}">
                <a16:creationId xmlns:a16="http://schemas.microsoft.com/office/drawing/2014/main" id="{862F4F9D-C8EF-6048-AB2F-E65BE41325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6B6A37-809B-544E-B7CF-73B8067DC0A7}"/>
              </a:ext>
            </a:extLst>
          </p:cNvPr>
          <p:cNvSpPr>
            <a:spLocks noGrp="1"/>
          </p:cNvSpPr>
          <p:nvPr>
            <p:ph type="sldNum" sz="quarter" idx="12"/>
          </p:nvPr>
        </p:nvSpPr>
        <p:spPr/>
        <p:txBody>
          <a:bodyPr/>
          <a:lstStyle/>
          <a:p>
            <a:fld id="{A8F80FD3-259F-A645-9943-EEDBB375E250}" type="slidenum">
              <a:rPr lang="en-US" smtClean="0"/>
              <a:t>‹#›</a:t>
            </a:fld>
            <a:endParaRPr lang="en-US"/>
          </a:p>
        </p:txBody>
      </p:sp>
    </p:spTree>
    <p:extLst>
      <p:ext uri="{BB962C8B-B14F-4D97-AF65-F5344CB8AC3E}">
        <p14:creationId xmlns:p14="http://schemas.microsoft.com/office/powerpoint/2010/main" val="836615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D3C44-206E-6A44-91D4-7C9582BBB04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EE735C06-BB24-634E-884E-4BDF3AF08A0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32C46F1-8782-CF47-A56F-110B65ACF23F}"/>
              </a:ext>
            </a:extLst>
          </p:cNvPr>
          <p:cNvSpPr>
            <a:spLocks noGrp="1"/>
          </p:cNvSpPr>
          <p:nvPr>
            <p:ph type="dt" sz="half" idx="10"/>
          </p:nvPr>
        </p:nvSpPr>
        <p:spPr/>
        <p:txBody>
          <a:bodyPr/>
          <a:lstStyle/>
          <a:p>
            <a:fld id="{013AC690-122D-AA4B-A1C3-8985EAE822AB}" type="datetimeFigureOut">
              <a:rPr lang="en-US" smtClean="0"/>
              <a:t>7/8/2021</a:t>
            </a:fld>
            <a:endParaRPr lang="en-US"/>
          </a:p>
        </p:txBody>
      </p:sp>
      <p:sp>
        <p:nvSpPr>
          <p:cNvPr id="5" name="Footer Placeholder 4">
            <a:extLst>
              <a:ext uri="{FF2B5EF4-FFF2-40B4-BE49-F238E27FC236}">
                <a16:creationId xmlns:a16="http://schemas.microsoft.com/office/drawing/2014/main" id="{744A63AB-BAEB-734E-BF53-5D455982B1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A7916B-A0AC-5440-A867-A1D63DC1FFCC}"/>
              </a:ext>
            </a:extLst>
          </p:cNvPr>
          <p:cNvSpPr>
            <a:spLocks noGrp="1"/>
          </p:cNvSpPr>
          <p:nvPr>
            <p:ph type="sldNum" sz="quarter" idx="12"/>
          </p:nvPr>
        </p:nvSpPr>
        <p:spPr/>
        <p:txBody>
          <a:bodyPr/>
          <a:lstStyle/>
          <a:p>
            <a:fld id="{A8F80FD3-259F-A645-9943-EEDBB375E250}" type="slidenum">
              <a:rPr lang="en-US" smtClean="0"/>
              <a:t>‹#›</a:t>
            </a:fld>
            <a:endParaRPr lang="en-US"/>
          </a:p>
        </p:txBody>
      </p:sp>
    </p:spTree>
    <p:extLst>
      <p:ext uri="{BB962C8B-B14F-4D97-AF65-F5344CB8AC3E}">
        <p14:creationId xmlns:p14="http://schemas.microsoft.com/office/powerpoint/2010/main" val="1454887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3BC31-852F-F446-AA3C-ECB76CF9E94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EB917BB-33A3-EE45-B15B-1D51BD0BAD17}"/>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1AA2E633-D628-B342-BEFA-F9E631A410E0}"/>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36486B20-CEE3-AA4D-BE48-3920D052B00E}"/>
              </a:ext>
            </a:extLst>
          </p:cNvPr>
          <p:cNvSpPr>
            <a:spLocks noGrp="1"/>
          </p:cNvSpPr>
          <p:nvPr>
            <p:ph type="dt" sz="half" idx="10"/>
          </p:nvPr>
        </p:nvSpPr>
        <p:spPr/>
        <p:txBody>
          <a:bodyPr/>
          <a:lstStyle/>
          <a:p>
            <a:fld id="{013AC690-122D-AA4B-A1C3-8985EAE822AB}" type="datetimeFigureOut">
              <a:rPr lang="en-US" smtClean="0"/>
              <a:t>7/8/2021</a:t>
            </a:fld>
            <a:endParaRPr lang="en-US"/>
          </a:p>
        </p:txBody>
      </p:sp>
      <p:sp>
        <p:nvSpPr>
          <p:cNvPr id="6" name="Footer Placeholder 5">
            <a:extLst>
              <a:ext uri="{FF2B5EF4-FFF2-40B4-BE49-F238E27FC236}">
                <a16:creationId xmlns:a16="http://schemas.microsoft.com/office/drawing/2014/main" id="{24C7F64C-EB91-D84B-96DF-902D18FD1B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AEF90F-F17D-9445-B1CB-317788A1276B}"/>
              </a:ext>
            </a:extLst>
          </p:cNvPr>
          <p:cNvSpPr>
            <a:spLocks noGrp="1"/>
          </p:cNvSpPr>
          <p:nvPr>
            <p:ph type="sldNum" sz="quarter" idx="12"/>
          </p:nvPr>
        </p:nvSpPr>
        <p:spPr/>
        <p:txBody>
          <a:bodyPr/>
          <a:lstStyle/>
          <a:p>
            <a:fld id="{A8F80FD3-259F-A645-9943-EEDBB375E250}" type="slidenum">
              <a:rPr lang="en-US" smtClean="0"/>
              <a:t>‹#›</a:t>
            </a:fld>
            <a:endParaRPr lang="en-US"/>
          </a:p>
        </p:txBody>
      </p:sp>
    </p:spTree>
    <p:extLst>
      <p:ext uri="{BB962C8B-B14F-4D97-AF65-F5344CB8AC3E}">
        <p14:creationId xmlns:p14="http://schemas.microsoft.com/office/powerpoint/2010/main" val="43597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0A0BA-9FE9-234A-A2EB-8B6C53A05EC0}"/>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9100EC8-066A-6346-98D1-7BF2BAC0B0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CC872B2-209B-3F4C-9558-B0F1C260F24E}"/>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B9373A07-13A3-724B-AE1E-A1CF1B479C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2E9110C8-4523-4F46-A751-425AF54FC3DE}"/>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193F7B9E-0B2B-B44B-A2B7-F02EDD22FE7E}"/>
              </a:ext>
            </a:extLst>
          </p:cNvPr>
          <p:cNvSpPr>
            <a:spLocks noGrp="1"/>
          </p:cNvSpPr>
          <p:nvPr>
            <p:ph type="dt" sz="half" idx="10"/>
          </p:nvPr>
        </p:nvSpPr>
        <p:spPr/>
        <p:txBody>
          <a:bodyPr/>
          <a:lstStyle/>
          <a:p>
            <a:fld id="{013AC690-122D-AA4B-A1C3-8985EAE822AB}" type="datetimeFigureOut">
              <a:rPr lang="en-US" smtClean="0"/>
              <a:t>7/8/2021</a:t>
            </a:fld>
            <a:endParaRPr lang="en-US"/>
          </a:p>
        </p:txBody>
      </p:sp>
      <p:sp>
        <p:nvSpPr>
          <p:cNvPr id="8" name="Footer Placeholder 7">
            <a:extLst>
              <a:ext uri="{FF2B5EF4-FFF2-40B4-BE49-F238E27FC236}">
                <a16:creationId xmlns:a16="http://schemas.microsoft.com/office/drawing/2014/main" id="{1F0E5583-634F-E947-A31A-8DC85F29389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A796408-ADE4-DA49-9F5A-7FEAE83E7B83}"/>
              </a:ext>
            </a:extLst>
          </p:cNvPr>
          <p:cNvSpPr>
            <a:spLocks noGrp="1"/>
          </p:cNvSpPr>
          <p:nvPr>
            <p:ph type="sldNum" sz="quarter" idx="12"/>
          </p:nvPr>
        </p:nvSpPr>
        <p:spPr/>
        <p:txBody>
          <a:bodyPr/>
          <a:lstStyle/>
          <a:p>
            <a:fld id="{A8F80FD3-259F-A645-9943-EEDBB375E250}" type="slidenum">
              <a:rPr lang="en-US" smtClean="0"/>
              <a:t>‹#›</a:t>
            </a:fld>
            <a:endParaRPr lang="en-US"/>
          </a:p>
        </p:txBody>
      </p:sp>
    </p:spTree>
    <p:extLst>
      <p:ext uri="{BB962C8B-B14F-4D97-AF65-F5344CB8AC3E}">
        <p14:creationId xmlns:p14="http://schemas.microsoft.com/office/powerpoint/2010/main" val="3228610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76AA8-3493-0942-AE17-6464C49DBFCE}"/>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B67B54A8-5269-554B-80B4-F6B2DEB01959}"/>
              </a:ext>
            </a:extLst>
          </p:cNvPr>
          <p:cNvSpPr>
            <a:spLocks noGrp="1"/>
          </p:cNvSpPr>
          <p:nvPr>
            <p:ph type="dt" sz="half" idx="10"/>
          </p:nvPr>
        </p:nvSpPr>
        <p:spPr/>
        <p:txBody>
          <a:bodyPr/>
          <a:lstStyle/>
          <a:p>
            <a:fld id="{013AC690-122D-AA4B-A1C3-8985EAE822AB}" type="datetimeFigureOut">
              <a:rPr lang="en-US" smtClean="0"/>
              <a:t>7/8/2021</a:t>
            </a:fld>
            <a:endParaRPr lang="en-US"/>
          </a:p>
        </p:txBody>
      </p:sp>
      <p:sp>
        <p:nvSpPr>
          <p:cNvPr id="4" name="Footer Placeholder 3">
            <a:extLst>
              <a:ext uri="{FF2B5EF4-FFF2-40B4-BE49-F238E27FC236}">
                <a16:creationId xmlns:a16="http://schemas.microsoft.com/office/drawing/2014/main" id="{6AD6CABE-A4C9-DA49-839D-C5648827220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805DEB7-4B09-8D48-B5C9-E6364B9CF076}"/>
              </a:ext>
            </a:extLst>
          </p:cNvPr>
          <p:cNvSpPr>
            <a:spLocks noGrp="1"/>
          </p:cNvSpPr>
          <p:nvPr>
            <p:ph type="sldNum" sz="quarter" idx="12"/>
          </p:nvPr>
        </p:nvSpPr>
        <p:spPr/>
        <p:txBody>
          <a:bodyPr/>
          <a:lstStyle/>
          <a:p>
            <a:fld id="{A8F80FD3-259F-A645-9943-EEDBB375E250}" type="slidenum">
              <a:rPr lang="en-US" smtClean="0"/>
              <a:t>‹#›</a:t>
            </a:fld>
            <a:endParaRPr lang="en-US"/>
          </a:p>
        </p:txBody>
      </p:sp>
    </p:spTree>
    <p:extLst>
      <p:ext uri="{BB962C8B-B14F-4D97-AF65-F5344CB8AC3E}">
        <p14:creationId xmlns:p14="http://schemas.microsoft.com/office/powerpoint/2010/main" val="3998835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2861A6-EDDB-974E-AF03-99290647A824}"/>
              </a:ext>
            </a:extLst>
          </p:cNvPr>
          <p:cNvSpPr>
            <a:spLocks noGrp="1"/>
          </p:cNvSpPr>
          <p:nvPr>
            <p:ph type="dt" sz="half" idx="10"/>
          </p:nvPr>
        </p:nvSpPr>
        <p:spPr/>
        <p:txBody>
          <a:bodyPr/>
          <a:lstStyle/>
          <a:p>
            <a:fld id="{013AC690-122D-AA4B-A1C3-8985EAE822AB}" type="datetimeFigureOut">
              <a:rPr lang="en-US" smtClean="0"/>
              <a:t>7/8/2021</a:t>
            </a:fld>
            <a:endParaRPr lang="en-US"/>
          </a:p>
        </p:txBody>
      </p:sp>
      <p:sp>
        <p:nvSpPr>
          <p:cNvPr id="3" name="Footer Placeholder 2">
            <a:extLst>
              <a:ext uri="{FF2B5EF4-FFF2-40B4-BE49-F238E27FC236}">
                <a16:creationId xmlns:a16="http://schemas.microsoft.com/office/drawing/2014/main" id="{56B29C78-A606-EC4D-B967-F7106F0F17F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1A9161A-E6FA-0848-8D93-E26BDED9A8AC}"/>
              </a:ext>
            </a:extLst>
          </p:cNvPr>
          <p:cNvSpPr>
            <a:spLocks noGrp="1"/>
          </p:cNvSpPr>
          <p:nvPr>
            <p:ph type="sldNum" sz="quarter" idx="12"/>
          </p:nvPr>
        </p:nvSpPr>
        <p:spPr/>
        <p:txBody>
          <a:bodyPr/>
          <a:lstStyle/>
          <a:p>
            <a:fld id="{A8F80FD3-259F-A645-9943-EEDBB375E250}" type="slidenum">
              <a:rPr lang="en-US" smtClean="0"/>
              <a:t>‹#›</a:t>
            </a:fld>
            <a:endParaRPr lang="en-US"/>
          </a:p>
        </p:txBody>
      </p:sp>
    </p:spTree>
    <p:extLst>
      <p:ext uri="{BB962C8B-B14F-4D97-AF65-F5344CB8AC3E}">
        <p14:creationId xmlns:p14="http://schemas.microsoft.com/office/powerpoint/2010/main" val="1117778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5B4F3-6E93-DF46-A436-4D77D95DE53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9C47E21A-CFAE-7946-91BB-B6A9C39427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4C341F0A-BE05-3F44-93B9-E905675D4F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4450079-19B3-DF49-81DF-EF7A173CE833}"/>
              </a:ext>
            </a:extLst>
          </p:cNvPr>
          <p:cNvSpPr>
            <a:spLocks noGrp="1"/>
          </p:cNvSpPr>
          <p:nvPr>
            <p:ph type="dt" sz="half" idx="10"/>
          </p:nvPr>
        </p:nvSpPr>
        <p:spPr/>
        <p:txBody>
          <a:bodyPr/>
          <a:lstStyle/>
          <a:p>
            <a:fld id="{013AC690-122D-AA4B-A1C3-8985EAE822AB}" type="datetimeFigureOut">
              <a:rPr lang="en-US" smtClean="0"/>
              <a:t>7/8/2021</a:t>
            </a:fld>
            <a:endParaRPr lang="en-US"/>
          </a:p>
        </p:txBody>
      </p:sp>
      <p:sp>
        <p:nvSpPr>
          <p:cNvPr id="6" name="Footer Placeholder 5">
            <a:extLst>
              <a:ext uri="{FF2B5EF4-FFF2-40B4-BE49-F238E27FC236}">
                <a16:creationId xmlns:a16="http://schemas.microsoft.com/office/drawing/2014/main" id="{15470603-7B9E-B04C-A6AD-1A5BAD665A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AE840B-5362-F947-926E-66DF3D392BAF}"/>
              </a:ext>
            </a:extLst>
          </p:cNvPr>
          <p:cNvSpPr>
            <a:spLocks noGrp="1"/>
          </p:cNvSpPr>
          <p:nvPr>
            <p:ph type="sldNum" sz="quarter" idx="12"/>
          </p:nvPr>
        </p:nvSpPr>
        <p:spPr/>
        <p:txBody>
          <a:bodyPr/>
          <a:lstStyle/>
          <a:p>
            <a:fld id="{A8F80FD3-259F-A645-9943-EEDBB375E250}" type="slidenum">
              <a:rPr lang="en-US" smtClean="0"/>
              <a:t>‹#›</a:t>
            </a:fld>
            <a:endParaRPr lang="en-US"/>
          </a:p>
        </p:txBody>
      </p:sp>
    </p:spTree>
    <p:extLst>
      <p:ext uri="{BB962C8B-B14F-4D97-AF65-F5344CB8AC3E}">
        <p14:creationId xmlns:p14="http://schemas.microsoft.com/office/powerpoint/2010/main" val="1091363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9AFBE-DB8A-2749-84C8-36F5C22C4EB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901FCC7C-BA47-0C40-88E8-6E7EB2B7C2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29BCB9B-674E-1443-80B2-BCF48B2F60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1F0B464-32F8-FD4B-90E8-20D913F9ACF3}"/>
              </a:ext>
            </a:extLst>
          </p:cNvPr>
          <p:cNvSpPr>
            <a:spLocks noGrp="1"/>
          </p:cNvSpPr>
          <p:nvPr>
            <p:ph type="dt" sz="half" idx="10"/>
          </p:nvPr>
        </p:nvSpPr>
        <p:spPr/>
        <p:txBody>
          <a:bodyPr/>
          <a:lstStyle/>
          <a:p>
            <a:fld id="{013AC690-122D-AA4B-A1C3-8985EAE822AB}" type="datetimeFigureOut">
              <a:rPr lang="en-US" smtClean="0"/>
              <a:t>7/8/2021</a:t>
            </a:fld>
            <a:endParaRPr lang="en-US"/>
          </a:p>
        </p:txBody>
      </p:sp>
      <p:sp>
        <p:nvSpPr>
          <p:cNvPr id="6" name="Footer Placeholder 5">
            <a:extLst>
              <a:ext uri="{FF2B5EF4-FFF2-40B4-BE49-F238E27FC236}">
                <a16:creationId xmlns:a16="http://schemas.microsoft.com/office/drawing/2014/main" id="{4EE21CE0-A2FC-4940-A4C3-788D033E9C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12A82F-3D63-124E-8E25-C4F6E7F71D0A}"/>
              </a:ext>
            </a:extLst>
          </p:cNvPr>
          <p:cNvSpPr>
            <a:spLocks noGrp="1"/>
          </p:cNvSpPr>
          <p:nvPr>
            <p:ph type="sldNum" sz="quarter" idx="12"/>
          </p:nvPr>
        </p:nvSpPr>
        <p:spPr/>
        <p:txBody>
          <a:bodyPr/>
          <a:lstStyle/>
          <a:p>
            <a:fld id="{A8F80FD3-259F-A645-9943-EEDBB375E250}" type="slidenum">
              <a:rPr lang="en-US" smtClean="0"/>
              <a:t>‹#›</a:t>
            </a:fld>
            <a:endParaRPr lang="en-US"/>
          </a:p>
        </p:txBody>
      </p:sp>
    </p:spTree>
    <p:extLst>
      <p:ext uri="{BB962C8B-B14F-4D97-AF65-F5344CB8AC3E}">
        <p14:creationId xmlns:p14="http://schemas.microsoft.com/office/powerpoint/2010/main" val="1790117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88B4C1-FF7B-824E-9D32-34849C2CAF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49D6AA6-C8F5-D445-BA01-15D3EC1230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613259D-429D-B44F-8175-F630ACEB4F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3AC690-122D-AA4B-A1C3-8985EAE822AB}" type="datetimeFigureOut">
              <a:rPr lang="en-US" smtClean="0"/>
              <a:t>7/8/2021</a:t>
            </a:fld>
            <a:endParaRPr lang="en-US"/>
          </a:p>
        </p:txBody>
      </p:sp>
      <p:sp>
        <p:nvSpPr>
          <p:cNvPr id="5" name="Footer Placeholder 4">
            <a:extLst>
              <a:ext uri="{FF2B5EF4-FFF2-40B4-BE49-F238E27FC236}">
                <a16:creationId xmlns:a16="http://schemas.microsoft.com/office/drawing/2014/main" id="{CAD13393-843A-D94D-97A2-6AFA0FCAE2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417DBD2-77C7-FF40-8811-7742F0AE93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F80FD3-259F-A645-9943-EEDBB375E250}" type="slidenum">
              <a:rPr lang="en-US" smtClean="0"/>
              <a:t>‹#›</a:t>
            </a:fld>
            <a:endParaRPr lang="en-US"/>
          </a:p>
        </p:txBody>
      </p:sp>
    </p:spTree>
    <p:extLst>
      <p:ext uri="{BB962C8B-B14F-4D97-AF65-F5344CB8AC3E}">
        <p14:creationId xmlns:p14="http://schemas.microsoft.com/office/powerpoint/2010/main" val="9388834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3" Type="http://schemas.microsoft.com/office/2007/relationships/hdphoto" Target="../media/hdphoto1.wdp"/><Relationship Id="rId7" Type="http://schemas.openxmlformats.org/officeDocument/2006/relationships/image" Target="../media/image24.svg"/><Relationship Id="rId2" Type="http://schemas.openxmlformats.org/officeDocument/2006/relationships/image" Target="../media/image15.png"/><Relationship Id="rId1" Type="http://schemas.openxmlformats.org/officeDocument/2006/relationships/slideLayout" Target="../slideLayouts/slideLayout6.xml"/><Relationship Id="rId6" Type="http://schemas.openxmlformats.org/officeDocument/2006/relationships/image" Target="../media/image20.png"/><Relationship Id="rId11" Type="http://schemas.openxmlformats.org/officeDocument/2006/relationships/image" Target="../media/image28.svg"/><Relationship Id="rId5" Type="http://schemas.openxmlformats.org/officeDocument/2006/relationships/image" Target="../media/image22.svg"/><Relationship Id="rId10" Type="http://schemas.openxmlformats.org/officeDocument/2006/relationships/image" Target="../media/image22.png"/><Relationship Id="rId4" Type="http://schemas.openxmlformats.org/officeDocument/2006/relationships/image" Target="../media/image19.png"/><Relationship Id="rId9" Type="http://schemas.openxmlformats.org/officeDocument/2006/relationships/image" Target="../media/image26.sv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7.sv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12.sv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hyperlink" Target="https://imgur.com/gallery/SP2fG3B"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10;&#10;Description automatically generated">
            <a:extLst>
              <a:ext uri="{FF2B5EF4-FFF2-40B4-BE49-F238E27FC236}">
                <a16:creationId xmlns:a16="http://schemas.microsoft.com/office/drawing/2014/main" id="{7724CFD2-621D-954C-B0E7-61EE3F871293}"/>
              </a:ext>
            </a:extLst>
          </p:cNvPr>
          <p:cNvPicPr>
            <a:picLocks noChangeAspect="1"/>
          </p:cNvPicPr>
          <p:nvPr/>
        </p:nvPicPr>
        <p:blipFill>
          <a:blip r:embed="rId2"/>
          <a:stretch>
            <a:fillRect/>
          </a:stretch>
        </p:blipFill>
        <p:spPr>
          <a:xfrm>
            <a:off x="31750" y="0"/>
            <a:ext cx="12128500" cy="6845300"/>
          </a:xfrm>
          <a:prstGeom prst="rect">
            <a:avLst/>
          </a:prstGeom>
        </p:spPr>
      </p:pic>
      <p:sp>
        <p:nvSpPr>
          <p:cNvPr id="2" name="Title 1">
            <a:extLst>
              <a:ext uri="{FF2B5EF4-FFF2-40B4-BE49-F238E27FC236}">
                <a16:creationId xmlns:a16="http://schemas.microsoft.com/office/drawing/2014/main" id="{5CE9138F-503D-3249-999A-C8084B57951F}"/>
              </a:ext>
            </a:extLst>
          </p:cNvPr>
          <p:cNvSpPr>
            <a:spLocks noGrp="1"/>
          </p:cNvSpPr>
          <p:nvPr>
            <p:ph type="ctrTitle"/>
          </p:nvPr>
        </p:nvSpPr>
        <p:spPr>
          <a:xfrm>
            <a:off x="1962150" y="3543300"/>
            <a:ext cx="5113020" cy="718948"/>
          </a:xfrm>
        </p:spPr>
        <p:txBody>
          <a:bodyPr>
            <a:normAutofit fontScale="90000"/>
          </a:bodyPr>
          <a:lstStyle/>
          <a:p>
            <a:pPr algn="l"/>
            <a:r>
              <a:rPr lang="en-US" sz="4000" b="1" dirty="0"/>
              <a:t>Concept testing and writing a business case</a:t>
            </a:r>
            <a:endParaRPr lang="en-US" sz="4000" dirty="0"/>
          </a:p>
        </p:txBody>
      </p:sp>
      <p:sp>
        <p:nvSpPr>
          <p:cNvPr id="6" name="Subtitle 7">
            <a:extLst>
              <a:ext uri="{FF2B5EF4-FFF2-40B4-BE49-F238E27FC236}">
                <a16:creationId xmlns:a16="http://schemas.microsoft.com/office/drawing/2014/main" id="{A4A1C56F-BA1D-1447-92BD-EF8DB986DD96}"/>
              </a:ext>
            </a:extLst>
          </p:cNvPr>
          <p:cNvSpPr>
            <a:spLocks noGrp="1"/>
          </p:cNvSpPr>
          <p:nvPr>
            <p:ph type="subTitle" idx="1"/>
          </p:nvPr>
        </p:nvSpPr>
        <p:spPr>
          <a:xfrm>
            <a:off x="1962150" y="4788758"/>
            <a:ext cx="4895850" cy="1342390"/>
          </a:xfrm>
        </p:spPr>
        <p:txBody>
          <a:bodyPr/>
          <a:lstStyle/>
          <a:p>
            <a:pPr algn="l"/>
            <a:r>
              <a:rPr lang="en-US" dirty="0"/>
              <a:t>Date:</a:t>
            </a:r>
          </a:p>
          <a:p>
            <a:pPr algn="l"/>
            <a:r>
              <a:rPr lang="en-US" dirty="0"/>
              <a:t>Presenter:</a:t>
            </a:r>
          </a:p>
        </p:txBody>
      </p:sp>
    </p:spTree>
    <p:extLst>
      <p:ext uri="{BB962C8B-B14F-4D97-AF65-F5344CB8AC3E}">
        <p14:creationId xmlns:p14="http://schemas.microsoft.com/office/powerpoint/2010/main" val="20024671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0CD91CDB-DE91-404D-9141-63CF2E50604F}"/>
              </a:ext>
            </a:extLst>
          </p:cNvPr>
          <p:cNvGraphicFramePr>
            <a:graphicFrameLocks noGrp="1"/>
          </p:cNvGraphicFramePr>
          <p:nvPr>
            <p:ph idx="1"/>
            <p:extLst>
              <p:ext uri="{D42A27DB-BD31-4B8C-83A1-F6EECF244321}">
                <p14:modId xmlns:p14="http://schemas.microsoft.com/office/powerpoint/2010/main" val="1413889449"/>
              </p:ext>
            </p:extLst>
          </p:nvPr>
        </p:nvGraphicFramePr>
        <p:xfrm>
          <a:off x="2371725" y="1690688"/>
          <a:ext cx="6672262" cy="40855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itle 1">
            <a:extLst>
              <a:ext uri="{FF2B5EF4-FFF2-40B4-BE49-F238E27FC236}">
                <a16:creationId xmlns:a16="http://schemas.microsoft.com/office/drawing/2014/main" id="{8EB2ED3B-2525-BB43-9A82-18C3741AF17F}"/>
              </a:ext>
            </a:extLst>
          </p:cNvPr>
          <p:cNvSpPr>
            <a:spLocks noGrp="1"/>
          </p:cNvSpPr>
          <p:nvPr>
            <p:ph type="title"/>
          </p:nvPr>
        </p:nvSpPr>
        <p:spPr>
          <a:xfrm>
            <a:off x="838199" y="365125"/>
            <a:ext cx="6791325" cy="1325563"/>
          </a:xfrm>
        </p:spPr>
        <p:txBody>
          <a:bodyPr>
            <a:normAutofit/>
          </a:bodyPr>
          <a:lstStyle/>
          <a:p>
            <a:r>
              <a:rPr lang="en-US" dirty="0"/>
              <a:t>Writing a mini-business case</a:t>
            </a:r>
          </a:p>
        </p:txBody>
      </p:sp>
      <p:sp>
        <p:nvSpPr>
          <p:cNvPr id="5" name="TextBox 4">
            <a:extLst>
              <a:ext uri="{FF2B5EF4-FFF2-40B4-BE49-F238E27FC236}">
                <a16:creationId xmlns:a16="http://schemas.microsoft.com/office/drawing/2014/main" id="{26EE8775-7794-6C49-A642-5E058348302D}"/>
              </a:ext>
            </a:extLst>
          </p:cNvPr>
          <p:cNvSpPr txBox="1"/>
          <p:nvPr/>
        </p:nvSpPr>
        <p:spPr>
          <a:xfrm>
            <a:off x="2267712" y="3429000"/>
            <a:ext cx="1207008" cy="369332"/>
          </a:xfrm>
          <a:prstGeom prst="rect">
            <a:avLst/>
          </a:prstGeom>
          <a:noFill/>
        </p:spPr>
        <p:txBody>
          <a:bodyPr wrap="square" rtlCol="0">
            <a:spAutoFit/>
          </a:bodyPr>
          <a:lstStyle/>
          <a:p>
            <a:r>
              <a:rPr lang="en-US" dirty="0"/>
              <a:t>Start here</a:t>
            </a:r>
          </a:p>
        </p:txBody>
      </p:sp>
      <p:cxnSp>
        <p:nvCxnSpPr>
          <p:cNvPr id="7" name="Straight Arrow Connector 6">
            <a:extLst>
              <a:ext uri="{FF2B5EF4-FFF2-40B4-BE49-F238E27FC236}">
                <a16:creationId xmlns:a16="http://schemas.microsoft.com/office/drawing/2014/main" id="{DB06B472-AB4C-0B45-89A7-A3F0517ED00E}"/>
              </a:ext>
            </a:extLst>
          </p:cNvPr>
          <p:cNvCxnSpPr/>
          <p:nvPr/>
        </p:nvCxnSpPr>
        <p:spPr>
          <a:xfrm>
            <a:off x="2877312" y="3803904"/>
            <a:ext cx="1146048" cy="26822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9" name="Picture 8" descr="Graphical user interface, text&#10;&#10;Description automatically generated with medium confidence">
            <a:extLst>
              <a:ext uri="{FF2B5EF4-FFF2-40B4-BE49-F238E27FC236}">
                <a16:creationId xmlns:a16="http://schemas.microsoft.com/office/drawing/2014/main" id="{ED128E4E-D712-F945-B442-9AB659C40A88}"/>
              </a:ext>
            </a:extLst>
          </p:cNvPr>
          <p:cNvPicPr>
            <a:picLocks noChangeAspect="1"/>
          </p:cNvPicPr>
          <p:nvPr/>
        </p:nvPicPr>
        <p:blipFill>
          <a:blip r:embed="rId7"/>
          <a:stretch>
            <a:fillRect/>
          </a:stretch>
        </p:blipFill>
        <p:spPr>
          <a:xfrm>
            <a:off x="8812530" y="203074"/>
            <a:ext cx="3303270" cy="1067027"/>
          </a:xfrm>
          <a:prstGeom prst="rect">
            <a:avLst/>
          </a:prstGeom>
        </p:spPr>
      </p:pic>
    </p:spTree>
    <p:extLst>
      <p:ext uri="{BB962C8B-B14F-4D97-AF65-F5344CB8AC3E}">
        <p14:creationId xmlns:p14="http://schemas.microsoft.com/office/powerpoint/2010/main" val="235403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3BC92-50AF-4043-AA21-01679A0776D7}"/>
              </a:ext>
            </a:extLst>
          </p:cNvPr>
          <p:cNvSpPr>
            <a:spLocks noGrp="1"/>
          </p:cNvSpPr>
          <p:nvPr>
            <p:ph type="title"/>
          </p:nvPr>
        </p:nvSpPr>
        <p:spPr/>
        <p:txBody>
          <a:bodyPr/>
          <a:lstStyle/>
          <a:p>
            <a:r>
              <a:rPr lang="en-US" dirty="0">
                <a:latin typeface="Avenir Black" panose="02000503020000020003" pitchFamily="2" charset="0"/>
              </a:rPr>
              <a:t>Structure of the MNBC</a:t>
            </a:r>
          </a:p>
        </p:txBody>
      </p:sp>
      <p:sp>
        <p:nvSpPr>
          <p:cNvPr id="5" name="Oval 15">
            <a:extLst>
              <a:ext uri="{FF2B5EF4-FFF2-40B4-BE49-F238E27FC236}">
                <a16:creationId xmlns:a16="http://schemas.microsoft.com/office/drawing/2014/main" id="{73A27058-3BD6-7F45-9207-E550535A5C03}"/>
              </a:ext>
            </a:extLst>
          </p:cNvPr>
          <p:cNvSpPr>
            <a:spLocks noChangeArrowheads="1"/>
          </p:cNvSpPr>
          <p:nvPr/>
        </p:nvSpPr>
        <p:spPr bwMode="gray">
          <a:xfrm>
            <a:off x="5437663" y="3345639"/>
            <a:ext cx="1325563" cy="670151"/>
          </a:xfrm>
          <a:prstGeom prst="ellipse">
            <a:avLst/>
          </a:prstGeom>
          <a:solidFill>
            <a:srgbClr val="002060"/>
          </a:solidFill>
          <a:ln>
            <a:noFill/>
          </a:ln>
        </p:spPr>
        <p:txBody>
          <a:bodyPr lIns="64286" tIns="33429" rIns="64286" bIns="33429"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nl-NL" altLang="ro-RO" sz="1286">
                <a:solidFill>
                  <a:schemeClr val="bg1"/>
                </a:solidFill>
                <a:latin typeface="Avenir Light" panose="020B0402020203020204" pitchFamily="34" charset="77"/>
              </a:rPr>
              <a:t>mini new business case</a:t>
            </a:r>
          </a:p>
        </p:txBody>
      </p:sp>
      <p:sp>
        <p:nvSpPr>
          <p:cNvPr id="6" name="Rectangle 16">
            <a:extLst>
              <a:ext uri="{FF2B5EF4-FFF2-40B4-BE49-F238E27FC236}">
                <a16:creationId xmlns:a16="http://schemas.microsoft.com/office/drawing/2014/main" id="{66AB4A18-BC10-414B-A2AA-CF1CCD698812}"/>
              </a:ext>
            </a:extLst>
          </p:cNvPr>
          <p:cNvSpPr>
            <a:spLocks noChangeArrowheads="1"/>
          </p:cNvSpPr>
          <p:nvPr/>
        </p:nvSpPr>
        <p:spPr bwMode="gray">
          <a:xfrm>
            <a:off x="2972502" y="3115451"/>
            <a:ext cx="1893661" cy="274411"/>
          </a:xfrm>
          <a:prstGeom prst="rect">
            <a:avLst/>
          </a:prstGeom>
          <a:solidFill>
            <a:srgbClr val="002060"/>
          </a:solidFill>
          <a:ln>
            <a:noFill/>
          </a:ln>
        </p:spPr>
        <p:txBody>
          <a:bodyPr lIns="64286" tIns="33429" rIns="64286" bIns="33429"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ro-RO" sz="1000" b="1" dirty="0">
                <a:solidFill>
                  <a:schemeClr val="bg1"/>
                </a:solidFill>
                <a:latin typeface="Avenir Light" panose="020B0402020203020204" pitchFamily="34" charset="77"/>
              </a:rPr>
              <a:t>6. We will continue in this way</a:t>
            </a:r>
          </a:p>
        </p:txBody>
      </p:sp>
      <p:sp>
        <p:nvSpPr>
          <p:cNvPr id="7" name="Rectangle 17">
            <a:extLst>
              <a:ext uri="{FF2B5EF4-FFF2-40B4-BE49-F238E27FC236}">
                <a16:creationId xmlns:a16="http://schemas.microsoft.com/office/drawing/2014/main" id="{E058CCEA-6988-B64F-B059-9B2244CD4D63}"/>
              </a:ext>
            </a:extLst>
          </p:cNvPr>
          <p:cNvSpPr>
            <a:spLocks noChangeArrowheads="1"/>
          </p:cNvSpPr>
          <p:nvPr/>
        </p:nvSpPr>
        <p:spPr bwMode="gray">
          <a:xfrm>
            <a:off x="2972502" y="3380790"/>
            <a:ext cx="1893661" cy="610054"/>
          </a:xfrm>
          <a:prstGeom prst="rect">
            <a:avLst/>
          </a:prstGeom>
          <a:solidFill>
            <a:schemeClr val="bg1">
              <a:lumMod val="85000"/>
            </a:schemeClr>
          </a:solidFill>
          <a:ln>
            <a:noFill/>
          </a:ln>
        </p:spPr>
        <p:txBody>
          <a:bodyPr lIns="64286" tIns="0" rIns="64286" bIns="0"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70000"/>
              </a:lnSpc>
              <a:buFont typeface="Wingdings" pitchFamily="2" charset="2"/>
              <a:buChar char=""/>
            </a:pPr>
            <a:r>
              <a:rPr lang="en-GB" altLang="ro-RO" sz="857">
                <a:latin typeface="Avenir Light" panose="020B0402020203020204" pitchFamily="34" charset="77"/>
              </a:rPr>
              <a:t> Why proceed?</a:t>
            </a:r>
          </a:p>
          <a:p>
            <a:pPr eaLnBrk="1" hangingPunct="1">
              <a:lnSpc>
                <a:spcPct val="70000"/>
              </a:lnSpc>
              <a:buFont typeface="Wingdings" pitchFamily="2" charset="2"/>
              <a:buChar char=""/>
            </a:pPr>
            <a:r>
              <a:rPr lang="en-GB" altLang="ro-RO" sz="857">
                <a:latin typeface="Avenir Light" panose="020B0402020203020204" pitchFamily="34" charset="77"/>
              </a:rPr>
              <a:t> What are the uncertainties?</a:t>
            </a:r>
          </a:p>
          <a:p>
            <a:pPr eaLnBrk="1" hangingPunct="1">
              <a:lnSpc>
                <a:spcPct val="70000"/>
              </a:lnSpc>
              <a:buFont typeface="Wingdings" pitchFamily="2" charset="2"/>
              <a:buChar char=""/>
            </a:pPr>
            <a:r>
              <a:rPr lang="en-GB" altLang="ro-RO" sz="857">
                <a:latin typeface="Avenir Light" panose="020B0402020203020204" pitchFamily="34" charset="77"/>
              </a:rPr>
              <a:t> Next steps</a:t>
            </a:r>
          </a:p>
          <a:p>
            <a:pPr lvl="1" eaLnBrk="1" hangingPunct="1">
              <a:lnSpc>
                <a:spcPct val="70000"/>
              </a:lnSpc>
              <a:buFont typeface="Wingdings" pitchFamily="2" charset="2"/>
              <a:buChar char=""/>
            </a:pPr>
            <a:r>
              <a:rPr lang="en-GB" altLang="ro-RO" sz="857">
                <a:latin typeface="Avenir Light" panose="020B0402020203020204" pitchFamily="34" charset="77"/>
              </a:rPr>
              <a:t> Team</a:t>
            </a:r>
          </a:p>
          <a:p>
            <a:pPr lvl="1" eaLnBrk="1" hangingPunct="1">
              <a:lnSpc>
                <a:spcPct val="70000"/>
              </a:lnSpc>
              <a:buFont typeface="Wingdings" pitchFamily="2" charset="2"/>
              <a:buChar char=""/>
            </a:pPr>
            <a:r>
              <a:rPr lang="en-GB" altLang="ro-RO" sz="857">
                <a:latin typeface="Avenir Light" panose="020B0402020203020204" pitchFamily="34" charset="77"/>
              </a:rPr>
              <a:t> Planning</a:t>
            </a:r>
          </a:p>
          <a:p>
            <a:pPr lvl="1" eaLnBrk="1" hangingPunct="1">
              <a:lnSpc>
                <a:spcPct val="70000"/>
              </a:lnSpc>
              <a:buFont typeface="Wingdings" pitchFamily="2" charset="2"/>
              <a:buChar char=""/>
            </a:pPr>
            <a:r>
              <a:rPr lang="en-GB" altLang="ro-RO" sz="857">
                <a:latin typeface="Avenir Light" panose="020B0402020203020204" pitchFamily="34" charset="77"/>
              </a:rPr>
              <a:t> Costs</a:t>
            </a:r>
          </a:p>
        </p:txBody>
      </p:sp>
      <p:sp>
        <p:nvSpPr>
          <p:cNvPr id="8" name="Rectangle 32">
            <a:extLst>
              <a:ext uri="{FF2B5EF4-FFF2-40B4-BE49-F238E27FC236}">
                <a16:creationId xmlns:a16="http://schemas.microsoft.com/office/drawing/2014/main" id="{8ED199D7-8685-2149-8742-E707D76FA84F}"/>
              </a:ext>
            </a:extLst>
          </p:cNvPr>
          <p:cNvSpPr>
            <a:spLocks noChangeArrowheads="1"/>
          </p:cNvSpPr>
          <p:nvPr/>
        </p:nvSpPr>
        <p:spPr bwMode="gray">
          <a:xfrm>
            <a:off x="4070145" y="4351433"/>
            <a:ext cx="1801813" cy="274411"/>
          </a:xfrm>
          <a:prstGeom prst="rect">
            <a:avLst/>
          </a:prstGeom>
          <a:solidFill>
            <a:srgbClr val="002060"/>
          </a:solidFill>
          <a:ln>
            <a:noFill/>
          </a:ln>
        </p:spPr>
        <p:txBody>
          <a:bodyPr lIns="64286" tIns="33429" rIns="64286" bIns="33429"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ro-RO" sz="1000" b="1" dirty="0">
                <a:solidFill>
                  <a:schemeClr val="bg1"/>
                </a:solidFill>
                <a:latin typeface="Avenir Light" panose="020B0402020203020204" pitchFamily="34" charset="77"/>
              </a:rPr>
              <a:t>5. This is what we get</a:t>
            </a:r>
          </a:p>
        </p:txBody>
      </p:sp>
      <p:sp>
        <p:nvSpPr>
          <p:cNvPr id="9" name="Rectangle 33">
            <a:extLst>
              <a:ext uri="{FF2B5EF4-FFF2-40B4-BE49-F238E27FC236}">
                <a16:creationId xmlns:a16="http://schemas.microsoft.com/office/drawing/2014/main" id="{4ABEE128-CC19-3F49-BC4A-2D65297B36E8}"/>
              </a:ext>
            </a:extLst>
          </p:cNvPr>
          <p:cNvSpPr>
            <a:spLocks noChangeArrowheads="1"/>
          </p:cNvSpPr>
          <p:nvPr/>
        </p:nvSpPr>
        <p:spPr bwMode="gray">
          <a:xfrm>
            <a:off x="4070145" y="4625843"/>
            <a:ext cx="1801813" cy="498929"/>
          </a:xfrm>
          <a:prstGeom prst="rect">
            <a:avLst/>
          </a:prstGeom>
          <a:solidFill>
            <a:schemeClr val="bg1">
              <a:lumMod val="85000"/>
            </a:schemeClr>
          </a:solidFill>
          <a:ln>
            <a:noFill/>
          </a:ln>
        </p:spPr>
        <p:txBody>
          <a:bodyPr lIns="64286" tIns="0" rIns="64286" bIns="0"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70000"/>
              </a:lnSpc>
              <a:buFont typeface="Wingdings" pitchFamily="2" charset="2"/>
              <a:buChar char=""/>
            </a:pPr>
            <a:r>
              <a:rPr lang="en-GB" altLang="ro-RO" sz="857">
                <a:latin typeface="Avenir Light" panose="020B0402020203020204" pitchFamily="34" charset="77"/>
              </a:rPr>
              <a:t> Potential turnover</a:t>
            </a:r>
          </a:p>
          <a:p>
            <a:pPr eaLnBrk="1" hangingPunct="1">
              <a:lnSpc>
                <a:spcPct val="70000"/>
              </a:lnSpc>
              <a:buFont typeface="Wingdings" pitchFamily="2" charset="2"/>
              <a:buChar char=""/>
            </a:pPr>
            <a:r>
              <a:rPr lang="en-GB" altLang="ro-RO" sz="857">
                <a:latin typeface="Avenir Light" panose="020B0402020203020204" pitchFamily="34" charset="77"/>
              </a:rPr>
              <a:t> Potential margin and profits</a:t>
            </a:r>
          </a:p>
          <a:p>
            <a:pPr eaLnBrk="1" hangingPunct="1">
              <a:lnSpc>
                <a:spcPct val="70000"/>
              </a:lnSpc>
              <a:buFont typeface="Wingdings" pitchFamily="2" charset="2"/>
              <a:buChar char=""/>
            </a:pPr>
            <a:r>
              <a:rPr lang="en-GB" altLang="ro-RO" sz="857">
                <a:latin typeface="Avenir Light" panose="020B0402020203020204" pitchFamily="34" charset="77"/>
              </a:rPr>
              <a:t> Further costs for development</a:t>
            </a:r>
          </a:p>
        </p:txBody>
      </p:sp>
      <p:sp>
        <p:nvSpPr>
          <p:cNvPr id="10" name="Rectangle 35">
            <a:extLst>
              <a:ext uri="{FF2B5EF4-FFF2-40B4-BE49-F238E27FC236}">
                <a16:creationId xmlns:a16="http://schemas.microsoft.com/office/drawing/2014/main" id="{237F42F7-97D4-3A42-B660-BF240BFC7A18}"/>
              </a:ext>
            </a:extLst>
          </p:cNvPr>
          <p:cNvSpPr>
            <a:spLocks noChangeArrowheads="1"/>
          </p:cNvSpPr>
          <p:nvPr/>
        </p:nvSpPr>
        <p:spPr bwMode="gray">
          <a:xfrm>
            <a:off x="7334726" y="3109782"/>
            <a:ext cx="1869848" cy="274411"/>
          </a:xfrm>
          <a:prstGeom prst="rect">
            <a:avLst/>
          </a:prstGeom>
          <a:solidFill>
            <a:srgbClr val="002060"/>
          </a:solidFill>
          <a:ln>
            <a:noFill/>
          </a:ln>
        </p:spPr>
        <p:txBody>
          <a:bodyPr lIns="64286" tIns="33429" rIns="64286" bIns="33429"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ro-RO" sz="1000" b="1" dirty="0">
                <a:solidFill>
                  <a:schemeClr val="bg1"/>
                </a:solidFill>
                <a:latin typeface="Avenir Light" panose="020B0402020203020204" pitchFamily="34" charset="77"/>
              </a:rPr>
              <a:t>3. This is the benefit for the customer</a:t>
            </a:r>
          </a:p>
        </p:txBody>
      </p:sp>
      <p:sp>
        <p:nvSpPr>
          <p:cNvPr id="11" name="Rectangle 36">
            <a:extLst>
              <a:ext uri="{FF2B5EF4-FFF2-40B4-BE49-F238E27FC236}">
                <a16:creationId xmlns:a16="http://schemas.microsoft.com/office/drawing/2014/main" id="{F6557D25-E33F-764C-9E23-CAAE314DE2A9}"/>
              </a:ext>
            </a:extLst>
          </p:cNvPr>
          <p:cNvSpPr>
            <a:spLocks noChangeArrowheads="1"/>
          </p:cNvSpPr>
          <p:nvPr/>
        </p:nvSpPr>
        <p:spPr bwMode="gray">
          <a:xfrm>
            <a:off x="7334726" y="3390996"/>
            <a:ext cx="1869848" cy="594179"/>
          </a:xfrm>
          <a:prstGeom prst="rect">
            <a:avLst/>
          </a:prstGeom>
          <a:solidFill>
            <a:schemeClr val="bg1">
              <a:lumMod val="85000"/>
            </a:schemeClr>
          </a:solidFill>
          <a:ln>
            <a:noFill/>
          </a:ln>
        </p:spPr>
        <p:txBody>
          <a:bodyPr lIns="64286" tIns="0" rIns="64286" bIns="0"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70000"/>
              </a:lnSpc>
              <a:buFont typeface="Wingdings" pitchFamily="2" charset="2"/>
              <a:buChar char=""/>
            </a:pPr>
            <a:r>
              <a:rPr lang="en-GB" altLang="ro-RO" sz="857">
                <a:latin typeface="Avenir Light" panose="020B0402020203020204" pitchFamily="34" charset="77"/>
              </a:rPr>
              <a:t> Why will the customer choose it ?</a:t>
            </a:r>
          </a:p>
          <a:p>
            <a:pPr eaLnBrk="1" hangingPunct="1">
              <a:lnSpc>
                <a:spcPct val="70000"/>
              </a:lnSpc>
              <a:buFont typeface="Wingdings" pitchFamily="2" charset="2"/>
              <a:buChar char=""/>
            </a:pPr>
            <a:r>
              <a:rPr lang="en-GB" altLang="ro-RO" sz="857">
                <a:latin typeface="Avenir Light" panose="020B0402020203020204" pitchFamily="34" charset="77"/>
              </a:rPr>
              <a:t> Who are our competitors?</a:t>
            </a:r>
          </a:p>
          <a:p>
            <a:pPr eaLnBrk="1" hangingPunct="1">
              <a:lnSpc>
                <a:spcPct val="70000"/>
              </a:lnSpc>
              <a:buFont typeface="Wingdings" pitchFamily="2" charset="2"/>
              <a:buChar char=""/>
            </a:pPr>
            <a:r>
              <a:rPr lang="en-GB" altLang="ro-RO" sz="857">
                <a:latin typeface="Avenir Light" panose="020B0402020203020204" pitchFamily="34" charset="77"/>
              </a:rPr>
              <a:t> What’s our positioning?</a:t>
            </a:r>
          </a:p>
          <a:p>
            <a:pPr eaLnBrk="1" hangingPunct="1">
              <a:lnSpc>
                <a:spcPct val="70000"/>
              </a:lnSpc>
              <a:buFont typeface="Wingdings" pitchFamily="2" charset="2"/>
              <a:buChar char=""/>
            </a:pPr>
            <a:r>
              <a:rPr lang="en-GB" altLang="ro-RO" sz="857">
                <a:latin typeface="Avenir Light" panose="020B0402020203020204" pitchFamily="34" charset="77"/>
              </a:rPr>
              <a:t> Rating of the concept in the test?</a:t>
            </a:r>
          </a:p>
        </p:txBody>
      </p:sp>
      <p:sp>
        <p:nvSpPr>
          <p:cNvPr id="12" name="Rectangle 38">
            <a:extLst>
              <a:ext uri="{FF2B5EF4-FFF2-40B4-BE49-F238E27FC236}">
                <a16:creationId xmlns:a16="http://schemas.microsoft.com/office/drawing/2014/main" id="{FBD6EF82-7559-7942-81DC-631043D3A7BC}"/>
              </a:ext>
            </a:extLst>
          </p:cNvPr>
          <p:cNvSpPr>
            <a:spLocks noChangeArrowheads="1"/>
          </p:cNvSpPr>
          <p:nvPr/>
        </p:nvSpPr>
        <p:spPr bwMode="gray">
          <a:xfrm>
            <a:off x="6274502" y="4351433"/>
            <a:ext cx="1814286" cy="274411"/>
          </a:xfrm>
          <a:prstGeom prst="rect">
            <a:avLst/>
          </a:prstGeom>
          <a:solidFill>
            <a:srgbClr val="002060"/>
          </a:solidFill>
          <a:ln>
            <a:noFill/>
          </a:ln>
        </p:spPr>
        <p:txBody>
          <a:bodyPr lIns="64286" tIns="33429" rIns="64286" bIns="33429"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ro-RO" sz="1000" b="1" dirty="0">
                <a:solidFill>
                  <a:schemeClr val="bg1"/>
                </a:solidFill>
                <a:latin typeface="Avenir Light" panose="020B0402020203020204" pitchFamily="34" charset="77"/>
              </a:rPr>
              <a:t>4. We can produce it</a:t>
            </a:r>
          </a:p>
        </p:txBody>
      </p:sp>
      <p:sp>
        <p:nvSpPr>
          <p:cNvPr id="13" name="Rectangle 39">
            <a:extLst>
              <a:ext uri="{FF2B5EF4-FFF2-40B4-BE49-F238E27FC236}">
                <a16:creationId xmlns:a16="http://schemas.microsoft.com/office/drawing/2014/main" id="{73BB8527-DC53-B446-BFB9-8EC593664A56}"/>
              </a:ext>
            </a:extLst>
          </p:cNvPr>
          <p:cNvSpPr>
            <a:spLocks noChangeArrowheads="1"/>
          </p:cNvSpPr>
          <p:nvPr/>
        </p:nvSpPr>
        <p:spPr bwMode="gray">
          <a:xfrm>
            <a:off x="6274502" y="4625844"/>
            <a:ext cx="1814286" cy="508000"/>
          </a:xfrm>
          <a:prstGeom prst="rect">
            <a:avLst/>
          </a:prstGeom>
          <a:solidFill>
            <a:schemeClr val="bg1">
              <a:lumMod val="85000"/>
            </a:schemeClr>
          </a:solidFill>
          <a:ln>
            <a:noFill/>
          </a:ln>
        </p:spPr>
        <p:txBody>
          <a:bodyPr lIns="64286" tIns="0" rIns="64286" bIns="0"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70000"/>
              </a:lnSpc>
              <a:buFont typeface="Wingdings" pitchFamily="2" charset="2"/>
              <a:buChar char=""/>
            </a:pPr>
            <a:r>
              <a:rPr lang="en-GB" altLang="ro-RO" sz="857">
                <a:latin typeface="Avenir Light" panose="020B0402020203020204" pitchFamily="34" charset="77"/>
              </a:rPr>
              <a:t> Feasibility</a:t>
            </a:r>
          </a:p>
          <a:p>
            <a:pPr eaLnBrk="1" hangingPunct="1">
              <a:lnSpc>
                <a:spcPct val="70000"/>
              </a:lnSpc>
              <a:buFont typeface="Wingdings" pitchFamily="2" charset="2"/>
              <a:buChar char=""/>
            </a:pPr>
            <a:r>
              <a:rPr lang="en-GB" altLang="ro-RO" sz="857">
                <a:latin typeface="Avenir Light" panose="020B0402020203020204" pitchFamily="34" charset="77"/>
              </a:rPr>
              <a:t> Potential partners for co-creation</a:t>
            </a:r>
          </a:p>
          <a:p>
            <a:pPr eaLnBrk="1" hangingPunct="1">
              <a:lnSpc>
                <a:spcPct val="70000"/>
              </a:lnSpc>
              <a:buFont typeface="Wingdings" pitchFamily="2" charset="2"/>
              <a:buChar char=""/>
            </a:pPr>
            <a:r>
              <a:rPr lang="en-GB" altLang="ro-RO" sz="857">
                <a:latin typeface="Avenir Light" panose="020B0402020203020204" pitchFamily="34" charset="77"/>
              </a:rPr>
              <a:t> Next steps in the process</a:t>
            </a:r>
          </a:p>
        </p:txBody>
      </p:sp>
      <p:sp>
        <p:nvSpPr>
          <p:cNvPr id="14" name="Rectangle 41">
            <a:extLst>
              <a:ext uri="{FF2B5EF4-FFF2-40B4-BE49-F238E27FC236}">
                <a16:creationId xmlns:a16="http://schemas.microsoft.com/office/drawing/2014/main" id="{956DACCC-6FB6-6B4F-A68E-15688CFBE304}"/>
              </a:ext>
            </a:extLst>
          </p:cNvPr>
          <p:cNvSpPr>
            <a:spLocks noChangeArrowheads="1"/>
          </p:cNvSpPr>
          <p:nvPr/>
        </p:nvSpPr>
        <p:spPr bwMode="gray">
          <a:xfrm>
            <a:off x="4089422" y="1836380"/>
            <a:ext cx="1919741" cy="274411"/>
          </a:xfrm>
          <a:prstGeom prst="rect">
            <a:avLst/>
          </a:prstGeom>
          <a:solidFill>
            <a:srgbClr val="002060"/>
          </a:solidFill>
          <a:ln>
            <a:noFill/>
          </a:ln>
        </p:spPr>
        <p:txBody>
          <a:bodyPr lIns="64286" tIns="33429" rIns="64286" bIns="33429"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ro-RO" sz="1000" b="1" dirty="0">
                <a:solidFill>
                  <a:schemeClr val="bg1"/>
                </a:solidFill>
                <a:latin typeface="Avenir Light" panose="020B0402020203020204" pitchFamily="34" charset="77"/>
              </a:rPr>
              <a:t>1. This is the customer friction    </a:t>
            </a:r>
          </a:p>
        </p:txBody>
      </p:sp>
      <p:sp>
        <p:nvSpPr>
          <p:cNvPr id="15" name="Rectangle 42">
            <a:extLst>
              <a:ext uri="{FF2B5EF4-FFF2-40B4-BE49-F238E27FC236}">
                <a16:creationId xmlns:a16="http://schemas.microsoft.com/office/drawing/2014/main" id="{1B0CACC7-A266-494C-964B-0A573326D1C9}"/>
              </a:ext>
            </a:extLst>
          </p:cNvPr>
          <p:cNvSpPr>
            <a:spLocks noChangeArrowheads="1"/>
          </p:cNvSpPr>
          <p:nvPr/>
        </p:nvSpPr>
        <p:spPr bwMode="gray">
          <a:xfrm>
            <a:off x="4089422" y="2110790"/>
            <a:ext cx="1919741" cy="555625"/>
          </a:xfrm>
          <a:prstGeom prst="rect">
            <a:avLst/>
          </a:prstGeom>
          <a:solidFill>
            <a:schemeClr val="bg1">
              <a:lumMod val="85000"/>
            </a:schemeClr>
          </a:solidFill>
          <a:ln>
            <a:noFill/>
          </a:ln>
        </p:spPr>
        <p:txBody>
          <a:bodyPr lIns="64286" tIns="0" rIns="64286" bIns="0"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70000"/>
              </a:lnSpc>
              <a:buFont typeface="Wingdings" pitchFamily="2" charset="2"/>
              <a:buChar char=""/>
            </a:pPr>
            <a:r>
              <a:rPr lang="en-GB" altLang="ro-RO" sz="857">
                <a:latin typeface="Avenir Light" panose="020B0402020203020204" pitchFamily="34" charset="77"/>
              </a:rPr>
              <a:t> What is the customer friction?</a:t>
            </a:r>
          </a:p>
          <a:p>
            <a:pPr lvl="1" eaLnBrk="1" hangingPunct="1">
              <a:lnSpc>
                <a:spcPct val="70000"/>
              </a:lnSpc>
              <a:buFont typeface="Wingdings" pitchFamily="2" charset="2"/>
              <a:buChar char=""/>
            </a:pPr>
            <a:r>
              <a:rPr lang="en-GB" altLang="ro-RO" sz="857">
                <a:latin typeface="Avenir Light" panose="020B0402020203020204" pitchFamily="34" charset="77"/>
              </a:rPr>
              <a:t> Situation</a:t>
            </a:r>
          </a:p>
          <a:p>
            <a:pPr lvl="1" eaLnBrk="1" hangingPunct="1">
              <a:lnSpc>
                <a:spcPct val="70000"/>
              </a:lnSpc>
              <a:buFont typeface="Wingdings" pitchFamily="2" charset="2"/>
              <a:buChar char=""/>
            </a:pPr>
            <a:r>
              <a:rPr lang="en-GB" altLang="ro-RO" sz="857">
                <a:latin typeface="Avenir Light" panose="020B0402020203020204" pitchFamily="34" charset="77"/>
              </a:rPr>
              <a:t> Need</a:t>
            </a:r>
          </a:p>
          <a:p>
            <a:pPr lvl="1" eaLnBrk="1" hangingPunct="1">
              <a:lnSpc>
                <a:spcPct val="70000"/>
              </a:lnSpc>
              <a:buFont typeface="Wingdings" pitchFamily="2" charset="2"/>
              <a:buChar char=""/>
            </a:pPr>
            <a:r>
              <a:rPr lang="en-GB" altLang="ro-RO" sz="857">
                <a:latin typeface="Avenir Light" panose="020B0402020203020204" pitchFamily="34" charset="77"/>
              </a:rPr>
              <a:t> Friction</a:t>
            </a:r>
          </a:p>
        </p:txBody>
      </p:sp>
      <p:cxnSp>
        <p:nvCxnSpPr>
          <p:cNvPr id="16" name="AutoShape 48">
            <a:extLst>
              <a:ext uri="{FF2B5EF4-FFF2-40B4-BE49-F238E27FC236}">
                <a16:creationId xmlns:a16="http://schemas.microsoft.com/office/drawing/2014/main" id="{AEDC2C00-B40E-5748-A1EB-2F71742C4B9B}"/>
              </a:ext>
            </a:extLst>
          </p:cNvPr>
          <p:cNvCxnSpPr>
            <a:cxnSpLocks noChangeShapeType="1"/>
            <a:stCxn id="5" idx="3"/>
            <a:endCxn id="8" idx="0"/>
          </p:cNvCxnSpPr>
          <p:nvPr/>
        </p:nvCxnSpPr>
        <p:spPr bwMode="gray">
          <a:xfrm rot="5400000">
            <a:off x="5085012" y="3804880"/>
            <a:ext cx="433161" cy="659946"/>
          </a:xfrm>
          <a:prstGeom prst="straightConnector1">
            <a:avLst/>
          </a:prstGeom>
          <a:noFill/>
          <a:ln w="6350">
            <a:solidFill>
              <a:srgbClr val="656565">
                <a:alpha val="79999"/>
              </a:srgbClr>
            </a:solidFill>
            <a:round/>
            <a:headEnd/>
            <a:tailEnd type="triangle" w="med" len="med"/>
          </a:ln>
          <a:extLst>
            <a:ext uri="{909E8E84-426E-40DD-AFC4-6F175D3DCCD1}">
              <a14:hiddenFill xmlns:a14="http://schemas.microsoft.com/office/drawing/2010/main">
                <a:noFill/>
              </a14:hiddenFill>
            </a:ext>
          </a:extLst>
        </p:spPr>
      </p:cxnSp>
      <p:cxnSp>
        <p:nvCxnSpPr>
          <p:cNvPr id="17" name="AutoShape 54">
            <a:extLst>
              <a:ext uri="{FF2B5EF4-FFF2-40B4-BE49-F238E27FC236}">
                <a16:creationId xmlns:a16="http://schemas.microsoft.com/office/drawing/2014/main" id="{BF173387-756D-294F-A88F-FD5ACF6BC72A}"/>
              </a:ext>
            </a:extLst>
          </p:cNvPr>
          <p:cNvCxnSpPr>
            <a:cxnSpLocks noChangeShapeType="1"/>
            <a:stCxn id="5" idx="6"/>
            <a:endCxn id="11" idx="1"/>
          </p:cNvCxnSpPr>
          <p:nvPr/>
        </p:nvCxnSpPr>
        <p:spPr bwMode="gray">
          <a:xfrm>
            <a:off x="6763226" y="3681282"/>
            <a:ext cx="571500" cy="6804"/>
          </a:xfrm>
          <a:prstGeom prst="straightConnector1">
            <a:avLst/>
          </a:prstGeom>
          <a:noFill/>
          <a:ln w="6350">
            <a:solidFill>
              <a:srgbClr val="656565">
                <a:alpha val="79999"/>
              </a:srgbClr>
            </a:solidFill>
            <a:round/>
            <a:headEnd/>
            <a:tailEnd type="triangle" w="med" len="med"/>
          </a:ln>
          <a:extLst>
            <a:ext uri="{909E8E84-426E-40DD-AFC4-6F175D3DCCD1}">
              <a14:hiddenFill xmlns:a14="http://schemas.microsoft.com/office/drawing/2010/main">
                <a:noFill/>
              </a14:hiddenFill>
            </a:ext>
          </a:extLst>
        </p:spPr>
      </p:cxnSp>
      <p:cxnSp>
        <p:nvCxnSpPr>
          <p:cNvPr id="18" name="AutoShape 55">
            <a:extLst>
              <a:ext uri="{FF2B5EF4-FFF2-40B4-BE49-F238E27FC236}">
                <a16:creationId xmlns:a16="http://schemas.microsoft.com/office/drawing/2014/main" id="{6E44BCAE-2475-5445-9736-A8CB038B6BC1}"/>
              </a:ext>
            </a:extLst>
          </p:cNvPr>
          <p:cNvCxnSpPr>
            <a:cxnSpLocks noChangeShapeType="1"/>
            <a:stCxn id="5" idx="5"/>
            <a:endCxn id="12" idx="0"/>
          </p:cNvCxnSpPr>
          <p:nvPr/>
        </p:nvCxnSpPr>
        <p:spPr bwMode="gray">
          <a:xfrm rot="16200000" flipH="1">
            <a:off x="6658904" y="3828692"/>
            <a:ext cx="433161" cy="612321"/>
          </a:xfrm>
          <a:prstGeom prst="straightConnector1">
            <a:avLst/>
          </a:prstGeom>
          <a:noFill/>
          <a:ln w="6350">
            <a:solidFill>
              <a:srgbClr val="656565">
                <a:alpha val="79999"/>
              </a:srgbClr>
            </a:solidFill>
            <a:round/>
            <a:headEnd/>
            <a:tailEnd type="triangle" w="med" len="med"/>
          </a:ln>
          <a:extLst>
            <a:ext uri="{909E8E84-426E-40DD-AFC4-6F175D3DCCD1}">
              <a14:hiddenFill xmlns:a14="http://schemas.microsoft.com/office/drawing/2010/main">
                <a:noFill/>
              </a14:hiddenFill>
            </a:ext>
          </a:extLst>
        </p:spPr>
      </p:cxnSp>
      <p:cxnSp>
        <p:nvCxnSpPr>
          <p:cNvPr id="19" name="AutoShape 56">
            <a:extLst>
              <a:ext uri="{FF2B5EF4-FFF2-40B4-BE49-F238E27FC236}">
                <a16:creationId xmlns:a16="http://schemas.microsoft.com/office/drawing/2014/main" id="{675EF3C0-085C-8143-8202-6BA2A04CF703}"/>
              </a:ext>
            </a:extLst>
          </p:cNvPr>
          <p:cNvCxnSpPr>
            <a:cxnSpLocks noChangeShapeType="1"/>
            <a:stCxn id="5" idx="2"/>
            <a:endCxn id="7" idx="3"/>
          </p:cNvCxnSpPr>
          <p:nvPr/>
        </p:nvCxnSpPr>
        <p:spPr bwMode="gray">
          <a:xfrm rot="10800000" flipV="1">
            <a:off x="4866163" y="3681281"/>
            <a:ext cx="571500" cy="4536"/>
          </a:xfrm>
          <a:prstGeom prst="straightConnector1">
            <a:avLst/>
          </a:prstGeom>
          <a:noFill/>
          <a:ln w="6350">
            <a:solidFill>
              <a:srgbClr val="656565">
                <a:alpha val="79999"/>
              </a:srgbClr>
            </a:solidFill>
            <a:round/>
            <a:headEnd/>
            <a:tailEnd type="triangle" w="med" len="med"/>
          </a:ln>
          <a:extLst>
            <a:ext uri="{909E8E84-426E-40DD-AFC4-6F175D3DCCD1}">
              <a14:hiddenFill xmlns:a14="http://schemas.microsoft.com/office/drawing/2010/main">
                <a:noFill/>
              </a14:hiddenFill>
            </a:ext>
          </a:extLst>
        </p:spPr>
      </p:cxnSp>
      <p:cxnSp>
        <p:nvCxnSpPr>
          <p:cNvPr id="20" name="AutoShape 60">
            <a:extLst>
              <a:ext uri="{FF2B5EF4-FFF2-40B4-BE49-F238E27FC236}">
                <a16:creationId xmlns:a16="http://schemas.microsoft.com/office/drawing/2014/main" id="{2CB31233-E476-3B45-AC1D-553210AAE0A4}"/>
              </a:ext>
            </a:extLst>
          </p:cNvPr>
          <p:cNvCxnSpPr>
            <a:cxnSpLocks noChangeShapeType="1"/>
            <a:stCxn id="11" idx="2"/>
            <a:endCxn id="13" idx="3"/>
          </p:cNvCxnSpPr>
          <p:nvPr/>
        </p:nvCxnSpPr>
        <p:spPr bwMode="gray">
          <a:xfrm rot="5400000">
            <a:off x="7732168" y="4341795"/>
            <a:ext cx="894669" cy="181429"/>
          </a:xfrm>
          <a:prstGeom prst="bentConnector2">
            <a:avLst/>
          </a:prstGeom>
          <a:noFill/>
          <a:ln w="6350">
            <a:solidFill>
              <a:srgbClr val="656565">
                <a:alpha val="79999"/>
              </a:srgbClr>
            </a:solidFill>
            <a:prstDash val="sysDot"/>
            <a:miter lim="800000"/>
            <a:headEnd/>
            <a:tailEnd type="triangle" w="med" len="med"/>
          </a:ln>
          <a:extLst>
            <a:ext uri="{909E8E84-426E-40DD-AFC4-6F175D3DCCD1}">
              <a14:hiddenFill xmlns:a14="http://schemas.microsoft.com/office/drawing/2010/main">
                <a:noFill/>
              </a14:hiddenFill>
            </a:ext>
          </a:extLst>
        </p:spPr>
      </p:cxnSp>
      <p:cxnSp>
        <p:nvCxnSpPr>
          <p:cNvPr id="21" name="AutoShape 61">
            <a:extLst>
              <a:ext uri="{FF2B5EF4-FFF2-40B4-BE49-F238E27FC236}">
                <a16:creationId xmlns:a16="http://schemas.microsoft.com/office/drawing/2014/main" id="{253A6D94-F733-8445-8969-9F7BAD4A1662}"/>
              </a:ext>
            </a:extLst>
          </p:cNvPr>
          <p:cNvCxnSpPr>
            <a:cxnSpLocks noChangeShapeType="1"/>
            <a:stCxn id="13" idx="1"/>
            <a:endCxn id="9" idx="3"/>
          </p:cNvCxnSpPr>
          <p:nvPr/>
        </p:nvCxnSpPr>
        <p:spPr bwMode="gray">
          <a:xfrm rot="10800000">
            <a:off x="5871958" y="4875308"/>
            <a:ext cx="402544" cy="4536"/>
          </a:xfrm>
          <a:prstGeom prst="straightConnector1">
            <a:avLst/>
          </a:prstGeom>
          <a:noFill/>
          <a:ln w="6350">
            <a:solidFill>
              <a:srgbClr val="656565">
                <a:alpha val="79999"/>
              </a:srgbClr>
            </a:solidFill>
            <a:prstDash val="sysDot"/>
            <a:round/>
            <a:headEnd/>
            <a:tailEnd type="triangle" w="med" len="med"/>
          </a:ln>
          <a:extLst>
            <a:ext uri="{909E8E84-426E-40DD-AFC4-6F175D3DCCD1}">
              <a14:hiddenFill xmlns:a14="http://schemas.microsoft.com/office/drawing/2010/main">
                <a:noFill/>
              </a14:hiddenFill>
            </a:ext>
          </a:extLst>
        </p:spPr>
      </p:cxnSp>
      <p:cxnSp>
        <p:nvCxnSpPr>
          <p:cNvPr id="22" name="AutoShape 62">
            <a:extLst>
              <a:ext uri="{FF2B5EF4-FFF2-40B4-BE49-F238E27FC236}">
                <a16:creationId xmlns:a16="http://schemas.microsoft.com/office/drawing/2014/main" id="{DE7B81BA-6E7C-5649-879C-D68613D602D8}"/>
              </a:ext>
            </a:extLst>
          </p:cNvPr>
          <p:cNvCxnSpPr>
            <a:cxnSpLocks noChangeShapeType="1"/>
            <a:stCxn id="9" idx="1"/>
            <a:endCxn id="7" idx="2"/>
          </p:cNvCxnSpPr>
          <p:nvPr/>
        </p:nvCxnSpPr>
        <p:spPr bwMode="gray">
          <a:xfrm rot="10800000">
            <a:off x="3919333" y="3990844"/>
            <a:ext cx="150812" cy="884464"/>
          </a:xfrm>
          <a:prstGeom prst="bentConnector2">
            <a:avLst/>
          </a:prstGeom>
          <a:noFill/>
          <a:ln w="6350">
            <a:solidFill>
              <a:srgbClr val="656565">
                <a:alpha val="79999"/>
              </a:srgbClr>
            </a:solidFill>
            <a:prstDash val="sysDot"/>
            <a:miter lim="800000"/>
            <a:headEnd/>
            <a:tailEnd type="triangle" w="med" len="med"/>
          </a:ln>
          <a:extLst>
            <a:ext uri="{909E8E84-426E-40DD-AFC4-6F175D3DCCD1}">
              <a14:hiddenFill xmlns:a14="http://schemas.microsoft.com/office/drawing/2010/main">
                <a:noFill/>
              </a14:hiddenFill>
            </a:ext>
          </a:extLst>
        </p:spPr>
      </p:cxnSp>
      <p:cxnSp>
        <p:nvCxnSpPr>
          <p:cNvPr id="23" name="Rechte verbindingslijn 24">
            <a:extLst>
              <a:ext uri="{FF2B5EF4-FFF2-40B4-BE49-F238E27FC236}">
                <a16:creationId xmlns:a16="http://schemas.microsoft.com/office/drawing/2014/main" id="{2211A908-25FD-7C44-8A4A-0E705F4BC7FC}"/>
              </a:ext>
            </a:extLst>
          </p:cNvPr>
          <p:cNvCxnSpPr>
            <a:cxnSpLocks noChangeShapeType="1"/>
            <a:stCxn id="15" idx="2"/>
            <a:endCxn id="5" idx="1"/>
          </p:cNvCxnSpPr>
          <p:nvPr/>
        </p:nvCxnSpPr>
        <p:spPr bwMode="auto">
          <a:xfrm rot="16200000" flipH="1">
            <a:off x="4951208" y="2763933"/>
            <a:ext cx="777875" cy="582839"/>
          </a:xfrm>
          <a:prstGeom prst="line">
            <a:avLst/>
          </a:prstGeom>
          <a:noFill/>
          <a:ln w="6350">
            <a:solidFill>
              <a:srgbClr val="656565">
                <a:alpha val="79999"/>
              </a:srgbClr>
            </a:solidFill>
            <a:round/>
            <a:headEnd/>
            <a:tailEnd type="triangle" w="med" len="med"/>
          </a:ln>
          <a:extLst>
            <a:ext uri="{909E8E84-426E-40DD-AFC4-6F175D3DCCD1}">
              <a14:hiddenFill xmlns:a14="http://schemas.microsoft.com/office/drawing/2010/main">
                <a:noFill/>
              </a14:hiddenFill>
            </a:ext>
          </a:extLst>
        </p:spPr>
      </p:cxnSp>
      <p:sp>
        <p:nvSpPr>
          <p:cNvPr id="24" name="Rectangle 41">
            <a:extLst>
              <a:ext uri="{FF2B5EF4-FFF2-40B4-BE49-F238E27FC236}">
                <a16:creationId xmlns:a16="http://schemas.microsoft.com/office/drawing/2014/main" id="{95DDA161-45F1-C742-8883-E00FF7356C0E}"/>
              </a:ext>
            </a:extLst>
          </p:cNvPr>
          <p:cNvSpPr>
            <a:spLocks noChangeArrowheads="1"/>
          </p:cNvSpPr>
          <p:nvPr/>
        </p:nvSpPr>
        <p:spPr bwMode="gray">
          <a:xfrm>
            <a:off x="6191726" y="1836380"/>
            <a:ext cx="1920875" cy="274411"/>
          </a:xfrm>
          <a:prstGeom prst="rect">
            <a:avLst/>
          </a:prstGeom>
          <a:solidFill>
            <a:srgbClr val="002060"/>
          </a:solidFill>
          <a:ln>
            <a:noFill/>
          </a:ln>
        </p:spPr>
        <p:txBody>
          <a:bodyPr lIns="64286" tIns="33429" rIns="64286" bIns="33429"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ro-RO" sz="1000" b="1" dirty="0">
                <a:solidFill>
                  <a:schemeClr val="bg1"/>
                </a:solidFill>
                <a:latin typeface="Avenir Light" panose="020B0402020203020204" pitchFamily="34" charset="77"/>
              </a:rPr>
              <a:t>2. This is our new concept</a:t>
            </a:r>
          </a:p>
        </p:txBody>
      </p:sp>
      <p:sp>
        <p:nvSpPr>
          <p:cNvPr id="25" name="Rectangle 42">
            <a:extLst>
              <a:ext uri="{FF2B5EF4-FFF2-40B4-BE49-F238E27FC236}">
                <a16:creationId xmlns:a16="http://schemas.microsoft.com/office/drawing/2014/main" id="{08F05EA0-E3E4-7545-9B14-56ED008FA1A7}"/>
              </a:ext>
            </a:extLst>
          </p:cNvPr>
          <p:cNvSpPr>
            <a:spLocks noChangeArrowheads="1"/>
          </p:cNvSpPr>
          <p:nvPr/>
        </p:nvSpPr>
        <p:spPr bwMode="gray">
          <a:xfrm>
            <a:off x="6191726" y="2110790"/>
            <a:ext cx="1920875" cy="573768"/>
          </a:xfrm>
          <a:prstGeom prst="rect">
            <a:avLst/>
          </a:prstGeom>
          <a:solidFill>
            <a:schemeClr val="bg1">
              <a:lumMod val="85000"/>
            </a:schemeClr>
          </a:solidFill>
          <a:ln>
            <a:noFill/>
          </a:ln>
        </p:spPr>
        <p:txBody>
          <a:bodyPr lIns="64286" tIns="0" rIns="64286" bIns="0"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70000"/>
              </a:lnSpc>
              <a:buFont typeface="Wingdings" pitchFamily="2" charset="2"/>
              <a:buChar char=""/>
            </a:pPr>
            <a:r>
              <a:rPr lang="en-GB" altLang="ro-RO" sz="857">
                <a:latin typeface="Avenir Light" panose="020B0402020203020204" pitchFamily="34" charset="77"/>
              </a:rPr>
              <a:t> Target group</a:t>
            </a:r>
          </a:p>
          <a:p>
            <a:pPr eaLnBrk="1" hangingPunct="1">
              <a:lnSpc>
                <a:spcPct val="70000"/>
              </a:lnSpc>
              <a:buFont typeface="Wingdings" pitchFamily="2" charset="2"/>
              <a:buChar char=""/>
            </a:pPr>
            <a:r>
              <a:rPr lang="en-GB" altLang="ro-RO" sz="857">
                <a:latin typeface="Avenir Light" panose="020B0402020203020204" pitchFamily="34" charset="77"/>
              </a:rPr>
              <a:t> Description of the new concept</a:t>
            </a:r>
          </a:p>
          <a:p>
            <a:pPr eaLnBrk="1" hangingPunct="1">
              <a:lnSpc>
                <a:spcPct val="70000"/>
              </a:lnSpc>
              <a:buFont typeface="Wingdings" pitchFamily="2" charset="2"/>
              <a:buChar char=""/>
            </a:pPr>
            <a:r>
              <a:rPr lang="en-GB" altLang="ro-RO" sz="857">
                <a:latin typeface="Avenir Light" panose="020B0402020203020204" pitchFamily="34" charset="77"/>
              </a:rPr>
              <a:t> New to us, - market, or - world?</a:t>
            </a:r>
          </a:p>
          <a:p>
            <a:pPr eaLnBrk="1" hangingPunct="1">
              <a:lnSpc>
                <a:spcPct val="70000"/>
              </a:lnSpc>
              <a:buFont typeface="Wingdings" pitchFamily="2" charset="2"/>
              <a:buChar char=""/>
            </a:pPr>
            <a:r>
              <a:rPr lang="en-GB" altLang="ro-RO" sz="857">
                <a:latin typeface="Avenir Light" panose="020B0402020203020204" pitchFamily="34" charset="77"/>
              </a:rPr>
              <a:t> New concept existing/new market?</a:t>
            </a:r>
          </a:p>
        </p:txBody>
      </p:sp>
      <p:cxnSp>
        <p:nvCxnSpPr>
          <p:cNvPr id="26" name="Rechte verbindingslijn 31">
            <a:extLst>
              <a:ext uri="{FF2B5EF4-FFF2-40B4-BE49-F238E27FC236}">
                <a16:creationId xmlns:a16="http://schemas.microsoft.com/office/drawing/2014/main" id="{C2021E00-6DFF-B54E-BF75-BC33D6931CE6}"/>
              </a:ext>
            </a:extLst>
          </p:cNvPr>
          <p:cNvCxnSpPr>
            <a:cxnSpLocks noChangeShapeType="1"/>
            <a:stCxn id="15" idx="3"/>
            <a:endCxn id="25" idx="1"/>
          </p:cNvCxnSpPr>
          <p:nvPr/>
        </p:nvCxnSpPr>
        <p:spPr bwMode="auto">
          <a:xfrm>
            <a:off x="6009163" y="2388603"/>
            <a:ext cx="182563" cy="9071"/>
          </a:xfrm>
          <a:prstGeom prst="line">
            <a:avLst/>
          </a:prstGeom>
          <a:noFill/>
          <a:ln w="6350">
            <a:solidFill>
              <a:srgbClr val="656565">
                <a:alpha val="79999"/>
              </a:srgbClr>
            </a:solidFill>
            <a:prstDash val="sysDot"/>
            <a:round/>
            <a:headEnd/>
            <a:tailEnd type="triangle" w="med" len="med"/>
          </a:ln>
          <a:extLst>
            <a:ext uri="{909E8E84-426E-40DD-AFC4-6F175D3DCCD1}">
              <a14:hiddenFill xmlns:a14="http://schemas.microsoft.com/office/drawing/2010/main">
                <a:noFill/>
              </a14:hiddenFill>
            </a:ext>
          </a:extLst>
        </p:spPr>
      </p:cxnSp>
      <p:cxnSp>
        <p:nvCxnSpPr>
          <p:cNvPr id="27" name="Rechte verbindingslijn 33">
            <a:extLst>
              <a:ext uri="{FF2B5EF4-FFF2-40B4-BE49-F238E27FC236}">
                <a16:creationId xmlns:a16="http://schemas.microsoft.com/office/drawing/2014/main" id="{911E1A2F-8A4C-7641-8506-AEC52246B882}"/>
              </a:ext>
            </a:extLst>
          </p:cNvPr>
          <p:cNvCxnSpPr>
            <a:cxnSpLocks noChangeShapeType="1"/>
            <a:stCxn id="25" idx="2"/>
            <a:endCxn id="5" idx="7"/>
          </p:cNvCxnSpPr>
          <p:nvPr/>
        </p:nvCxnSpPr>
        <p:spPr bwMode="auto">
          <a:xfrm rot="5400000">
            <a:off x="6480878" y="2773005"/>
            <a:ext cx="759732" cy="582839"/>
          </a:xfrm>
          <a:prstGeom prst="line">
            <a:avLst/>
          </a:prstGeom>
          <a:noFill/>
          <a:ln w="6350">
            <a:solidFill>
              <a:srgbClr val="656565">
                <a:alpha val="79999"/>
              </a:srgbClr>
            </a:solidFill>
            <a:round/>
            <a:headEnd/>
            <a:tailEnd type="triangle" w="med" len="med"/>
          </a:ln>
          <a:extLst>
            <a:ext uri="{909E8E84-426E-40DD-AFC4-6F175D3DCCD1}">
              <a14:hiddenFill xmlns:a14="http://schemas.microsoft.com/office/drawing/2010/main">
                <a:noFill/>
              </a14:hiddenFill>
            </a:ext>
          </a:extLst>
        </p:spPr>
      </p:cxnSp>
      <p:cxnSp>
        <p:nvCxnSpPr>
          <p:cNvPr id="28" name="Gebogen verbindingslijn 29">
            <a:extLst>
              <a:ext uri="{FF2B5EF4-FFF2-40B4-BE49-F238E27FC236}">
                <a16:creationId xmlns:a16="http://schemas.microsoft.com/office/drawing/2014/main" id="{01E44325-8F22-DF4A-88D8-82266033001A}"/>
              </a:ext>
            </a:extLst>
          </p:cNvPr>
          <p:cNvCxnSpPr>
            <a:cxnSpLocks noChangeShapeType="1"/>
          </p:cNvCxnSpPr>
          <p:nvPr/>
        </p:nvCxnSpPr>
        <p:spPr bwMode="auto">
          <a:xfrm>
            <a:off x="3495244" y="2110790"/>
            <a:ext cx="547687" cy="548821"/>
          </a:xfrm>
          <a:prstGeom prst="bentConnector3">
            <a:avLst>
              <a:gd name="adj1" fmla="val 50000"/>
            </a:avLst>
          </a:prstGeom>
          <a:noFill/>
          <a:ln>
            <a:noFill/>
          </a:ln>
          <a:effectLst>
            <a:outerShdw dist="35921" dir="2700000" algn="ctr" rotWithShape="0">
              <a:schemeClr val="bg2"/>
            </a:outerShdw>
          </a:effectLst>
          <a:extLst>
            <a:ext uri="{91240B29-F687-4F45-9708-019B960494DF}">
              <a14:hiddenLine xmlns:a14="http://schemas.microsoft.com/office/drawing/2010/main" w="6350">
                <a:solidFill>
                  <a:srgbClr val="000000"/>
                </a:solidFill>
                <a:round/>
                <a:headEnd/>
                <a:tailEnd type="arrow" w="med" len="med"/>
              </a14:hiddenLine>
            </a:ext>
          </a:extLst>
        </p:spPr>
      </p:cxnSp>
      <p:cxnSp>
        <p:nvCxnSpPr>
          <p:cNvPr id="29" name="Vorm 30">
            <a:extLst>
              <a:ext uri="{FF2B5EF4-FFF2-40B4-BE49-F238E27FC236}">
                <a16:creationId xmlns:a16="http://schemas.microsoft.com/office/drawing/2014/main" id="{84D348BE-C630-8142-B995-6B1C65FAEC43}"/>
              </a:ext>
            </a:extLst>
          </p:cNvPr>
          <p:cNvCxnSpPr>
            <a:cxnSpLocks noChangeShapeType="1"/>
            <a:stCxn id="25" idx="3"/>
            <a:endCxn id="10" idx="0"/>
          </p:cNvCxnSpPr>
          <p:nvPr/>
        </p:nvCxnSpPr>
        <p:spPr bwMode="auto">
          <a:xfrm>
            <a:off x="8112601" y="2397674"/>
            <a:ext cx="157616" cy="712107"/>
          </a:xfrm>
          <a:prstGeom prst="bentConnector2">
            <a:avLst/>
          </a:prstGeom>
          <a:noFill/>
          <a:ln w="6350">
            <a:solidFill>
              <a:srgbClr val="656565">
                <a:alpha val="79999"/>
              </a:srgbClr>
            </a:solidFill>
            <a:prstDash val="sysDot"/>
            <a:miter lim="800000"/>
            <a:headEnd/>
            <a:tailEnd type="triangle" w="med" len="med"/>
          </a:ln>
          <a:extLst>
            <a:ext uri="{909E8E84-426E-40DD-AFC4-6F175D3DCCD1}">
              <a14:hiddenFill xmlns:a14="http://schemas.microsoft.com/office/drawing/2010/main">
                <a:noFill/>
              </a14:hiddenFill>
            </a:ext>
          </a:extLst>
        </p:spPr>
      </p:cxnSp>
      <p:sp>
        <p:nvSpPr>
          <p:cNvPr id="33" name="Slide Number Placeholder 3">
            <a:extLst>
              <a:ext uri="{FF2B5EF4-FFF2-40B4-BE49-F238E27FC236}">
                <a16:creationId xmlns:a16="http://schemas.microsoft.com/office/drawing/2014/main" id="{D0326144-AD24-F444-AC16-2F39D7F4BA4B}"/>
              </a:ext>
            </a:extLst>
          </p:cNvPr>
          <p:cNvSpPr txBox="1">
            <a:spLocks/>
          </p:cNvSpPr>
          <p:nvPr/>
        </p:nvSpPr>
        <p:spPr>
          <a:xfrm>
            <a:off x="10113217" y="6430744"/>
            <a:ext cx="309854" cy="227536"/>
          </a:xfrm>
          <a:prstGeom prst="rect">
            <a:avLst/>
          </a:prstGeom>
          <a:noFill/>
          <a:ln>
            <a:noFill/>
          </a:ln>
        </p:spPr>
        <p:txBody>
          <a:bodyPr lIns="91425" tIns="91425" rIns="91425" bIns="91425" anchor="ctr" anchorCtr="0">
            <a:noAutofit/>
          </a:bodyPr>
          <a:lstStyle>
            <a:defPPr>
              <a:defRPr lang="en-US"/>
            </a:defPPr>
            <a:lvl1pPr marL="0" algn="l" defTabSz="1075334" rtl="0" eaLnBrk="1" latinLnBrk="0" hangingPunct="1">
              <a:defRPr sz="2117" kern="1200">
                <a:solidFill>
                  <a:schemeClr val="tx1"/>
                </a:solidFill>
                <a:latin typeface="+mn-lt"/>
                <a:ea typeface="+mn-ea"/>
                <a:cs typeface="+mn-cs"/>
              </a:defRPr>
            </a:lvl1pPr>
            <a:lvl2pPr marL="537667" algn="l" defTabSz="1075334" rtl="0" eaLnBrk="1" latinLnBrk="0" hangingPunct="1">
              <a:defRPr sz="2117" kern="1200">
                <a:solidFill>
                  <a:schemeClr val="tx1"/>
                </a:solidFill>
                <a:latin typeface="+mn-lt"/>
                <a:ea typeface="+mn-ea"/>
                <a:cs typeface="+mn-cs"/>
              </a:defRPr>
            </a:lvl2pPr>
            <a:lvl3pPr marL="1075334" algn="l" defTabSz="1075334" rtl="0" eaLnBrk="1" latinLnBrk="0" hangingPunct="1">
              <a:defRPr sz="2117" kern="1200">
                <a:solidFill>
                  <a:schemeClr val="tx1"/>
                </a:solidFill>
                <a:latin typeface="+mn-lt"/>
                <a:ea typeface="+mn-ea"/>
                <a:cs typeface="+mn-cs"/>
              </a:defRPr>
            </a:lvl3pPr>
            <a:lvl4pPr marL="1613002" algn="l" defTabSz="1075334" rtl="0" eaLnBrk="1" latinLnBrk="0" hangingPunct="1">
              <a:defRPr sz="2117" kern="1200">
                <a:solidFill>
                  <a:schemeClr val="tx1"/>
                </a:solidFill>
                <a:latin typeface="+mn-lt"/>
                <a:ea typeface="+mn-ea"/>
                <a:cs typeface="+mn-cs"/>
              </a:defRPr>
            </a:lvl4pPr>
            <a:lvl5pPr marL="2150669" algn="l" defTabSz="1075334" rtl="0" eaLnBrk="1" latinLnBrk="0" hangingPunct="1">
              <a:defRPr sz="2117" kern="1200">
                <a:solidFill>
                  <a:schemeClr val="tx1"/>
                </a:solidFill>
                <a:latin typeface="+mn-lt"/>
                <a:ea typeface="+mn-ea"/>
                <a:cs typeface="+mn-cs"/>
              </a:defRPr>
            </a:lvl5pPr>
            <a:lvl6pPr marL="2688336" algn="l" defTabSz="1075334" rtl="0" eaLnBrk="1" latinLnBrk="0" hangingPunct="1">
              <a:defRPr sz="2117" kern="1200">
                <a:solidFill>
                  <a:schemeClr val="tx1"/>
                </a:solidFill>
                <a:latin typeface="+mn-lt"/>
                <a:ea typeface="+mn-ea"/>
                <a:cs typeface="+mn-cs"/>
              </a:defRPr>
            </a:lvl6pPr>
            <a:lvl7pPr marL="3226003" algn="l" defTabSz="1075334" rtl="0" eaLnBrk="1" latinLnBrk="0" hangingPunct="1">
              <a:defRPr sz="2117" kern="1200">
                <a:solidFill>
                  <a:schemeClr val="tx1"/>
                </a:solidFill>
                <a:latin typeface="+mn-lt"/>
                <a:ea typeface="+mn-ea"/>
                <a:cs typeface="+mn-cs"/>
              </a:defRPr>
            </a:lvl7pPr>
            <a:lvl8pPr marL="3763670" algn="l" defTabSz="1075334" rtl="0" eaLnBrk="1" latinLnBrk="0" hangingPunct="1">
              <a:defRPr sz="2117" kern="1200">
                <a:solidFill>
                  <a:schemeClr val="tx1"/>
                </a:solidFill>
                <a:latin typeface="+mn-lt"/>
                <a:ea typeface="+mn-ea"/>
                <a:cs typeface="+mn-cs"/>
              </a:defRPr>
            </a:lvl8pPr>
            <a:lvl9pPr marL="4301338" algn="l" defTabSz="1075334" rtl="0" eaLnBrk="1" latinLnBrk="0" hangingPunct="1">
              <a:defRPr sz="2117" kern="1200">
                <a:solidFill>
                  <a:schemeClr val="tx1"/>
                </a:solidFill>
                <a:latin typeface="+mn-lt"/>
                <a:ea typeface="+mn-ea"/>
                <a:cs typeface="+mn-cs"/>
              </a:defRPr>
            </a:lvl9pPr>
          </a:lstStyle>
          <a:p>
            <a:pPr algn="ctr" defTabSz="768111">
              <a:defRPr/>
            </a:pPr>
            <a:fld id="{00000000-1234-1234-1234-123412341234}" type="slidenum">
              <a:rPr lang="en" sz="857">
                <a:solidFill>
                  <a:srgbClr val="F8F8F8">
                    <a:lumMod val="50000"/>
                  </a:srgbClr>
                </a:solidFill>
                <a:latin typeface="Avenir" panose="02000503020000020003" pitchFamily="2" charset="0"/>
              </a:rPr>
              <a:pPr algn="ctr" defTabSz="768111">
                <a:defRPr/>
              </a:pPr>
              <a:t>11</a:t>
            </a:fld>
            <a:endParaRPr lang="en" sz="857" dirty="0">
              <a:solidFill>
                <a:srgbClr val="F8F8F8">
                  <a:lumMod val="50000"/>
                </a:srgbClr>
              </a:solidFill>
              <a:latin typeface="Avenir" panose="02000503020000020003" pitchFamily="2" charset="0"/>
            </a:endParaRPr>
          </a:p>
        </p:txBody>
      </p:sp>
      <p:sp>
        <p:nvSpPr>
          <p:cNvPr id="34" name="TextBox 33">
            <a:extLst>
              <a:ext uri="{FF2B5EF4-FFF2-40B4-BE49-F238E27FC236}">
                <a16:creationId xmlns:a16="http://schemas.microsoft.com/office/drawing/2014/main" id="{E12D2F3C-53C3-8245-92B3-8DE0490ECDC0}"/>
              </a:ext>
            </a:extLst>
          </p:cNvPr>
          <p:cNvSpPr txBox="1"/>
          <p:nvPr/>
        </p:nvSpPr>
        <p:spPr>
          <a:xfrm>
            <a:off x="8014894" y="6446044"/>
            <a:ext cx="2185214" cy="253916"/>
          </a:xfrm>
          <a:prstGeom prst="rect">
            <a:avLst/>
          </a:prstGeom>
          <a:noFill/>
        </p:spPr>
        <p:txBody>
          <a:bodyPr wrap="none" rtlCol="0">
            <a:spAutoFit/>
          </a:bodyPr>
          <a:lstStyle/>
          <a:p>
            <a:pPr algn="r" defTabSz="768111">
              <a:defRPr/>
            </a:pPr>
            <a:r>
              <a:rPr lang="en-GB" sz="1050" dirty="0">
                <a:solidFill>
                  <a:prstClr val="white">
                    <a:lumMod val="50000"/>
                  </a:prstClr>
                </a:solidFill>
                <a:latin typeface="Avenir Light" panose="020B0402020203020204" pitchFamily="34" charset="77"/>
                <a:ea typeface="Raleway ExtraLight" charset="0"/>
                <a:cs typeface="Raleway ExtraLight" charset="0"/>
              </a:rPr>
              <a:t>Toolkit | Home Coming | MNBC | </a:t>
            </a:r>
          </a:p>
        </p:txBody>
      </p:sp>
      <p:pic>
        <p:nvPicPr>
          <p:cNvPr id="35" name="Picture 34">
            <a:extLst>
              <a:ext uri="{FF2B5EF4-FFF2-40B4-BE49-F238E27FC236}">
                <a16:creationId xmlns:a16="http://schemas.microsoft.com/office/drawing/2014/main" id="{E03457C7-3E81-6748-BBD5-39623E2FDF62}"/>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859902" y="6433351"/>
            <a:ext cx="766286" cy="257143"/>
          </a:xfrm>
          <a:prstGeom prst="rect">
            <a:avLst/>
          </a:prstGeom>
        </p:spPr>
      </p:pic>
    </p:spTree>
    <p:extLst>
      <p:ext uri="{BB962C8B-B14F-4D97-AF65-F5344CB8AC3E}">
        <p14:creationId xmlns:p14="http://schemas.microsoft.com/office/powerpoint/2010/main" val="12386537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92F77-11D7-1240-94C5-2F666AF0D188}"/>
              </a:ext>
            </a:extLst>
          </p:cNvPr>
          <p:cNvSpPr>
            <a:spLocks noGrp="1"/>
          </p:cNvSpPr>
          <p:nvPr>
            <p:ph type="title"/>
          </p:nvPr>
        </p:nvSpPr>
        <p:spPr/>
        <p:txBody>
          <a:bodyPr/>
          <a:lstStyle/>
          <a:p>
            <a:r>
              <a:rPr lang="en-US" dirty="0">
                <a:latin typeface="Avenir Black" panose="02000503020000020003" pitchFamily="2" charset="0"/>
              </a:rPr>
              <a:t>This is the customer friction</a:t>
            </a:r>
          </a:p>
        </p:txBody>
      </p:sp>
      <p:sp>
        <p:nvSpPr>
          <p:cNvPr id="4" name="Slide Number Placeholder 3">
            <a:extLst>
              <a:ext uri="{FF2B5EF4-FFF2-40B4-BE49-F238E27FC236}">
                <a16:creationId xmlns:a16="http://schemas.microsoft.com/office/drawing/2014/main" id="{8C33A9D4-333A-BA48-AF30-A74A93568018}"/>
              </a:ext>
            </a:extLst>
          </p:cNvPr>
          <p:cNvSpPr txBox="1">
            <a:spLocks/>
          </p:cNvSpPr>
          <p:nvPr/>
        </p:nvSpPr>
        <p:spPr>
          <a:xfrm>
            <a:off x="10113217" y="6430744"/>
            <a:ext cx="309854" cy="227536"/>
          </a:xfrm>
          <a:prstGeom prst="rect">
            <a:avLst/>
          </a:prstGeom>
          <a:noFill/>
          <a:ln>
            <a:noFill/>
          </a:ln>
        </p:spPr>
        <p:txBody>
          <a:bodyPr lIns="91425" tIns="91425" rIns="91425" bIns="91425" anchor="ctr" anchorCtr="0">
            <a:noAutofit/>
          </a:bodyPr>
          <a:lstStyle>
            <a:defPPr>
              <a:defRPr lang="en-US"/>
            </a:defPPr>
            <a:lvl1pPr marL="0" algn="l" defTabSz="1075334" rtl="0" eaLnBrk="1" latinLnBrk="0" hangingPunct="1">
              <a:defRPr sz="2117" kern="1200">
                <a:solidFill>
                  <a:schemeClr val="tx1"/>
                </a:solidFill>
                <a:latin typeface="+mn-lt"/>
                <a:ea typeface="+mn-ea"/>
                <a:cs typeface="+mn-cs"/>
              </a:defRPr>
            </a:lvl1pPr>
            <a:lvl2pPr marL="537667" algn="l" defTabSz="1075334" rtl="0" eaLnBrk="1" latinLnBrk="0" hangingPunct="1">
              <a:defRPr sz="2117" kern="1200">
                <a:solidFill>
                  <a:schemeClr val="tx1"/>
                </a:solidFill>
                <a:latin typeface="+mn-lt"/>
                <a:ea typeface="+mn-ea"/>
                <a:cs typeface="+mn-cs"/>
              </a:defRPr>
            </a:lvl2pPr>
            <a:lvl3pPr marL="1075334" algn="l" defTabSz="1075334" rtl="0" eaLnBrk="1" latinLnBrk="0" hangingPunct="1">
              <a:defRPr sz="2117" kern="1200">
                <a:solidFill>
                  <a:schemeClr val="tx1"/>
                </a:solidFill>
                <a:latin typeface="+mn-lt"/>
                <a:ea typeface="+mn-ea"/>
                <a:cs typeface="+mn-cs"/>
              </a:defRPr>
            </a:lvl3pPr>
            <a:lvl4pPr marL="1613002" algn="l" defTabSz="1075334" rtl="0" eaLnBrk="1" latinLnBrk="0" hangingPunct="1">
              <a:defRPr sz="2117" kern="1200">
                <a:solidFill>
                  <a:schemeClr val="tx1"/>
                </a:solidFill>
                <a:latin typeface="+mn-lt"/>
                <a:ea typeface="+mn-ea"/>
                <a:cs typeface="+mn-cs"/>
              </a:defRPr>
            </a:lvl4pPr>
            <a:lvl5pPr marL="2150669" algn="l" defTabSz="1075334" rtl="0" eaLnBrk="1" latinLnBrk="0" hangingPunct="1">
              <a:defRPr sz="2117" kern="1200">
                <a:solidFill>
                  <a:schemeClr val="tx1"/>
                </a:solidFill>
                <a:latin typeface="+mn-lt"/>
                <a:ea typeface="+mn-ea"/>
                <a:cs typeface="+mn-cs"/>
              </a:defRPr>
            </a:lvl5pPr>
            <a:lvl6pPr marL="2688336" algn="l" defTabSz="1075334" rtl="0" eaLnBrk="1" latinLnBrk="0" hangingPunct="1">
              <a:defRPr sz="2117" kern="1200">
                <a:solidFill>
                  <a:schemeClr val="tx1"/>
                </a:solidFill>
                <a:latin typeface="+mn-lt"/>
                <a:ea typeface="+mn-ea"/>
                <a:cs typeface="+mn-cs"/>
              </a:defRPr>
            </a:lvl6pPr>
            <a:lvl7pPr marL="3226003" algn="l" defTabSz="1075334" rtl="0" eaLnBrk="1" latinLnBrk="0" hangingPunct="1">
              <a:defRPr sz="2117" kern="1200">
                <a:solidFill>
                  <a:schemeClr val="tx1"/>
                </a:solidFill>
                <a:latin typeface="+mn-lt"/>
                <a:ea typeface="+mn-ea"/>
                <a:cs typeface="+mn-cs"/>
              </a:defRPr>
            </a:lvl7pPr>
            <a:lvl8pPr marL="3763670" algn="l" defTabSz="1075334" rtl="0" eaLnBrk="1" latinLnBrk="0" hangingPunct="1">
              <a:defRPr sz="2117" kern="1200">
                <a:solidFill>
                  <a:schemeClr val="tx1"/>
                </a:solidFill>
                <a:latin typeface="+mn-lt"/>
                <a:ea typeface="+mn-ea"/>
                <a:cs typeface="+mn-cs"/>
              </a:defRPr>
            </a:lvl8pPr>
            <a:lvl9pPr marL="4301338" algn="l" defTabSz="1075334" rtl="0" eaLnBrk="1" latinLnBrk="0" hangingPunct="1">
              <a:defRPr sz="2117" kern="1200">
                <a:solidFill>
                  <a:schemeClr val="tx1"/>
                </a:solidFill>
                <a:latin typeface="+mn-lt"/>
                <a:ea typeface="+mn-ea"/>
                <a:cs typeface="+mn-cs"/>
              </a:defRPr>
            </a:lvl9pPr>
          </a:lstStyle>
          <a:p>
            <a:pPr algn="ctr" defTabSz="768111">
              <a:defRPr/>
            </a:pPr>
            <a:fld id="{00000000-1234-1234-1234-123412341234}" type="slidenum">
              <a:rPr lang="en" sz="857">
                <a:solidFill>
                  <a:srgbClr val="F8F8F8">
                    <a:lumMod val="50000"/>
                  </a:srgbClr>
                </a:solidFill>
                <a:latin typeface="Avenir" panose="02000503020000020003" pitchFamily="2" charset="0"/>
              </a:rPr>
              <a:pPr algn="ctr" defTabSz="768111">
                <a:defRPr/>
              </a:pPr>
              <a:t>12</a:t>
            </a:fld>
            <a:endParaRPr lang="en" sz="857" dirty="0">
              <a:solidFill>
                <a:srgbClr val="F8F8F8">
                  <a:lumMod val="50000"/>
                </a:srgbClr>
              </a:solidFill>
              <a:latin typeface="Avenir" panose="02000503020000020003" pitchFamily="2" charset="0"/>
            </a:endParaRPr>
          </a:p>
        </p:txBody>
      </p:sp>
      <p:sp>
        <p:nvSpPr>
          <p:cNvPr id="5" name="TextBox 4">
            <a:extLst>
              <a:ext uri="{FF2B5EF4-FFF2-40B4-BE49-F238E27FC236}">
                <a16:creationId xmlns:a16="http://schemas.microsoft.com/office/drawing/2014/main" id="{0DFE997E-AFEB-264A-BA57-7062EF6EC746}"/>
              </a:ext>
            </a:extLst>
          </p:cNvPr>
          <p:cNvSpPr txBox="1"/>
          <p:nvPr/>
        </p:nvSpPr>
        <p:spPr>
          <a:xfrm>
            <a:off x="8014894" y="6446044"/>
            <a:ext cx="2185214" cy="253916"/>
          </a:xfrm>
          <a:prstGeom prst="rect">
            <a:avLst/>
          </a:prstGeom>
          <a:noFill/>
        </p:spPr>
        <p:txBody>
          <a:bodyPr wrap="none" rtlCol="0">
            <a:spAutoFit/>
          </a:bodyPr>
          <a:lstStyle/>
          <a:p>
            <a:pPr algn="r" defTabSz="768111">
              <a:defRPr/>
            </a:pPr>
            <a:r>
              <a:rPr lang="en-GB" sz="1050" dirty="0">
                <a:solidFill>
                  <a:prstClr val="white">
                    <a:lumMod val="50000"/>
                  </a:prstClr>
                </a:solidFill>
                <a:latin typeface="Avenir Light" panose="020B0402020203020204" pitchFamily="34" charset="77"/>
                <a:ea typeface="Raleway ExtraLight" charset="0"/>
                <a:cs typeface="Raleway ExtraLight" charset="0"/>
              </a:rPr>
              <a:t>Toolkit | Home Coming | MNBC | </a:t>
            </a:r>
          </a:p>
        </p:txBody>
      </p:sp>
      <p:pic>
        <p:nvPicPr>
          <p:cNvPr id="6" name="Picture 5">
            <a:extLst>
              <a:ext uri="{FF2B5EF4-FFF2-40B4-BE49-F238E27FC236}">
                <a16:creationId xmlns:a16="http://schemas.microsoft.com/office/drawing/2014/main" id="{E3229D19-D56C-8C42-8423-C72F7721407A}"/>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859902" y="6433351"/>
            <a:ext cx="766286" cy="257143"/>
          </a:xfrm>
          <a:prstGeom prst="rect">
            <a:avLst/>
          </a:prstGeom>
        </p:spPr>
      </p:pic>
      <p:grpSp>
        <p:nvGrpSpPr>
          <p:cNvPr id="20" name="Group 19">
            <a:extLst>
              <a:ext uri="{FF2B5EF4-FFF2-40B4-BE49-F238E27FC236}">
                <a16:creationId xmlns:a16="http://schemas.microsoft.com/office/drawing/2014/main" id="{67A1A190-E4FB-504F-8C98-C9F33C834C2F}"/>
              </a:ext>
            </a:extLst>
          </p:cNvPr>
          <p:cNvGrpSpPr/>
          <p:nvPr/>
        </p:nvGrpSpPr>
        <p:grpSpPr>
          <a:xfrm>
            <a:off x="2243045" y="1930755"/>
            <a:ext cx="5967666" cy="3490546"/>
            <a:chOff x="3566758" y="3528967"/>
            <a:chExt cx="8354732" cy="4886764"/>
          </a:xfrm>
        </p:grpSpPr>
        <p:grpSp>
          <p:nvGrpSpPr>
            <p:cNvPr id="10" name="Group 9">
              <a:extLst>
                <a:ext uri="{FF2B5EF4-FFF2-40B4-BE49-F238E27FC236}">
                  <a16:creationId xmlns:a16="http://schemas.microsoft.com/office/drawing/2014/main" id="{7ACB501E-FE40-EC44-B31E-8F7B5E90257E}"/>
                </a:ext>
              </a:extLst>
            </p:cNvPr>
            <p:cNvGrpSpPr/>
            <p:nvPr/>
          </p:nvGrpSpPr>
          <p:grpSpPr>
            <a:xfrm>
              <a:off x="3566758" y="3528967"/>
              <a:ext cx="8354728" cy="1176049"/>
              <a:chOff x="3566762" y="3995691"/>
              <a:chExt cx="8354728" cy="1176049"/>
            </a:xfrm>
          </p:grpSpPr>
          <p:sp>
            <p:nvSpPr>
              <p:cNvPr id="11" name="Rectangle 10">
                <a:extLst>
                  <a:ext uri="{FF2B5EF4-FFF2-40B4-BE49-F238E27FC236}">
                    <a16:creationId xmlns:a16="http://schemas.microsoft.com/office/drawing/2014/main" id="{34CA627A-CABB-204A-BEA5-38106CF79628}"/>
                  </a:ext>
                </a:extLst>
              </p:cNvPr>
              <p:cNvSpPr/>
              <p:nvPr/>
            </p:nvSpPr>
            <p:spPr>
              <a:xfrm>
                <a:off x="3566762" y="3995691"/>
                <a:ext cx="8354728" cy="1176049"/>
              </a:xfrm>
              <a:prstGeom prst="rect">
                <a:avLst/>
              </a:prstGeom>
              <a:solidFill>
                <a:schemeClr val="bg1">
                  <a:lumMod val="95000"/>
                </a:schemeClr>
              </a:solidFill>
              <a:ln>
                <a:solidFill>
                  <a:schemeClr val="bg1">
                    <a:lumMod val="65000"/>
                  </a:schemeClr>
                </a:solidFill>
              </a:ln>
              <a:effectLst>
                <a:outerShdw blurRad="50800" dist="1397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88"/>
              </a:p>
            </p:txBody>
          </p:sp>
          <p:pic>
            <p:nvPicPr>
              <p:cNvPr id="12" name="Picture 18" descr="mage result for situation  icon">
                <a:extLst>
                  <a:ext uri="{FF2B5EF4-FFF2-40B4-BE49-F238E27FC236}">
                    <a16:creationId xmlns:a16="http://schemas.microsoft.com/office/drawing/2014/main" id="{FADD480B-4645-4B4C-BF8C-53AFD754A3AE}"/>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3668294" y="4133193"/>
                <a:ext cx="567000" cy="5670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3FCBFC5D-24C9-B64C-931C-5996E53892F8}"/>
                  </a:ext>
                </a:extLst>
              </p:cNvPr>
              <p:cNvSpPr txBox="1"/>
              <p:nvPr/>
            </p:nvSpPr>
            <p:spPr>
              <a:xfrm>
                <a:off x="3668294" y="4758226"/>
                <a:ext cx="719181" cy="387799"/>
              </a:xfrm>
              <a:prstGeom prst="rect">
                <a:avLst/>
              </a:prstGeom>
              <a:noFill/>
            </p:spPr>
            <p:txBody>
              <a:bodyPr wrap="square" rtlCol="0">
                <a:spAutoFit/>
              </a:bodyPr>
              <a:lstStyle/>
              <a:p>
                <a:r>
                  <a:rPr lang="en-GB" sz="1200" dirty="0">
                    <a:latin typeface="Raleway Thin" charset="0"/>
                    <a:ea typeface="Raleway Thin" charset="0"/>
                    <a:cs typeface="Raleway Thin" charset="0"/>
                  </a:rPr>
                  <a:t>I am</a:t>
                </a:r>
              </a:p>
            </p:txBody>
          </p:sp>
        </p:grpSp>
        <p:grpSp>
          <p:nvGrpSpPr>
            <p:cNvPr id="18" name="Group 17">
              <a:extLst>
                <a:ext uri="{FF2B5EF4-FFF2-40B4-BE49-F238E27FC236}">
                  <a16:creationId xmlns:a16="http://schemas.microsoft.com/office/drawing/2014/main" id="{6AD9CB0D-0AB4-314F-AD6C-06EC3EA8B28A}"/>
                </a:ext>
              </a:extLst>
            </p:cNvPr>
            <p:cNvGrpSpPr/>
            <p:nvPr/>
          </p:nvGrpSpPr>
          <p:grpSpPr>
            <a:xfrm>
              <a:off x="3566762" y="5128593"/>
              <a:ext cx="8354728" cy="1665143"/>
              <a:chOff x="3566762" y="5128593"/>
              <a:chExt cx="8354728" cy="1665143"/>
            </a:xfrm>
          </p:grpSpPr>
          <p:sp>
            <p:nvSpPr>
              <p:cNvPr id="7" name="Rectangle 6">
                <a:extLst>
                  <a:ext uri="{FF2B5EF4-FFF2-40B4-BE49-F238E27FC236}">
                    <a16:creationId xmlns:a16="http://schemas.microsoft.com/office/drawing/2014/main" id="{2B209CA0-8D08-F741-B8C5-5524AB57729E}"/>
                  </a:ext>
                </a:extLst>
              </p:cNvPr>
              <p:cNvSpPr/>
              <p:nvPr/>
            </p:nvSpPr>
            <p:spPr>
              <a:xfrm>
                <a:off x="3566762" y="5128593"/>
                <a:ext cx="8354728" cy="1665143"/>
              </a:xfrm>
              <a:prstGeom prst="rect">
                <a:avLst/>
              </a:prstGeom>
              <a:solidFill>
                <a:schemeClr val="bg1">
                  <a:lumMod val="95000"/>
                </a:schemeClr>
              </a:solidFill>
              <a:ln>
                <a:solidFill>
                  <a:schemeClr val="bg1">
                    <a:lumMod val="65000"/>
                  </a:schemeClr>
                </a:solidFill>
              </a:ln>
              <a:effectLst>
                <a:outerShdw blurRad="50800" dist="1397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88"/>
              </a:p>
            </p:txBody>
          </p:sp>
          <p:grpSp>
            <p:nvGrpSpPr>
              <p:cNvPr id="14" name="Group 13">
                <a:extLst>
                  <a:ext uri="{FF2B5EF4-FFF2-40B4-BE49-F238E27FC236}">
                    <a16:creationId xmlns:a16="http://schemas.microsoft.com/office/drawing/2014/main" id="{ECAF830E-4220-AA43-82E7-7A7D8EEBEBB4}"/>
                  </a:ext>
                </a:extLst>
              </p:cNvPr>
              <p:cNvGrpSpPr/>
              <p:nvPr/>
            </p:nvGrpSpPr>
            <p:grpSpPr>
              <a:xfrm>
                <a:off x="3668290" y="5223883"/>
                <a:ext cx="879496" cy="954797"/>
                <a:chOff x="3668294" y="5777558"/>
                <a:chExt cx="879496" cy="954797"/>
              </a:xfrm>
            </p:grpSpPr>
            <p:pic>
              <p:nvPicPr>
                <p:cNvPr id="15" name="Picture 14" descr="elated image">
                  <a:extLst>
                    <a:ext uri="{FF2B5EF4-FFF2-40B4-BE49-F238E27FC236}">
                      <a16:creationId xmlns:a16="http://schemas.microsoft.com/office/drawing/2014/main" id="{C79B522D-5ABD-7C45-890F-31558C685414}"/>
                    </a:ext>
                  </a:extLst>
                </p:cNvPr>
                <p:cNvPicPr>
                  <a:picLocks noChangeAspect="1" noChangeArrowheads="1"/>
                </p:cNvPicPr>
                <p:nvPr/>
              </p:nvPicPr>
              <p:blipFill>
                <a:blip r:embed="rId5">
                  <a:grayscl/>
                  <a:extLst>
                    <a:ext uri="{28A0092B-C50C-407E-A947-70E740481C1C}">
                      <a14:useLocalDpi xmlns:a14="http://schemas.microsoft.com/office/drawing/2010/main" val="0"/>
                    </a:ext>
                  </a:extLst>
                </a:blip>
                <a:srcRect/>
                <a:stretch>
                  <a:fillRect/>
                </a:stretch>
              </p:blipFill>
              <p:spPr bwMode="auto">
                <a:xfrm>
                  <a:off x="3668294" y="5777558"/>
                  <a:ext cx="567000" cy="56700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74B7FCD3-DB6E-BB4A-B163-08C430991960}"/>
                    </a:ext>
                  </a:extLst>
                </p:cNvPr>
                <p:cNvSpPr txBox="1"/>
                <p:nvPr/>
              </p:nvSpPr>
              <p:spPr>
                <a:xfrm>
                  <a:off x="3668294" y="6344557"/>
                  <a:ext cx="879496" cy="387798"/>
                </a:xfrm>
                <a:prstGeom prst="rect">
                  <a:avLst/>
                </a:prstGeom>
                <a:noFill/>
              </p:spPr>
              <p:txBody>
                <a:bodyPr wrap="square" rtlCol="0">
                  <a:spAutoFit/>
                </a:bodyPr>
                <a:lstStyle/>
                <a:p>
                  <a:r>
                    <a:rPr lang="en-GB" sz="1200">
                      <a:latin typeface="Raleway Thin" charset="0"/>
                      <a:ea typeface="Raleway Thin" charset="0"/>
                      <a:cs typeface="Raleway Thin" charset="0"/>
                    </a:rPr>
                    <a:t>I need</a:t>
                  </a:r>
                  <a:endParaRPr lang="en-GB" sz="1200" dirty="0">
                    <a:latin typeface="Raleway Thin" charset="0"/>
                    <a:ea typeface="Raleway Thin" charset="0"/>
                    <a:cs typeface="Raleway Thin" charset="0"/>
                  </a:endParaRPr>
                </a:p>
              </p:txBody>
            </p:sp>
          </p:grpSp>
        </p:grpSp>
        <p:grpSp>
          <p:nvGrpSpPr>
            <p:cNvPr id="19" name="Group 18">
              <a:extLst>
                <a:ext uri="{FF2B5EF4-FFF2-40B4-BE49-F238E27FC236}">
                  <a16:creationId xmlns:a16="http://schemas.microsoft.com/office/drawing/2014/main" id="{248844A8-BBB6-AE40-A1B2-DE48B743E742}"/>
                </a:ext>
              </a:extLst>
            </p:cNvPr>
            <p:cNvGrpSpPr/>
            <p:nvPr/>
          </p:nvGrpSpPr>
          <p:grpSpPr>
            <a:xfrm>
              <a:off x="3566762" y="7239682"/>
              <a:ext cx="8354728" cy="1176049"/>
              <a:chOff x="3566762" y="7239682"/>
              <a:chExt cx="8354728" cy="1176049"/>
            </a:xfrm>
          </p:grpSpPr>
          <p:sp>
            <p:nvSpPr>
              <p:cNvPr id="8" name="Rectangle 7">
                <a:extLst>
                  <a:ext uri="{FF2B5EF4-FFF2-40B4-BE49-F238E27FC236}">
                    <a16:creationId xmlns:a16="http://schemas.microsoft.com/office/drawing/2014/main" id="{B6358B98-C3B9-2B4B-AF36-BB33828330F9}"/>
                  </a:ext>
                </a:extLst>
              </p:cNvPr>
              <p:cNvSpPr/>
              <p:nvPr/>
            </p:nvSpPr>
            <p:spPr>
              <a:xfrm>
                <a:off x="3566762" y="7239682"/>
                <a:ext cx="8354728" cy="1176049"/>
              </a:xfrm>
              <a:prstGeom prst="rect">
                <a:avLst/>
              </a:prstGeom>
              <a:solidFill>
                <a:schemeClr val="bg1">
                  <a:lumMod val="95000"/>
                </a:schemeClr>
              </a:solidFill>
              <a:ln>
                <a:solidFill>
                  <a:schemeClr val="bg1">
                    <a:lumMod val="65000"/>
                  </a:schemeClr>
                </a:solidFill>
              </a:ln>
              <a:effectLst>
                <a:outerShdw blurRad="50800" dist="1397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88"/>
              </a:p>
            </p:txBody>
          </p:sp>
          <p:pic>
            <p:nvPicPr>
              <p:cNvPr id="9" name="Picture 16" descr="elated image">
                <a:extLst>
                  <a:ext uri="{FF2B5EF4-FFF2-40B4-BE49-F238E27FC236}">
                    <a16:creationId xmlns:a16="http://schemas.microsoft.com/office/drawing/2014/main" id="{C634C8DF-4F61-404D-A847-A1B46002C2C4}"/>
                  </a:ext>
                </a:extLst>
              </p:cNvPr>
              <p:cNvPicPr>
                <a:picLocks noChangeAspect="1" noChangeArrowheads="1"/>
              </p:cNvPicPr>
              <p:nvPr/>
            </p:nvPicPr>
            <p:blipFill>
              <a:blip r:embed="rId6">
                <a:grayscl/>
                <a:extLst>
                  <a:ext uri="{28A0092B-C50C-407E-A947-70E740481C1C}">
                    <a14:useLocalDpi xmlns:a14="http://schemas.microsoft.com/office/drawing/2010/main" val="0"/>
                  </a:ext>
                </a:extLst>
              </a:blip>
              <a:srcRect/>
              <a:stretch>
                <a:fillRect/>
              </a:stretch>
            </p:blipFill>
            <p:spPr bwMode="auto">
              <a:xfrm>
                <a:off x="3668294" y="7426911"/>
                <a:ext cx="567000" cy="56700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255D33D1-3BF7-2148-AC0F-585C49BF24DE}"/>
                  </a:ext>
                </a:extLst>
              </p:cNvPr>
              <p:cNvSpPr txBox="1"/>
              <p:nvPr/>
            </p:nvSpPr>
            <p:spPr>
              <a:xfrm>
                <a:off x="3668294" y="7993912"/>
                <a:ext cx="879495" cy="387799"/>
              </a:xfrm>
              <a:prstGeom prst="rect">
                <a:avLst/>
              </a:prstGeom>
              <a:noFill/>
            </p:spPr>
            <p:txBody>
              <a:bodyPr wrap="square" rtlCol="0">
                <a:spAutoFit/>
              </a:bodyPr>
              <a:lstStyle/>
              <a:p>
                <a:r>
                  <a:rPr lang="en-GB" sz="1200" dirty="0">
                    <a:latin typeface="Raleway Thin" charset="0"/>
                    <a:ea typeface="Raleway Thin" charset="0"/>
                    <a:cs typeface="Raleway Thin" charset="0"/>
                  </a:rPr>
                  <a:t>But</a:t>
                </a:r>
              </a:p>
            </p:txBody>
          </p:sp>
        </p:grpSp>
      </p:grpSp>
      <p:sp>
        <p:nvSpPr>
          <p:cNvPr id="21" name="Rectangle 1029">
            <a:extLst>
              <a:ext uri="{FF2B5EF4-FFF2-40B4-BE49-F238E27FC236}">
                <a16:creationId xmlns:a16="http://schemas.microsoft.com/office/drawing/2014/main" id="{A7D2A6BA-453D-9143-914F-2EF64FD8407D}"/>
              </a:ext>
            </a:extLst>
          </p:cNvPr>
          <p:cNvSpPr>
            <a:spLocks noChangeAspect="1" noChangeArrowheads="1"/>
          </p:cNvSpPr>
          <p:nvPr/>
        </p:nvSpPr>
        <p:spPr bwMode="auto">
          <a:xfrm>
            <a:off x="8751422" y="2608371"/>
            <a:ext cx="1469571" cy="1741714"/>
          </a:xfrm>
          <a:prstGeom prst="rect">
            <a:avLst/>
          </a:prstGeom>
          <a:noFill/>
          <a:ln w="12700">
            <a:solidFill>
              <a:srgbClr val="CDDFC5"/>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GB" altLang="ro-RO" sz="1000" i="1" dirty="0">
              <a:solidFill>
                <a:srgbClr val="545B58"/>
              </a:solidFill>
              <a:latin typeface="Avenir Light Oblique" panose="020B0402020203090204" pitchFamily="34" charset="77"/>
            </a:endParaRPr>
          </a:p>
          <a:p>
            <a:pPr algn="ctr" eaLnBrk="1" hangingPunct="1"/>
            <a:endParaRPr lang="en-GB" altLang="ro-RO" sz="1000" i="1" dirty="0">
              <a:solidFill>
                <a:srgbClr val="545B58"/>
              </a:solidFill>
              <a:latin typeface="Avenir Light Oblique" panose="020B0402020203090204" pitchFamily="34" charset="77"/>
            </a:endParaRPr>
          </a:p>
          <a:p>
            <a:pPr algn="ctr" eaLnBrk="1" hangingPunct="1"/>
            <a:endParaRPr lang="en-GB" altLang="ro-RO" sz="1000" i="1" dirty="0">
              <a:solidFill>
                <a:srgbClr val="545B58"/>
              </a:solidFill>
              <a:latin typeface="Avenir Light Oblique" panose="020B0402020203090204" pitchFamily="34" charset="77"/>
            </a:endParaRPr>
          </a:p>
          <a:p>
            <a:pPr algn="ctr" eaLnBrk="1" hangingPunct="1"/>
            <a:r>
              <a:rPr lang="en-GB" altLang="ro-RO" sz="1000" i="1" dirty="0">
                <a:solidFill>
                  <a:srgbClr val="545B58"/>
                </a:solidFill>
                <a:latin typeface="Avenir Light Oblique" panose="020B0402020203090204" pitchFamily="34" charset="77"/>
              </a:rPr>
              <a:t>[picture of a customer from the target group, who struggles with his/her friction]</a:t>
            </a:r>
            <a:endParaRPr lang="en-GB" altLang="ro-RO" sz="1143" i="1" dirty="0">
              <a:solidFill>
                <a:srgbClr val="545B58"/>
              </a:solidFill>
              <a:latin typeface="Avenir Light Oblique" panose="020B0402020203090204" pitchFamily="34" charset="77"/>
            </a:endParaRPr>
          </a:p>
        </p:txBody>
      </p:sp>
    </p:spTree>
    <p:extLst>
      <p:ext uri="{BB962C8B-B14F-4D97-AF65-F5344CB8AC3E}">
        <p14:creationId xmlns:p14="http://schemas.microsoft.com/office/powerpoint/2010/main" val="42467674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92F77-11D7-1240-94C5-2F666AF0D188}"/>
              </a:ext>
            </a:extLst>
          </p:cNvPr>
          <p:cNvSpPr>
            <a:spLocks noGrp="1"/>
          </p:cNvSpPr>
          <p:nvPr>
            <p:ph type="title"/>
          </p:nvPr>
        </p:nvSpPr>
        <p:spPr/>
        <p:txBody>
          <a:bodyPr/>
          <a:lstStyle/>
          <a:p>
            <a:r>
              <a:rPr lang="en-US" dirty="0">
                <a:latin typeface="Avenir Black" panose="02000503020000020003" pitchFamily="2" charset="0"/>
              </a:rPr>
              <a:t>This is our new concept</a:t>
            </a:r>
          </a:p>
        </p:txBody>
      </p:sp>
      <p:sp>
        <p:nvSpPr>
          <p:cNvPr id="4" name="Slide Number Placeholder 3">
            <a:extLst>
              <a:ext uri="{FF2B5EF4-FFF2-40B4-BE49-F238E27FC236}">
                <a16:creationId xmlns:a16="http://schemas.microsoft.com/office/drawing/2014/main" id="{8C33A9D4-333A-BA48-AF30-A74A93568018}"/>
              </a:ext>
            </a:extLst>
          </p:cNvPr>
          <p:cNvSpPr txBox="1">
            <a:spLocks/>
          </p:cNvSpPr>
          <p:nvPr/>
        </p:nvSpPr>
        <p:spPr>
          <a:xfrm>
            <a:off x="10113217" y="6430744"/>
            <a:ext cx="309854" cy="227536"/>
          </a:xfrm>
          <a:prstGeom prst="rect">
            <a:avLst/>
          </a:prstGeom>
          <a:noFill/>
          <a:ln>
            <a:noFill/>
          </a:ln>
        </p:spPr>
        <p:txBody>
          <a:bodyPr lIns="91425" tIns="91425" rIns="91425" bIns="91425" anchor="ctr" anchorCtr="0">
            <a:noAutofit/>
          </a:bodyPr>
          <a:lstStyle>
            <a:defPPr>
              <a:defRPr lang="en-US"/>
            </a:defPPr>
            <a:lvl1pPr marL="0" algn="l" defTabSz="1075334" rtl="0" eaLnBrk="1" latinLnBrk="0" hangingPunct="1">
              <a:defRPr sz="2117" kern="1200">
                <a:solidFill>
                  <a:schemeClr val="tx1"/>
                </a:solidFill>
                <a:latin typeface="+mn-lt"/>
                <a:ea typeface="+mn-ea"/>
                <a:cs typeface="+mn-cs"/>
              </a:defRPr>
            </a:lvl1pPr>
            <a:lvl2pPr marL="537667" algn="l" defTabSz="1075334" rtl="0" eaLnBrk="1" latinLnBrk="0" hangingPunct="1">
              <a:defRPr sz="2117" kern="1200">
                <a:solidFill>
                  <a:schemeClr val="tx1"/>
                </a:solidFill>
                <a:latin typeface="+mn-lt"/>
                <a:ea typeface="+mn-ea"/>
                <a:cs typeface="+mn-cs"/>
              </a:defRPr>
            </a:lvl2pPr>
            <a:lvl3pPr marL="1075334" algn="l" defTabSz="1075334" rtl="0" eaLnBrk="1" latinLnBrk="0" hangingPunct="1">
              <a:defRPr sz="2117" kern="1200">
                <a:solidFill>
                  <a:schemeClr val="tx1"/>
                </a:solidFill>
                <a:latin typeface="+mn-lt"/>
                <a:ea typeface="+mn-ea"/>
                <a:cs typeface="+mn-cs"/>
              </a:defRPr>
            </a:lvl3pPr>
            <a:lvl4pPr marL="1613002" algn="l" defTabSz="1075334" rtl="0" eaLnBrk="1" latinLnBrk="0" hangingPunct="1">
              <a:defRPr sz="2117" kern="1200">
                <a:solidFill>
                  <a:schemeClr val="tx1"/>
                </a:solidFill>
                <a:latin typeface="+mn-lt"/>
                <a:ea typeface="+mn-ea"/>
                <a:cs typeface="+mn-cs"/>
              </a:defRPr>
            </a:lvl4pPr>
            <a:lvl5pPr marL="2150669" algn="l" defTabSz="1075334" rtl="0" eaLnBrk="1" latinLnBrk="0" hangingPunct="1">
              <a:defRPr sz="2117" kern="1200">
                <a:solidFill>
                  <a:schemeClr val="tx1"/>
                </a:solidFill>
                <a:latin typeface="+mn-lt"/>
                <a:ea typeface="+mn-ea"/>
                <a:cs typeface="+mn-cs"/>
              </a:defRPr>
            </a:lvl5pPr>
            <a:lvl6pPr marL="2688336" algn="l" defTabSz="1075334" rtl="0" eaLnBrk="1" latinLnBrk="0" hangingPunct="1">
              <a:defRPr sz="2117" kern="1200">
                <a:solidFill>
                  <a:schemeClr val="tx1"/>
                </a:solidFill>
                <a:latin typeface="+mn-lt"/>
                <a:ea typeface="+mn-ea"/>
                <a:cs typeface="+mn-cs"/>
              </a:defRPr>
            </a:lvl6pPr>
            <a:lvl7pPr marL="3226003" algn="l" defTabSz="1075334" rtl="0" eaLnBrk="1" latinLnBrk="0" hangingPunct="1">
              <a:defRPr sz="2117" kern="1200">
                <a:solidFill>
                  <a:schemeClr val="tx1"/>
                </a:solidFill>
                <a:latin typeface="+mn-lt"/>
                <a:ea typeface="+mn-ea"/>
                <a:cs typeface="+mn-cs"/>
              </a:defRPr>
            </a:lvl7pPr>
            <a:lvl8pPr marL="3763670" algn="l" defTabSz="1075334" rtl="0" eaLnBrk="1" latinLnBrk="0" hangingPunct="1">
              <a:defRPr sz="2117" kern="1200">
                <a:solidFill>
                  <a:schemeClr val="tx1"/>
                </a:solidFill>
                <a:latin typeface="+mn-lt"/>
                <a:ea typeface="+mn-ea"/>
                <a:cs typeface="+mn-cs"/>
              </a:defRPr>
            </a:lvl8pPr>
            <a:lvl9pPr marL="4301338" algn="l" defTabSz="1075334" rtl="0" eaLnBrk="1" latinLnBrk="0" hangingPunct="1">
              <a:defRPr sz="2117" kern="1200">
                <a:solidFill>
                  <a:schemeClr val="tx1"/>
                </a:solidFill>
                <a:latin typeface="+mn-lt"/>
                <a:ea typeface="+mn-ea"/>
                <a:cs typeface="+mn-cs"/>
              </a:defRPr>
            </a:lvl9pPr>
          </a:lstStyle>
          <a:p>
            <a:pPr algn="ctr" defTabSz="768111">
              <a:defRPr/>
            </a:pPr>
            <a:fld id="{00000000-1234-1234-1234-123412341234}" type="slidenum">
              <a:rPr lang="en" sz="857">
                <a:solidFill>
                  <a:srgbClr val="F8F8F8">
                    <a:lumMod val="50000"/>
                  </a:srgbClr>
                </a:solidFill>
                <a:latin typeface="Avenir" panose="02000503020000020003" pitchFamily="2" charset="0"/>
              </a:rPr>
              <a:pPr algn="ctr" defTabSz="768111">
                <a:defRPr/>
              </a:pPr>
              <a:t>13</a:t>
            </a:fld>
            <a:endParaRPr lang="en" sz="857" dirty="0">
              <a:solidFill>
                <a:srgbClr val="F8F8F8">
                  <a:lumMod val="50000"/>
                </a:srgbClr>
              </a:solidFill>
              <a:latin typeface="Avenir" panose="02000503020000020003" pitchFamily="2" charset="0"/>
            </a:endParaRPr>
          </a:p>
        </p:txBody>
      </p:sp>
      <p:sp>
        <p:nvSpPr>
          <p:cNvPr id="5" name="TextBox 4">
            <a:extLst>
              <a:ext uri="{FF2B5EF4-FFF2-40B4-BE49-F238E27FC236}">
                <a16:creationId xmlns:a16="http://schemas.microsoft.com/office/drawing/2014/main" id="{0DFE997E-AFEB-264A-BA57-7062EF6EC746}"/>
              </a:ext>
            </a:extLst>
          </p:cNvPr>
          <p:cNvSpPr txBox="1"/>
          <p:nvPr/>
        </p:nvSpPr>
        <p:spPr>
          <a:xfrm>
            <a:off x="8014894" y="6446044"/>
            <a:ext cx="2185214" cy="253916"/>
          </a:xfrm>
          <a:prstGeom prst="rect">
            <a:avLst/>
          </a:prstGeom>
          <a:noFill/>
        </p:spPr>
        <p:txBody>
          <a:bodyPr wrap="none" rtlCol="0">
            <a:spAutoFit/>
          </a:bodyPr>
          <a:lstStyle/>
          <a:p>
            <a:pPr algn="r" defTabSz="768111">
              <a:defRPr/>
            </a:pPr>
            <a:r>
              <a:rPr lang="en-GB" sz="1050" dirty="0">
                <a:solidFill>
                  <a:prstClr val="white">
                    <a:lumMod val="50000"/>
                  </a:prstClr>
                </a:solidFill>
                <a:latin typeface="Avenir Light" panose="020B0402020203020204" pitchFamily="34" charset="77"/>
                <a:ea typeface="Raleway ExtraLight" charset="0"/>
                <a:cs typeface="Raleway ExtraLight" charset="0"/>
              </a:rPr>
              <a:t>Toolkit | Home Coming | MNBC | </a:t>
            </a:r>
          </a:p>
        </p:txBody>
      </p:sp>
      <p:pic>
        <p:nvPicPr>
          <p:cNvPr id="6" name="Picture 5">
            <a:extLst>
              <a:ext uri="{FF2B5EF4-FFF2-40B4-BE49-F238E27FC236}">
                <a16:creationId xmlns:a16="http://schemas.microsoft.com/office/drawing/2014/main" id="{E3229D19-D56C-8C42-8423-C72F7721407A}"/>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859902" y="6433351"/>
            <a:ext cx="766286" cy="257143"/>
          </a:xfrm>
          <a:prstGeom prst="rect">
            <a:avLst/>
          </a:prstGeom>
        </p:spPr>
      </p:pic>
      <p:sp>
        <p:nvSpPr>
          <p:cNvPr id="11" name="Rectangle 10">
            <a:extLst>
              <a:ext uri="{FF2B5EF4-FFF2-40B4-BE49-F238E27FC236}">
                <a16:creationId xmlns:a16="http://schemas.microsoft.com/office/drawing/2014/main" id="{34CA627A-CABB-204A-BEA5-38106CF79628}"/>
              </a:ext>
            </a:extLst>
          </p:cNvPr>
          <p:cNvSpPr/>
          <p:nvPr/>
        </p:nvSpPr>
        <p:spPr>
          <a:xfrm>
            <a:off x="2243045" y="2063241"/>
            <a:ext cx="5967663" cy="1450638"/>
          </a:xfrm>
          <a:prstGeom prst="rect">
            <a:avLst/>
          </a:prstGeom>
          <a:solidFill>
            <a:schemeClr val="bg1">
              <a:lumMod val="95000"/>
            </a:schemeClr>
          </a:solidFill>
          <a:ln>
            <a:solidFill>
              <a:schemeClr val="bg1">
                <a:lumMod val="65000"/>
              </a:schemeClr>
            </a:solidFill>
          </a:ln>
          <a:effectLst>
            <a:outerShdw blurRad="50800" dist="1397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88"/>
          </a:p>
        </p:txBody>
      </p:sp>
      <p:sp>
        <p:nvSpPr>
          <p:cNvPr id="7" name="Rectangle 6">
            <a:extLst>
              <a:ext uri="{FF2B5EF4-FFF2-40B4-BE49-F238E27FC236}">
                <a16:creationId xmlns:a16="http://schemas.microsoft.com/office/drawing/2014/main" id="{2B209CA0-8D08-F741-B8C5-5524AB57729E}"/>
              </a:ext>
            </a:extLst>
          </p:cNvPr>
          <p:cNvSpPr/>
          <p:nvPr/>
        </p:nvSpPr>
        <p:spPr>
          <a:xfrm>
            <a:off x="2243045" y="4028161"/>
            <a:ext cx="5967663" cy="743996"/>
          </a:xfrm>
          <a:prstGeom prst="rect">
            <a:avLst/>
          </a:prstGeom>
          <a:solidFill>
            <a:schemeClr val="bg1">
              <a:lumMod val="95000"/>
            </a:schemeClr>
          </a:solidFill>
          <a:ln>
            <a:solidFill>
              <a:schemeClr val="bg1">
                <a:lumMod val="65000"/>
              </a:schemeClr>
            </a:solidFill>
          </a:ln>
          <a:effectLst>
            <a:outerShdw blurRad="50800" dist="1397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88"/>
          </a:p>
        </p:txBody>
      </p:sp>
      <p:sp>
        <p:nvSpPr>
          <p:cNvPr id="21" name="Rectangle 1029">
            <a:extLst>
              <a:ext uri="{FF2B5EF4-FFF2-40B4-BE49-F238E27FC236}">
                <a16:creationId xmlns:a16="http://schemas.microsoft.com/office/drawing/2014/main" id="{A7D2A6BA-453D-9143-914F-2EF64FD8407D}"/>
              </a:ext>
            </a:extLst>
          </p:cNvPr>
          <p:cNvSpPr>
            <a:spLocks noChangeAspect="1" noChangeArrowheads="1"/>
          </p:cNvSpPr>
          <p:nvPr/>
        </p:nvSpPr>
        <p:spPr bwMode="auto">
          <a:xfrm>
            <a:off x="8730537" y="2053462"/>
            <a:ext cx="1469571" cy="2754169"/>
          </a:xfrm>
          <a:prstGeom prst="rect">
            <a:avLst/>
          </a:prstGeom>
          <a:noFill/>
          <a:ln w="12700">
            <a:solidFill>
              <a:srgbClr val="CDDFC5"/>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GB" altLang="ro-RO" sz="1000" i="1" dirty="0">
              <a:solidFill>
                <a:srgbClr val="545B58"/>
              </a:solidFill>
              <a:latin typeface="Avenir Light Oblique" panose="020B0402020203090204" pitchFamily="34" charset="77"/>
            </a:endParaRPr>
          </a:p>
          <a:p>
            <a:pPr algn="ctr" eaLnBrk="1" hangingPunct="1"/>
            <a:endParaRPr lang="en-GB" altLang="ro-RO" sz="1000" i="1" dirty="0">
              <a:solidFill>
                <a:srgbClr val="545B58"/>
              </a:solidFill>
              <a:latin typeface="Avenir Light Oblique" panose="020B0402020203090204" pitchFamily="34" charset="77"/>
            </a:endParaRPr>
          </a:p>
          <a:p>
            <a:pPr algn="ctr" eaLnBrk="1" hangingPunct="1"/>
            <a:endParaRPr lang="en-GB" altLang="ro-RO" sz="1000" i="1" dirty="0">
              <a:solidFill>
                <a:srgbClr val="545B58"/>
              </a:solidFill>
              <a:latin typeface="Avenir Light Oblique" panose="020B0402020203090204" pitchFamily="34" charset="77"/>
            </a:endParaRPr>
          </a:p>
          <a:p>
            <a:pPr algn="ctr" eaLnBrk="1" hangingPunct="1"/>
            <a:r>
              <a:rPr lang="en-GB" altLang="ro-RO" sz="1000" i="1" dirty="0">
                <a:solidFill>
                  <a:srgbClr val="545B58"/>
                </a:solidFill>
                <a:latin typeface="Avenir Light Oblique" panose="020B0402020203090204" pitchFamily="34" charset="77"/>
              </a:rPr>
              <a:t>[picture/cartoon of the new concept]</a:t>
            </a:r>
            <a:endParaRPr lang="en-GB" altLang="ro-RO" sz="1143" i="1" dirty="0">
              <a:solidFill>
                <a:srgbClr val="545B58"/>
              </a:solidFill>
              <a:latin typeface="Avenir Light Oblique" panose="020B0402020203090204" pitchFamily="34" charset="77"/>
            </a:endParaRPr>
          </a:p>
        </p:txBody>
      </p:sp>
      <p:sp>
        <p:nvSpPr>
          <p:cNvPr id="3" name="TextBox 2">
            <a:extLst>
              <a:ext uri="{FF2B5EF4-FFF2-40B4-BE49-F238E27FC236}">
                <a16:creationId xmlns:a16="http://schemas.microsoft.com/office/drawing/2014/main" id="{5C8E829F-44D6-D949-861C-86F5CE76196B}"/>
              </a:ext>
            </a:extLst>
          </p:cNvPr>
          <p:cNvSpPr txBox="1"/>
          <p:nvPr/>
        </p:nvSpPr>
        <p:spPr>
          <a:xfrm>
            <a:off x="2243045" y="1690690"/>
            <a:ext cx="1756577" cy="290208"/>
          </a:xfrm>
          <a:prstGeom prst="rect">
            <a:avLst/>
          </a:prstGeom>
          <a:noFill/>
        </p:spPr>
        <p:txBody>
          <a:bodyPr wrap="square" rtlCol="0">
            <a:spAutoFit/>
          </a:bodyPr>
          <a:lstStyle/>
          <a:p>
            <a:pPr algn="l"/>
            <a:r>
              <a:rPr lang="en-US" sz="1286" b="1" dirty="0">
                <a:latin typeface="Avenir Black" panose="02000503020000020003" pitchFamily="2" charset="0"/>
              </a:rPr>
              <a:t>Our new concept</a:t>
            </a:r>
          </a:p>
        </p:txBody>
      </p:sp>
      <p:sp>
        <p:nvSpPr>
          <p:cNvPr id="22" name="TextBox 21">
            <a:extLst>
              <a:ext uri="{FF2B5EF4-FFF2-40B4-BE49-F238E27FC236}">
                <a16:creationId xmlns:a16="http://schemas.microsoft.com/office/drawing/2014/main" id="{63914887-E367-614E-9EDC-EB1B5C1385F2}"/>
              </a:ext>
            </a:extLst>
          </p:cNvPr>
          <p:cNvSpPr txBox="1"/>
          <p:nvPr/>
        </p:nvSpPr>
        <p:spPr>
          <a:xfrm>
            <a:off x="2243045" y="3673785"/>
            <a:ext cx="1756577" cy="290208"/>
          </a:xfrm>
          <a:prstGeom prst="rect">
            <a:avLst/>
          </a:prstGeom>
          <a:noFill/>
        </p:spPr>
        <p:txBody>
          <a:bodyPr wrap="square" rtlCol="0">
            <a:spAutoFit/>
          </a:bodyPr>
          <a:lstStyle/>
          <a:p>
            <a:pPr algn="l"/>
            <a:r>
              <a:rPr lang="en-US" sz="1286" b="1" dirty="0">
                <a:latin typeface="Avenir Black" panose="02000503020000020003" pitchFamily="2" charset="0"/>
              </a:rPr>
              <a:t>Our target group</a:t>
            </a:r>
          </a:p>
        </p:txBody>
      </p:sp>
      <p:cxnSp>
        <p:nvCxnSpPr>
          <p:cNvPr id="23" name="Rechte verbindingslijn 6">
            <a:extLst>
              <a:ext uri="{FF2B5EF4-FFF2-40B4-BE49-F238E27FC236}">
                <a16:creationId xmlns:a16="http://schemas.microsoft.com/office/drawing/2014/main" id="{ACE5C4C1-D77B-5241-B133-C0700A427D1C}"/>
              </a:ext>
            </a:extLst>
          </p:cNvPr>
          <p:cNvCxnSpPr/>
          <p:nvPr/>
        </p:nvCxnSpPr>
        <p:spPr>
          <a:xfrm>
            <a:off x="3353161" y="5595222"/>
            <a:ext cx="4296456" cy="1134"/>
          </a:xfrm>
          <a:prstGeom prst="line">
            <a:avLst/>
          </a:prstGeom>
          <a:ln w="28575"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4" name="Tijdelijke aanduiding voor inhoud 1">
            <a:extLst>
              <a:ext uri="{FF2B5EF4-FFF2-40B4-BE49-F238E27FC236}">
                <a16:creationId xmlns:a16="http://schemas.microsoft.com/office/drawing/2014/main" id="{DA164F0D-E9AC-B54F-A926-710D63048915}"/>
              </a:ext>
            </a:extLst>
          </p:cNvPr>
          <p:cNvSpPr txBox="1">
            <a:spLocks/>
          </p:cNvSpPr>
          <p:nvPr/>
        </p:nvSpPr>
        <p:spPr bwMode="auto">
          <a:xfrm>
            <a:off x="3267177" y="5664258"/>
            <a:ext cx="522791"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Aft>
                <a:spcPts val="429"/>
              </a:spcAft>
            </a:pPr>
            <a:r>
              <a:rPr lang="en-US" altLang="ro-RO" sz="857" dirty="0">
                <a:solidFill>
                  <a:srgbClr val="615D57"/>
                </a:solidFill>
                <a:latin typeface="Avenir Light" panose="020B0402020203020204" pitchFamily="34" charset="77"/>
              </a:rPr>
              <a:t>New for our company</a:t>
            </a:r>
          </a:p>
        </p:txBody>
      </p:sp>
      <p:sp>
        <p:nvSpPr>
          <p:cNvPr id="26" name="Tijdelijke aanduiding voor inhoud 1">
            <a:extLst>
              <a:ext uri="{FF2B5EF4-FFF2-40B4-BE49-F238E27FC236}">
                <a16:creationId xmlns:a16="http://schemas.microsoft.com/office/drawing/2014/main" id="{1F07A383-BAD4-8048-BBB1-FB124E8008F8}"/>
              </a:ext>
            </a:extLst>
          </p:cNvPr>
          <p:cNvSpPr txBox="1">
            <a:spLocks/>
          </p:cNvSpPr>
          <p:nvPr/>
        </p:nvSpPr>
        <p:spPr bwMode="auto">
          <a:xfrm>
            <a:off x="2243045" y="5445409"/>
            <a:ext cx="1091974"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Aft>
                <a:spcPts val="429"/>
              </a:spcAft>
            </a:pPr>
            <a:r>
              <a:rPr lang="nl-NL" altLang="ro-RO" sz="714" b="1">
                <a:solidFill>
                  <a:srgbClr val="615D57"/>
                </a:solidFill>
                <a:latin typeface="Avenir Light" panose="020B0402020203020204" pitchFamily="34" charset="77"/>
              </a:rPr>
              <a:t>EVOLUTIONARY</a:t>
            </a:r>
          </a:p>
        </p:txBody>
      </p:sp>
      <p:sp>
        <p:nvSpPr>
          <p:cNvPr id="27" name="Tijdelijke aanduiding voor inhoud 1">
            <a:extLst>
              <a:ext uri="{FF2B5EF4-FFF2-40B4-BE49-F238E27FC236}">
                <a16:creationId xmlns:a16="http://schemas.microsoft.com/office/drawing/2014/main" id="{F9323946-F1D3-A341-853E-3370E3DB2FEF}"/>
              </a:ext>
            </a:extLst>
          </p:cNvPr>
          <p:cNvSpPr txBox="1">
            <a:spLocks/>
          </p:cNvSpPr>
          <p:nvPr/>
        </p:nvSpPr>
        <p:spPr bwMode="auto">
          <a:xfrm>
            <a:off x="7694974" y="5436338"/>
            <a:ext cx="109197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Aft>
                <a:spcPts val="429"/>
              </a:spcAft>
            </a:pPr>
            <a:r>
              <a:rPr lang="nl-NL" altLang="ro-RO" sz="714" b="1">
                <a:solidFill>
                  <a:srgbClr val="615D57"/>
                </a:solidFill>
                <a:latin typeface="Avenir Light" panose="020B0402020203020204" pitchFamily="34" charset="77"/>
              </a:rPr>
              <a:t>REVOLUTIONARY</a:t>
            </a:r>
          </a:p>
        </p:txBody>
      </p:sp>
      <p:sp>
        <p:nvSpPr>
          <p:cNvPr id="28" name="Tijdelijke aanduiding voor inhoud 1">
            <a:extLst>
              <a:ext uri="{FF2B5EF4-FFF2-40B4-BE49-F238E27FC236}">
                <a16:creationId xmlns:a16="http://schemas.microsoft.com/office/drawing/2014/main" id="{331F1B2B-BC9B-7C4B-B873-BC4BB990FE6A}"/>
              </a:ext>
            </a:extLst>
          </p:cNvPr>
          <p:cNvSpPr txBox="1">
            <a:spLocks/>
          </p:cNvSpPr>
          <p:nvPr/>
        </p:nvSpPr>
        <p:spPr bwMode="auto">
          <a:xfrm>
            <a:off x="5388587" y="5664258"/>
            <a:ext cx="522791" cy="583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Aft>
                <a:spcPts val="429"/>
              </a:spcAft>
            </a:pPr>
            <a:r>
              <a:rPr lang="en-GB" altLang="ro-RO" sz="857">
                <a:solidFill>
                  <a:srgbClr val="615D57"/>
                </a:solidFill>
                <a:latin typeface="Avenir Light" panose="020B0402020203020204" pitchFamily="34" charset="77"/>
              </a:rPr>
              <a:t>New for our market</a:t>
            </a:r>
          </a:p>
        </p:txBody>
      </p:sp>
      <p:sp>
        <p:nvSpPr>
          <p:cNvPr id="29" name="Tijdelijke aanduiding voor inhoud 1">
            <a:extLst>
              <a:ext uri="{FF2B5EF4-FFF2-40B4-BE49-F238E27FC236}">
                <a16:creationId xmlns:a16="http://schemas.microsoft.com/office/drawing/2014/main" id="{023DCBF1-39C6-3148-9090-C40F07F54E2F}"/>
              </a:ext>
            </a:extLst>
          </p:cNvPr>
          <p:cNvSpPr txBox="1">
            <a:spLocks/>
          </p:cNvSpPr>
          <p:nvPr/>
        </p:nvSpPr>
        <p:spPr bwMode="auto">
          <a:xfrm>
            <a:off x="7126827" y="5665494"/>
            <a:ext cx="522791" cy="583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Aft>
                <a:spcPts val="429"/>
              </a:spcAft>
            </a:pPr>
            <a:r>
              <a:rPr lang="en-GB" altLang="ro-RO" sz="857" dirty="0">
                <a:solidFill>
                  <a:srgbClr val="615D57"/>
                </a:solidFill>
                <a:latin typeface="Avenir Light" panose="020B0402020203020204" pitchFamily="34" charset="77"/>
              </a:rPr>
              <a:t>New for the world</a:t>
            </a:r>
          </a:p>
        </p:txBody>
      </p:sp>
      <p:pic>
        <p:nvPicPr>
          <p:cNvPr id="31" name="Graphic 30" descr="Star">
            <a:extLst>
              <a:ext uri="{FF2B5EF4-FFF2-40B4-BE49-F238E27FC236}">
                <a16:creationId xmlns:a16="http://schemas.microsoft.com/office/drawing/2014/main" id="{6A1EEE90-142D-2941-AAE4-292491D250C4}"/>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3335019" y="6044984"/>
            <a:ext cx="381001" cy="381001"/>
          </a:xfrm>
          <a:prstGeom prst="rect">
            <a:avLst/>
          </a:prstGeom>
        </p:spPr>
      </p:pic>
      <p:pic>
        <p:nvPicPr>
          <p:cNvPr id="33" name="Graphic 32" descr="Earth Globe Europe-Africa">
            <a:extLst>
              <a:ext uri="{FF2B5EF4-FFF2-40B4-BE49-F238E27FC236}">
                <a16:creationId xmlns:a16="http://schemas.microsoft.com/office/drawing/2014/main" id="{C4EAC892-8F91-F946-9B20-EC7BC133AE6B}"/>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7192044" y="5945733"/>
            <a:ext cx="480252" cy="480252"/>
          </a:xfrm>
          <a:prstGeom prst="rect">
            <a:avLst/>
          </a:prstGeom>
        </p:spPr>
      </p:pic>
      <p:pic>
        <p:nvPicPr>
          <p:cNvPr id="35" name="Graphic 34" descr="Marker">
            <a:extLst>
              <a:ext uri="{FF2B5EF4-FFF2-40B4-BE49-F238E27FC236}">
                <a16:creationId xmlns:a16="http://schemas.microsoft.com/office/drawing/2014/main" id="{106587F7-A8B9-AE4F-9C05-0A69AF5A83CA}"/>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5434595" y="6041000"/>
            <a:ext cx="430775" cy="430775"/>
          </a:xfrm>
          <a:prstGeom prst="rect">
            <a:avLst/>
          </a:prstGeom>
        </p:spPr>
      </p:pic>
      <p:pic>
        <p:nvPicPr>
          <p:cNvPr id="37" name="Graphic 36" descr="Flag">
            <a:extLst>
              <a:ext uri="{FF2B5EF4-FFF2-40B4-BE49-F238E27FC236}">
                <a16:creationId xmlns:a16="http://schemas.microsoft.com/office/drawing/2014/main" id="{FEFA7F70-02F8-9842-9A08-16FE7B0DBA6E}"/>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4645639" y="4973695"/>
            <a:ext cx="653143" cy="653143"/>
          </a:xfrm>
          <a:prstGeom prst="rect">
            <a:avLst/>
          </a:prstGeom>
        </p:spPr>
      </p:pic>
    </p:spTree>
    <p:extLst>
      <p:ext uri="{BB962C8B-B14F-4D97-AF65-F5344CB8AC3E}">
        <p14:creationId xmlns:p14="http://schemas.microsoft.com/office/powerpoint/2010/main" val="37860088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92F77-11D7-1240-94C5-2F666AF0D188}"/>
              </a:ext>
            </a:extLst>
          </p:cNvPr>
          <p:cNvSpPr>
            <a:spLocks noGrp="1"/>
          </p:cNvSpPr>
          <p:nvPr>
            <p:ph type="title"/>
          </p:nvPr>
        </p:nvSpPr>
        <p:spPr/>
        <p:txBody>
          <a:bodyPr>
            <a:normAutofit/>
          </a:bodyPr>
          <a:lstStyle/>
          <a:p>
            <a:r>
              <a:rPr lang="en-US" sz="3429" dirty="0">
                <a:latin typeface="Avenir Black" panose="02000503020000020003" pitchFamily="2" charset="0"/>
              </a:rPr>
              <a:t>This is the benefit for the customer</a:t>
            </a:r>
          </a:p>
        </p:txBody>
      </p:sp>
      <p:sp>
        <p:nvSpPr>
          <p:cNvPr id="4" name="Slide Number Placeholder 3">
            <a:extLst>
              <a:ext uri="{FF2B5EF4-FFF2-40B4-BE49-F238E27FC236}">
                <a16:creationId xmlns:a16="http://schemas.microsoft.com/office/drawing/2014/main" id="{8C33A9D4-333A-BA48-AF30-A74A93568018}"/>
              </a:ext>
            </a:extLst>
          </p:cNvPr>
          <p:cNvSpPr txBox="1">
            <a:spLocks/>
          </p:cNvSpPr>
          <p:nvPr/>
        </p:nvSpPr>
        <p:spPr>
          <a:xfrm>
            <a:off x="10113217" y="6430744"/>
            <a:ext cx="309854" cy="227536"/>
          </a:xfrm>
          <a:prstGeom prst="rect">
            <a:avLst/>
          </a:prstGeom>
          <a:noFill/>
          <a:ln>
            <a:noFill/>
          </a:ln>
        </p:spPr>
        <p:txBody>
          <a:bodyPr lIns="91425" tIns="91425" rIns="91425" bIns="91425" anchor="ctr" anchorCtr="0">
            <a:noAutofit/>
          </a:bodyPr>
          <a:lstStyle>
            <a:defPPr>
              <a:defRPr lang="en-US"/>
            </a:defPPr>
            <a:lvl1pPr marL="0" algn="l" defTabSz="1075334" rtl="0" eaLnBrk="1" latinLnBrk="0" hangingPunct="1">
              <a:defRPr sz="2117" kern="1200">
                <a:solidFill>
                  <a:schemeClr val="tx1"/>
                </a:solidFill>
                <a:latin typeface="+mn-lt"/>
                <a:ea typeface="+mn-ea"/>
                <a:cs typeface="+mn-cs"/>
              </a:defRPr>
            </a:lvl1pPr>
            <a:lvl2pPr marL="537667" algn="l" defTabSz="1075334" rtl="0" eaLnBrk="1" latinLnBrk="0" hangingPunct="1">
              <a:defRPr sz="2117" kern="1200">
                <a:solidFill>
                  <a:schemeClr val="tx1"/>
                </a:solidFill>
                <a:latin typeface="+mn-lt"/>
                <a:ea typeface="+mn-ea"/>
                <a:cs typeface="+mn-cs"/>
              </a:defRPr>
            </a:lvl2pPr>
            <a:lvl3pPr marL="1075334" algn="l" defTabSz="1075334" rtl="0" eaLnBrk="1" latinLnBrk="0" hangingPunct="1">
              <a:defRPr sz="2117" kern="1200">
                <a:solidFill>
                  <a:schemeClr val="tx1"/>
                </a:solidFill>
                <a:latin typeface="+mn-lt"/>
                <a:ea typeface="+mn-ea"/>
                <a:cs typeface="+mn-cs"/>
              </a:defRPr>
            </a:lvl3pPr>
            <a:lvl4pPr marL="1613002" algn="l" defTabSz="1075334" rtl="0" eaLnBrk="1" latinLnBrk="0" hangingPunct="1">
              <a:defRPr sz="2117" kern="1200">
                <a:solidFill>
                  <a:schemeClr val="tx1"/>
                </a:solidFill>
                <a:latin typeface="+mn-lt"/>
                <a:ea typeface="+mn-ea"/>
                <a:cs typeface="+mn-cs"/>
              </a:defRPr>
            </a:lvl4pPr>
            <a:lvl5pPr marL="2150669" algn="l" defTabSz="1075334" rtl="0" eaLnBrk="1" latinLnBrk="0" hangingPunct="1">
              <a:defRPr sz="2117" kern="1200">
                <a:solidFill>
                  <a:schemeClr val="tx1"/>
                </a:solidFill>
                <a:latin typeface="+mn-lt"/>
                <a:ea typeface="+mn-ea"/>
                <a:cs typeface="+mn-cs"/>
              </a:defRPr>
            </a:lvl5pPr>
            <a:lvl6pPr marL="2688336" algn="l" defTabSz="1075334" rtl="0" eaLnBrk="1" latinLnBrk="0" hangingPunct="1">
              <a:defRPr sz="2117" kern="1200">
                <a:solidFill>
                  <a:schemeClr val="tx1"/>
                </a:solidFill>
                <a:latin typeface="+mn-lt"/>
                <a:ea typeface="+mn-ea"/>
                <a:cs typeface="+mn-cs"/>
              </a:defRPr>
            </a:lvl6pPr>
            <a:lvl7pPr marL="3226003" algn="l" defTabSz="1075334" rtl="0" eaLnBrk="1" latinLnBrk="0" hangingPunct="1">
              <a:defRPr sz="2117" kern="1200">
                <a:solidFill>
                  <a:schemeClr val="tx1"/>
                </a:solidFill>
                <a:latin typeface="+mn-lt"/>
                <a:ea typeface="+mn-ea"/>
                <a:cs typeface="+mn-cs"/>
              </a:defRPr>
            </a:lvl7pPr>
            <a:lvl8pPr marL="3763670" algn="l" defTabSz="1075334" rtl="0" eaLnBrk="1" latinLnBrk="0" hangingPunct="1">
              <a:defRPr sz="2117" kern="1200">
                <a:solidFill>
                  <a:schemeClr val="tx1"/>
                </a:solidFill>
                <a:latin typeface="+mn-lt"/>
                <a:ea typeface="+mn-ea"/>
                <a:cs typeface="+mn-cs"/>
              </a:defRPr>
            </a:lvl8pPr>
            <a:lvl9pPr marL="4301338" algn="l" defTabSz="1075334" rtl="0" eaLnBrk="1" latinLnBrk="0" hangingPunct="1">
              <a:defRPr sz="2117" kern="1200">
                <a:solidFill>
                  <a:schemeClr val="tx1"/>
                </a:solidFill>
                <a:latin typeface="+mn-lt"/>
                <a:ea typeface="+mn-ea"/>
                <a:cs typeface="+mn-cs"/>
              </a:defRPr>
            </a:lvl9pPr>
          </a:lstStyle>
          <a:p>
            <a:pPr algn="ctr" defTabSz="768111">
              <a:defRPr/>
            </a:pPr>
            <a:fld id="{00000000-1234-1234-1234-123412341234}" type="slidenum">
              <a:rPr lang="en" sz="857">
                <a:solidFill>
                  <a:srgbClr val="F8F8F8">
                    <a:lumMod val="50000"/>
                  </a:srgbClr>
                </a:solidFill>
                <a:latin typeface="Avenir" panose="02000503020000020003" pitchFamily="2" charset="0"/>
              </a:rPr>
              <a:pPr algn="ctr" defTabSz="768111">
                <a:defRPr/>
              </a:pPr>
              <a:t>14</a:t>
            </a:fld>
            <a:endParaRPr lang="en" sz="857" dirty="0">
              <a:solidFill>
                <a:srgbClr val="F8F8F8">
                  <a:lumMod val="50000"/>
                </a:srgbClr>
              </a:solidFill>
              <a:latin typeface="Avenir" panose="02000503020000020003" pitchFamily="2" charset="0"/>
            </a:endParaRPr>
          </a:p>
        </p:txBody>
      </p:sp>
      <p:sp>
        <p:nvSpPr>
          <p:cNvPr id="5" name="TextBox 4">
            <a:extLst>
              <a:ext uri="{FF2B5EF4-FFF2-40B4-BE49-F238E27FC236}">
                <a16:creationId xmlns:a16="http://schemas.microsoft.com/office/drawing/2014/main" id="{0DFE997E-AFEB-264A-BA57-7062EF6EC746}"/>
              </a:ext>
            </a:extLst>
          </p:cNvPr>
          <p:cNvSpPr txBox="1"/>
          <p:nvPr/>
        </p:nvSpPr>
        <p:spPr>
          <a:xfrm>
            <a:off x="8014894" y="6446044"/>
            <a:ext cx="2185214" cy="253916"/>
          </a:xfrm>
          <a:prstGeom prst="rect">
            <a:avLst/>
          </a:prstGeom>
          <a:noFill/>
        </p:spPr>
        <p:txBody>
          <a:bodyPr wrap="none" rtlCol="0">
            <a:spAutoFit/>
          </a:bodyPr>
          <a:lstStyle/>
          <a:p>
            <a:pPr algn="r" defTabSz="768111">
              <a:defRPr/>
            </a:pPr>
            <a:r>
              <a:rPr lang="en-GB" sz="1050" dirty="0">
                <a:solidFill>
                  <a:prstClr val="white">
                    <a:lumMod val="50000"/>
                  </a:prstClr>
                </a:solidFill>
                <a:latin typeface="Avenir Light" panose="020B0402020203020204" pitchFamily="34" charset="77"/>
                <a:ea typeface="Raleway ExtraLight" charset="0"/>
                <a:cs typeface="Raleway ExtraLight" charset="0"/>
              </a:rPr>
              <a:t>Toolkit | Home Coming | MNBC | </a:t>
            </a:r>
          </a:p>
        </p:txBody>
      </p:sp>
      <p:pic>
        <p:nvPicPr>
          <p:cNvPr id="6" name="Picture 5">
            <a:extLst>
              <a:ext uri="{FF2B5EF4-FFF2-40B4-BE49-F238E27FC236}">
                <a16:creationId xmlns:a16="http://schemas.microsoft.com/office/drawing/2014/main" id="{E3229D19-D56C-8C42-8423-C72F7721407A}"/>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859902" y="6433351"/>
            <a:ext cx="766286" cy="257143"/>
          </a:xfrm>
          <a:prstGeom prst="rect">
            <a:avLst/>
          </a:prstGeom>
        </p:spPr>
      </p:pic>
      <p:sp>
        <p:nvSpPr>
          <p:cNvPr id="11" name="Rectangle 10">
            <a:extLst>
              <a:ext uri="{FF2B5EF4-FFF2-40B4-BE49-F238E27FC236}">
                <a16:creationId xmlns:a16="http://schemas.microsoft.com/office/drawing/2014/main" id="{34CA627A-CABB-204A-BEA5-38106CF79628}"/>
              </a:ext>
            </a:extLst>
          </p:cNvPr>
          <p:cNvSpPr/>
          <p:nvPr/>
        </p:nvSpPr>
        <p:spPr>
          <a:xfrm>
            <a:off x="4507506" y="2063240"/>
            <a:ext cx="1546923" cy="1450638"/>
          </a:xfrm>
          <a:prstGeom prst="rect">
            <a:avLst/>
          </a:prstGeom>
          <a:solidFill>
            <a:schemeClr val="bg1">
              <a:lumMod val="95000"/>
            </a:schemeClr>
          </a:solidFill>
          <a:ln>
            <a:solidFill>
              <a:schemeClr val="bg1">
                <a:lumMod val="65000"/>
              </a:schemeClr>
            </a:solidFill>
          </a:ln>
          <a:effectLst>
            <a:outerShdw blurRad="50800" dist="1397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143" i="1" dirty="0">
                <a:solidFill>
                  <a:schemeClr val="bg1">
                    <a:lumMod val="50000"/>
                  </a:schemeClr>
                </a:solidFill>
                <a:latin typeface="Avenir Light" panose="020B0402020203020204" pitchFamily="34" charset="77"/>
              </a:rPr>
              <a:t>Competitor 1 and their offer</a:t>
            </a:r>
          </a:p>
        </p:txBody>
      </p:sp>
      <p:sp>
        <p:nvSpPr>
          <p:cNvPr id="7" name="Rectangle 6">
            <a:extLst>
              <a:ext uri="{FF2B5EF4-FFF2-40B4-BE49-F238E27FC236}">
                <a16:creationId xmlns:a16="http://schemas.microsoft.com/office/drawing/2014/main" id="{2B209CA0-8D08-F741-B8C5-5524AB57729E}"/>
              </a:ext>
            </a:extLst>
          </p:cNvPr>
          <p:cNvSpPr/>
          <p:nvPr/>
        </p:nvSpPr>
        <p:spPr>
          <a:xfrm>
            <a:off x="4507506" y="4103110"/>
            <a:ext cx="5967663" cy="743996"/>
          </a:xfrm>
          <a:prstGeom prst="rect">
            <a:avLst/>
          </a:prstGeom>
          <a:solidFill>
            <a:schemeClr val="bg1">
              <a:lumMod val="95000"/>
            </a:schemeClr>
          </a:solidFill>
          <a:ln>
            <a:solidFill>
              <a:schemeClr val="bg1">
                <a:lumMod val="65000"/>
              </a:schemeClr>
            </a:solidFill>
          </a:ln>
          <a:effectLst>
            <a:outerShdw blurRad="50800" dist="1397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sz="1286" i="1" dirty="0">
                <a:solidFill>
                  <a:schemeClr val="bg1">
                    <a:lumMod val="50000"/>
                  </a:schemeClr>
                </a:solidFill>
                <a:latin typeface="Avenir Light Oblique" panose="020B0402020203090204" pitchFamily="34" charset="77"/>
              </a:rPr>
              <a:t>[Describe is the main benefit of our concept for the customer compared to the competition. Cheaper? Better? Faster? Easier?] </a:t>
            </a:r>
          </a:p>
          <a:p>
            <a:pPr algn="ctr"/>
            <a:endParaRPr lang="en-GB" sz="1588" i="1" dirty="0">
              <a:solidFill>
                <a:schemeClr val="tx1"/>
              </a:solidFill>
              <a:latin typeface="Avenir Light Oblique" panose="020B0402020203090204" pitchFamily="34" charset="77"/>
            </a:endParaRPr>
          </a:p>
        </p:txBody>
      </p:sp>
      <p:sp>
        <p:nvSpPr>
          <p:cNvPr id="3" name="TextBox 2">
            <a:extLst>
              <a:ext uri="{FF2B5EF4-FFF2-40B4-BE49-F238E27FC236}">
                <a16:creationId xmlns:a16="http://schemas.microsoft.com/office/drawing/2014/main" id="{5C8E829F-44D6-D949-861C-86F5CE76196B}"/>
              </a:ext>
            </a:extLst>
          </p:cNvPr>
          <p:cNvSpPr txBox="1"/>
          <p:nvPr/>
        </p:nvSpPr>
        <p:spPr>
          <a:xfrm>
            <a:off x="4507506" y="1669439"/>
            <a:ext cx="1756577" cy="290208"/>
          </a:xfrm>
          <a:prstGeom prst="rect">
            <a:avLst/>
          </a:prstGeom>
          <a:noFill/>
        </p:spPr>
        <p:txBody>
          <a:bodyPr wrap="square" rtlCol="0">
            <a:spAutoFit/>
          </a:bodyPr>
          <a:lstStyle/>
          <a:p>
            <a:pPr algn="l"/>
            <a:r>
              <a:rPr lang="en-US" sz="1286" b="1" dirty="0">
                <a:latin typeface="Avenir Black" panose="02000503020000020003" pitchFamily="2" charset="0"/>
              </a:rPr>
              <a:t>Competition</a:t>
            </a:r>
          </a:p>
        </p:txBody>
      </p:sp>
      <p:sp>
        <p:nvSpPr>
          <p:cNvPr id="22" name="TextBox 21">
            <a:extLst>
              <a:ext uri="{FF2B5EF4-FFF2-40B4-BE49-F238E27FC236}">
                <a16:creationId xmlns:a16="http://schemas.microsoft.com/office/drawing/2014/main" id="{63914887-E367-614E-9EDC-EB1B5C1385F2}"/>
              </a:ext>
            </a:extLst>
          </p:cNvPr>
          <p:cNvSpPr txBox="1"/>
          <p:nvPr/>
        </p:nvSpPr>
        <p:spPr>
          <a:xfrm>
            <a:off x="4475388" y="3737097"/>
            <a:ext cx="3681145" cy="290208"/>
          </a:xfrm>
          <a:prstGeom prst="rect">
            <a:avLst/>
          </a:prstGeom>
          <a:noFill/>
        </p:spPr>
        <p:txBody>
          <a:bodyPr wrap="square" rtlCol="0">
            <a:spAutoFit/>
          </a:bodyPr>
          <a:lstStyle/>
          <a:p>
            <a:pPr algn="l"/>
            <a:r>
              <a:rPr lang="en-US" sz="1286" b="1" dirty="0">
                <a:latin typeface="Avenir Black" panose="02000503020000020003" pitchFamily="2" charset="0"/>
              </a:rPr>
              <a:t>Our main benefit for the customer</a:t>
            </a:r>
          </a:p>
        </p:txBody>
      </p:sp>
      <p:sp>
        <p:nvSpPr>
          <p:cNvPr id="18" name="Rectangle 17">
            <a:extLst>
              <a:ext uri="{FF2B5EF4-FFF2-40B4-BE49-F238E27FC236}">
                <a16:creationId xmlns:a16="http://schemas.microsoft.com/office/drawing/2014/main" id="{8801DBCC-0D68-4B45-949B-903A443395B5}"/>
              </a:ext>
            </a:extLst>
          </p:cNvPr>
          <p:cNvSpPr/>
          <p:nvPr/>
        </p:nvSpPr>
        <p:spPr>
          <a:xfrm>
            <a:off x="6536900" y="2063240"/>
            <a:ext cx="1546923" cy="1450638"/>
          </a:xfrm>
          <a:prstGeom prst="rect">
            <a:avLst/>
          </a:prstGeom>
          <a:solidFill>
            <a:schemeClr val="bg1">
              <a:lumMod val="95000"/>
            </a:schemeClr>
          </a:solidFill>
          <a:ln>
            <a:solidFill>
              <a:schemeClr val="bg1">
                <a:lumMod val="65000"/>
              </a:schemeClr>
            </a:solidFill>
          </a:ln>
          <a:effectLst>
            <a:outerShdw blurRad="50800" dist="1397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143" i="1" dirty="0">
                <a:solidFill>
                  <a:schemeClr val="bg1">
                    <a:lumMod val="50000"/>
                  </a:schemeClr>
                </a:solidFill>
                <a:latin typeface="Avenir Light" panose="020B0402020203020204" pitchFamily="34" charset="77"/>
              </a:rPr>
              <a:t>Competitor 2 and their offer</a:t>
            </a:r>
          </a:p>
        </p:txBody>
      </p:sp>
      <p:sp>
        <p:nvSpPr>
          <p:cNvPr id="19" name="Rectangle 18">
            <a:extLst>
              <a:ext uri="{FF2B5EF4-FFF2-40B4-BE49-F238E27FC236}">
                <a16:creationId xmlns:a16="http://schemas.microsoft.com/office/drawing/2014/main" id="{F04C5264-F888-8A44-9CE5-80E1171948EE}"/>
              </a:ext>
            </a:extLst>
          </p:cNvPr>
          <p:cNvSpPr/>
          <p:nvPr/>
        </p:nvSpPr>
        <p:spPr>
          <a:xfrm>
            <a:off x="8566294" y="2063240"/>
            <a:ext cx="1546923" cy="1450638"/>
          </a:xfrm>
          <a:prstGeom prst="rect">
            <a:avLst/>
          </a:prstGeom>
          <a:solidFill>
            <a:schemeClr val="bg1">
              <a:lumMod val="95000"/>
            </a:schemeClr>
          </a:solidFill>
          <a:ln>
            <a:solidFill>
              <a:schemeClr val="bg1">
                <a:lumMod val="65000"/>
              </a:schemeClr>
            </a:solidFill>
          </a:ln>
          <a:effectLst>
            <a:outerShdw blurRad="50800" dist="1397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143" i="1" dirty="0">
                <a:solidFill>
                  <a:schemeClr val="bg1">
                    <a:lumMod val="50000"/>
                  </a:schemeClr>
                </a:solidFill>
                <a:latin typeface="Avenir Light" panose="020B0402020203020204" pitchFamily="34" charset="77"/>
              </a:rPr>
              <a:t>Competitor 3 and their offer</a:t>
            </a:r>
          </a:p>
        </p:txBody>
      </p:sp>
      <p:sp>
        <p:nvSpPr>
          <p:cNvPr id="20" name="TextBox 19">
            <a:extLst>
              <a:ext uri="{FF2B5EF4-FFF2-40B4-BE49-F238E27FC236}">
                <a16:creationId xmlns:a16="http://schemas.microsoft.com/office/drawing/2014/main" id="{719A64CB-8979-F441-B853-856AFBEF0321}"/>
              </a:ext>
            </a:extLst>
          </p:cNvPr>
          <p:cNvSpPr txBox="1"/>
          <p:nvPr/>
        </p:nvSpPr>
        <p:spPr>
          <a:xfrm>
            <a:off x="4507506" y="5039230"/>
            <a:ext cx="3681145" cy="290208"/>
          </a:xfrm>
          <a:prstGeom prst="rect">
            <a:avLst/>
          </a:prstGeom>
          <a:noFill/>
        </p:spPr>
        <p:txBody>
          <a:bodyPr wrap="square" rtlCol="0">
            <a:spAutoFit/>
          </a:bodyPr>
          <a:lstStyle/>
          <a:p>
            <a:pPr algn="l"/>
            <a:r>
              <a:rPr lang="en-US" sz="1286" b="1" dirty="0">
                <a:latin typeface="Avenir Black" panose="02000503020000020003" pitchFamily="2" charset="0"/>
              </a:rPr>
              <a:t>Our positioning in the market</a:t>
            </a:r>
          </a:p>
        </p:txBody>
      </p:sp>
      <p:sp>
        <p:nvSpPr>
          <p:cNvPr id="30" name="Rectangle 29">
            <a:extLst>
              <a:ext uri="{FF2B5EF4-FFF2-40B4-BE49-F238E27FC236}">
                <a16:creationId xmlns:a16="http://schemas.microsoft.com/office/drawing/2014/main" id="{89713CA3-9DFB-FF4F-AC6A-2377B23133A3}"/>
              </a:ext>
            </a:extLst>
          </p:cNvPr>
          <p:cNvSpPr/>
          <p:nvPr/>
        </p:nvSpPr>
        <p:spPr>
          <a:xfrm>
            <a:off x="4507506" y="5364959"/>
            <a:ext cx="5967663" cy="743996"/>
          </a:xfrm>
          <a:prstGeom prst="rect">
            <a:avLst/>
          </a:prstGeom>
          <a:solidFill>
            <a:schemeClr val="bg1">
              <a:lumMod val="95000"/>
            </a:schemeClr>
          </a:solidFill>
          <a:ln>
            <a:solidFill>
              <a:schemeClr val="bg1">
                <a:lumMod val="65000"/>
              </a:schemeClr>
            </a:solidFill>
          </a:ln>
          <a:effectLst>
            <a:outerShdw blurRad="50800" dist="1397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sz="1286" i="1" dirty="0">
                <a:solidFill>
                  <a:schemeClr val="bg1">
                    <a:lumMod val="50000"/>
                  </a:schemeClr>
                </a:solidFill>
                <a:latin typeface="Avenir Light Oblique" panose="020B0402020203090204" pitchFamily="34" charset="77"/>
              </a:rPr>
              <a:t>[Describe our positioning in the market in a “sexy” advertising slogan].</a:t>
            </a:r>
          </a:p>
          <a:p>
            <a:pPr algn="ctr"/>
            <a:endParaRPr lang="en-GB" sz="1588" i="1" dirty="0">
              <a:solidFill>
                <a:schemeClr val="tx1"/>
              </a:solidFill>
              <a:latin typeface="Avenir Light Oblique" panose="020B0402020203090204" pitchFamily="34" charset="77"/>
            </a:endParaRPr>
          </a:p>
        </p:txBody>
      </p:sp>
      <p:sp>
        <p:nvSpPr>
          <p:cNvPr id="31" name="Content Placeholder 2">
            <a:extLst>
              <a:ext uri="{FF2B5EF4-FFF2-40B4-BE49-F238E27FC236}">
                <a16:creationId xmlns:a16="http://schemas.microsoft.com/office/drawing/2014/main" id="{688F2415-84C3-0640-AB9D-61BEBE6BC5F8}"/>
              </a:ext>
            </a:extLst>
          </p:cNvPr>
          <p:cNvSpPr txBox="1">
            <a:spLocks/>
          </p:cNvSpPr>
          <p:nvPr/>
        </p:nvSpPr>
        <p:spPr>
          <a:xfrm>
            <a:off x="2025734" y="2063240"/>
            <a:ext cx="2116285" cy="4045716"/>
          </a:xfrm>
          <a:prstGeom prst="rect">
            <a:avLst/>
          </a:prstGeom>
          <a:solidFill>
            <a:schemeClr val="accent4">
              <a:lumMod val="40000"/>
              <a:lumOff val="60000"/>
            </a:schemeClr>
          </a:solidFill>
        </p:spPr>
        <p:txBody>
          <a:bodyPr anchor="ctr">
            <a:normAutofit/>
          </a:bodyPr>
          <a:lstStyle>
            <a:lvl1pPr marL="320040" indent="-320040" algn="l" defTabSz="1280160" rtl="0" eaLnBrk="1" latinLnBrk="0" hangingPunct="1">
              <a:lnSpc>
                <a:spcPct val="90000"/>
              </a:lnSpc>
              <a:spcBef>
                <a:spcPts val="1400"/>
              </a:spcBef>
              <a:buFont typeface="Arial" panose="020B0604020202020204" pitchFamily="34" charset="0"/>
              <a:buChar char="•"/>
              <a:defRPr sz="3920" kern="1200">
                <a:solidFill>
                  <a:schemeClr val="tx1"/>
                </a:solidFill>
                <a:latin typeface="Avenir" panose="02000503020000020003" pitchFamily="2" charset="0"/>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sz="3360" kern="1200">
                <a:solidFill>
                  <a:schemeClr val="tx1"/>
                </a:solidFill>
                <a:latin typeface="Avenir" panose="02000503020000020003" pitchFamily="2" charset="0"/>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sz="2800" kern="1200">
                <a:solidFill>
                  <a:schemeClr val="tx1"/>
                </a:solidFill>
                <a:latin typeface="Avenir" panose="02000503020000020003" pitchFamily="2" charset="0"/>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Avenir" panose="02000503020000020003" pitchFamily="2" charset="0"/>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Avenir" panose="02000503020000020003" pitchFamily="2" charset="0"/>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9pPr>
          </a:lstStyle>
          <a:p>
            <a:pPr marL="0" indent="0" algn="ctr">
              <a:buNone/>
            </a:pPr>
            <a:r>
              <a:rPr lang="en-US" sz="1429" i="1">
                <a:latin typeface="Avenir Heavy Oblique" panose="02000503020000020003" pitchFamily="2" charset="0"/>
              </a:rPr>
              <a:t>Be visual!</a:t>
            </a:r>
          </a:p>
          <a:p>
            <a:pPr marL="0" indent="0" algn="ctr">
              <a:buNone/>
            </a:pPr>
            <a:endParaRPr lang="en-US" sz="1429" i="1">
              <a:latin typeface="Avenir Heavy Oblique" panose="02000503020000020003" pitchFamily="2" charset="0"/>
            </a:endParaRPr>
          </a:p>
          <a:p>
            <a:pPr marL="0" indent="0" algn="ctr">
              <a:buNone/>
            </a:pPr>
            <a:r>
              <a:rPr lang="en-US" sz="1429" i="1">
                <a:latin typeface="Avenir Heavy Oblique" panose="02000503020000020003" pitchFamily="2" charset="0"/>
              </a:rPr>
              <a:t>1 picture says more than a 1000 words. </a:t>
            </a:r>
          </a:p>
          <a:p>
            <a:pPr marL="0" indent="0" algn="ctr">
              <a:buNone/>
            </a:pPr>
            <a:r>
              <a:rPr lang="en-US" sz="1429" i="1">
                <a:latin typeface="Avenir Heavy Oblique" panose="02000503020000020003" pitchFamily="2" charset="0"/>
              </a:rPr>
              <a:t>1 minute says more than a 1000 photos.</a:t>
            </a:r>
            <a:endParaRPr lang="en-US" sz="1429" i="1" dirty="0">
              <a:latin typeface="Avenir Heavy Oblique" panose="02000503020000020003" pitchFamily="2" charset="0"/>
            </a:endParaRPr>
          </a:p>
        </p:txBody>
      </p:sp>
    </p:spTree>
    <p:extLst>
      <p:ext uri="{BB962C8B-B14F-4D97-AF65-F5344CB8AC3E}">
        <p14:creationId xmlns:p14="http://schemas.microsoft.com/office/powerpoint/2010/main" val="34354815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92F77-11D7-1240-94C5-2F666AF0D188}"/>
              </a:ext>
            </a:extLst>
          </p:cNvPr>
          <p:cNvSpPr>
            <a:spLocks noGrp="1"/>
          </p:cNvSpPr>
          <p:nvPr>
            <p:ph type="title"/>
          </p:nvPr>
        </p:nvSpPr>
        <p:spPr/>
        <p:txBody>
          <a:bodyPr>
            <a:normAutofit/>
          </a:bodyPr>
          <a:lstStyle/>
          <a:p>
            <a:r>
              <a:rPr lang="en-US" sz="3429" dirty="0">
                <a:latin typeface="Avenir Black" panose="02000503020000020003" pitchFamily="2" charset="0"/>
              </a:rPr>
              <a:t>We can produce it</a:t>
            </a:r>
          </a:p>
        </p:txBody>
      </p:sp>
      <p:sp>
        <p:nvSpPr>
          <p:cNvPr id="4" name="Slide Number Placeholder 3">
            <a:extLst>
              <a:ext uri="{FF2B5EF4-FFF2-40B4-BE49-F238E27FC236}">
                <a16:creationId xmlns:a16="http://schemas.microsoft.com/office/drawing/2014/main" id="{8C33A9D4-333A-BA48-AF30-A74A93568018}"/>
              </a:ext>
            </a:extLst>
          </p:cNvPr>
          <p:cNvSpPr txBox="1">
            <a:spLocks/>
          </p:cNvSpPr>
          <p:nvPr/>
        </p:nvSpPr>
        <p:spPr>
          <a:xfrm>
            <a:off x="10113217" y="6430744"/>
            <a:ext cx="309854" cy="227536"/>
          </a:xfrm>
          <a:prstGeom prst="rect">
            <a:avLst/>
          </a:prstGeom>
          <a:noFill/>
          <a:ln>
            <a:noFill/>
          </a:ln>
        </p:spPr>
        <p:txBody>
          <a:bodyPr lIns="91425" tIns="91425" rIns="91425" bIns="91425" anchor="ctr" anchorCtr="0">
            <a:noAutofit/>
          </a:bodyPr>
          <a:lstStyle>
            <a:defPPr>
              <a:defRPr lang="en-US"/>
            </a:defPPr>
            <a:lvl1pPr marL="0" algn="l" defTabSz="1075334" rtl="0" eaLnBrk="1" latinLnBrk="0" hangingPunct="1">
              <a:defRPr sz="2117" kern="1200">
                <a:solidFill>
                  <a:schemeClr val="tx1"/>
                </a:solidFill>
                <a:latin typeface="+mn-lt"/>
                <a:ea typeface="+mn-ea"/>
                <a:cs typeface="+mn-cs"/>
              </a:defRPr>
            </a:lvl1pPr>
            <a:lvl2pPr marL="537667" algn="l" defTabSz="1075334" rtl="0" eaLnBrk="1" latinLnBrk="0" hangingPunct="1">
              <a:defRPr sz="2117" kern="1200">
                <a:solidFill>
                  <a:schemeClr val="tx1"/>
                </a:solidFill>
                <a:latin typeface="+mn-lt"/>
                <a:ea typeface="+mn-ea"/>
                <a:cs typeface="+mn-cs"/>
              </a:defRPr>
            </a:lvl2pPr>
            <a:lvl3pPr marL="1075334" algn="l" defTabSz="1075334" rtl="0" eaLnBrk="1" latinLnBrk="0" hangingPunct="1">
              <a:defRPr sz="2117" kern="1200">
                <a:solidFill>
                  <a:schemeClr val="tx1"/>
                </a:solidFill>
                <a:latin typeface="+mn-lt"/>
                <a:ea typeface="+mn-ea"/>
                <a:cs typeface="+mn-cs"/>
              </a:defRPr>
            </a:lvl3pPr>
            <a:lvl4pPr marL="1613002" algn="l" defTabSz="1075334" rtl="0" eaLnBrk="1" latinLnBrk="0" hangingPunct="1">
              <a:defRPr sz="2117" kern="1200">
                <a:solidFill>
                  <a:schemeClr val="tx1"/>
                </a:solidFill>
                <a:latin typeface="+mn-lt"/>
                <a:ea typeface="+mn-ea"/>
                <a:cs typeface="+mn-cs"/>
              </a:defRPr>
            </a:lvl4pPr>
            <a:lvl5pPr marL="2150669" algn="l" defTabSz="1075334" rtl="0" eaLnBrk="1" latinLnBrk="0" hangingPunct="1">
              <a:defRPr sz="2117" kern="1200">
                <a:solidFill>
                  <a:schemeClr val="tx1"/>
                </a:solidFill>
                <a:latin typeface="+mn-lt"/>
                <a:ea typeface="+mn-ea"/>
                <a:cs typeface="+mn-cs"/>
              </a:defRPr>
            </a:lvl5pPr>
            <a:lvl6pPr marL="2688336" algn="l" defTabSz="1075334" rtl="0" eaLnBrk="1" latinLnBrk="0" hangingPunct="1">
              <a:defRPr sz="2117" kern="1200">
                <a:solidFill>
                  <a:schemeClr val="tx1"/>
                </a:solidFill>
                <a:latin typeface="+mn-lt"/>
                <a:ea typeface="+mn-ea"/>
                <a:cs typeface="+mn-cs"/>
              </a:defRPr>
            </a:lvl6pPr>
            <a:lvl7pPr marL="3226003" algn="l" defTabSz="1075334" rtl="0" eaLnBrk="1" latinLnBrk="0" hangingPunct="1">
              <a:defRPr sz="2117" kern="1200">
                <a:solidFill>
                  <a:schemeClr val="tx1"/>
                </a:solidFill>
                <a:latin typeface="+mn-lt"/>
                <a:ea typeface="+mn-ea"/>
                <a:cs typeface="+mn-cs"/>
              </a:defRPr>
            </a:lvl7pPr>
            <a:lvl8pPr marL="3763670" algn="l" defTabSz="1075334" rtl="0" eaLnBrk="1" latinLnBrk="0" hangingPunct="1">
              <a:defRPr sz="2117" kern="1200">
                <a:solidFill>
                  <a:schemeClr val="tx1"/>
                </a:solidFill>
                <a:latin typeface="+mn-lt"/>
                <a:ea typeface="+mn-ea"/>
                <a:cs typeface="+mn-cs"/>
              </a:defRPr>
            </a:lvl8pPr>
            <a:lvl9pPr marL="4301338" algn="l" defTabSz="1075334" rtl="0" eaLnBrk="1" latinLnBrk="0" hangingPunct="1">
              <a:defRPr sz="2117" kern="1200">
                <a:solidFill>
                  <a:schemeClr val="tx1"/>
                </a:solidFill>
                <a:latin typeface="+mn-lt"/>
                <a:ea typeface="+mn-ea"/>
                <a:cs typeface="+mn-cs"/>
              </a:defRPr>
            </a:lvl9pPr>
          </a:lstStyle>
          <a:p>
            <a:pPr algn="ctr" defTabSz="768111">
              <a:defRPr/>
            </a:pPr>
            <a:fld id="{00000000-1234-1234-1234-123412341234}" type="slidenum">
              <a:rPr lang="en" sz="857">
                <a:solidFill>
                  <a:srgbClr val="F8F8F8">
                    <a:lumMod val="50000"/>
                  </a:srgbClr>
                </a:solidFill>
                <a:latin typeface="Avenir" panose="02000503020000020003" pitchFamily="2" charset="0"/>
              </a:rPr>
              <a:pPr algn="ctr" defTabSz="768111">
                <a:defRPr/>
              </a:pPr>
              <a:t>15</a:t>
            </a:fld>
            <a:endParaRPr lang="en" sz="857" dirty="0">
              <a:solidFill>
                <a:srgbClr val="F8F8F8">
                  <a:lumMod val="50000"/>
                </a:srgbClr>
              </a:solidFill>
              <a:latin typeface="Avenir" panose="02000503020000020003" pitchFamily="2" charset="0"/>
            </a:endParaRPr>
          </a:p>
        </p:txBody>
      </p:sp>
      <p:sp>
        <p:nvSpPr>
          <p:cNvPr id="5" name="TextBox 4">
            <a:extLst>
              <a:ext uri="{FF2B5EF4-FFF2-40B4-BE49-F238E27FC236}">
                <a16:creationId xmlns:a16="http://schemas.microsoft.com/office/drawing/2014/main" id="{0DFE997E-AFEB-264A-BA57-7062EF6EC746}"/>
              </a:ext>
            </a:extLst>
          </p:cNvPr>
          <p:cNvSpPr txBox="1"/>
          <p:nvPr/>
        </p:nvSpPr>
        <p:spPr>
          <a:xfrm>
            <a:off x="8014894" y="6446044"/>
            <a:ext cx="2185214" cy="253916"/>
          </a:xfrm>
          <a:prstGeom prst="rect">
            <a:avLst/>
          </a:prstGeom>
          <a:noFill/>
        </p:spPr>
        <p:txBody>
          <a:bodyPr wrap="none" rtlCol="0">
            <a:spAutoFit/>
          </a:bodyPr>
          <a:lstStyle/>
          <a:p>
            <a:pPr algn="r" defTabSz="768111">
              <a:defRPr/>
            </a:pPr>
            <a:r>
              <a:rPr lang="en-GB" sz="1050" dirty="0">
                <a:solidFill>
                  <a:prstClr val="white">
                    <a:lumMod val="50000"/>
                  </a:prstClr>
                </a:solidFill>
                <a:latin typeface="Avenir Light" panose="020B0402020203020204" pitchFamily="34" charset="77"/>
                <a:ea typeface="Raleway ExtraLight" charset="0"/>
                <a:cs typeface="Raleway ExtraLight" charset="0"/>
              </a:rPr>
              <a:t>Toolkit | Home Coming | MNBC | </a:t>
            </a:r>
          </a:p>
        </p:txBody>
      </p:sp>
      <p:pic>
        <p:nvPicPr>
          <p:cNvPr id="6" name="Picture 5">
            <a:extLst>
              <a:ext uri="{FF2B5EF4-FFF2-40B4-BE49-F238E27FC236}">
                <a16:creationId xmlns:a16="http://schemas.microsoft.com/office/drawing/2014/main" id="{E3229D19-D56C-8C42-8423-C72F7721407A}"/>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859902" y="6433351"/>
            <a:ext cx="766286" cy="257143"/>
          </a:xfrm>
          <a:prstGeom prst="rect">
            <a:avLst/>
          </a:prstGeom>
        </p:spPr>
      </p:pic>
      <p:sp>
        <p:nvSpPr>
          <p:cNvPr id="11" name="Rectangle 10">
            <a:extLst>
              <a:ext uri="{FF2B5EF4-FFF2-40B4-BE49-F238E27FC236}">
                <a16:creationId xmlns:a16="http://schemas.microsoft.com/office/drawing/2014/main" id="{34CA627A-CABB-204A-BEA5-38106CF79628}"/>
              </a:ext>
            </a:extLst>
          </p:cNvPr>
          <p:cNvSpPr/>
          <p:nvPr/>
        </p:nvSpPr>
        <p:spPr>
          <a:xfrm>
            <a:off x="4507506" y="3505169"/>
            <a:ext cx="1546923" cy="856140"/>
          </a:xfrm>
          <a:prstGeom prst="rect">
            <a:avLst/>
          </a:prstGeom>
          <a:solidFill>
            <a:schemeClr val="bg1">
              <a:lumMod val="95000"/>
            </a:schemeClr>
          </a:solidFill>
          <a:ln>
            <a:solidFill>
              <a:schemeClr val="bg1">
                <a:lumMod val="65000"/>
              </a:schemeClr>
            </a:solidFill>
          </a:ln>
          <a:effectLst>
            <a:outerShdw blurRad="50800" dist="1397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143" i="1" dirty="0">
                <a:solidFill>
                  <a:schemeClr val="bg1">
                    <a:lumMod val="50000"/>
                  </a:schemeClr>
                </a:solidFill>
                <a:latin typeface="Avenir Light" panose="020B0402020203020204" pitchFamily="34" charset="77"/>
              </a:rPr>
              <a:t>Partner 1 and how it may contribute</a:t>
            </a:r>
          </a:p>
        </p:txBody>
      </p:sp>
      <p:sp>
        <p:nvSpPr>
          <p:cNvPr id="7" name="Rectangle 6">
            <a:extLst>
              <a:ext uri="{FF2B5EF4-FFF2-40B4-BE49-F238E27FC236}">
                <a16:creationId xmlns:a16="http://schemas.microsoft.com/office/drawing/2014/main" id="{2B209CA0-8D08-F741-B8C5-5524AB57729E}"/>
              </a:ext>
            </a:extLst>
          </p:cNvPr>
          <p:cNvSpPr/>
          <p:nvPr/>
        </p:nvSpPr>
        <p:spPr>
          <a:xfrm>
            <a:off x="4507506" y="2081935"/>
            <a:ext cx="5967663" cy="743996"/>
          </a:xfrm>
          <a:prstGeom prst="rect">
            <a:avLst/>
          </a:prstGeom>
          <a:solidFill>
            <a:schemeClr val="bg1">
              <a:lumMod val="95000"/>
            </a:schemeClr>
          </a:solidFill>
          <a:ln>
            <a:solidFill>
              <a:schemeClr val="bg1">
                <a:lumMod val="65000"/>
              </a:schemeClr>
            </a:solidFill>
          </a:ln>
          <a:effectLst>
            <a:outerShdw blurRad="50800" dist="1397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sz="1286" i="1" dirty="0">
                <a:solidFill>
                  <a:schemeClr val="bg1">
                    <a:lumMod val="50000"/>
                  </a:schemeClr>
                </a:solidFill>
                <a:latin typeface="Avenir Light Oblique" panose="020B0402020203090204" pitchFamily="34" charset="77"/>
              </a:rPr>
              <a:t>[Describe how production, logistics, service and sales of the new concept will be feasible. Use an appendix to explain further] </a:t>
            </a:r>
          </a:p>
          <a:p>
            <a:pPr algn="ctr"/>
            <a:endParaRPr lang="en-GB" sz="1588" i="1" dirty="0">
              <a:solidFill>
                <a:schemeClr val="tx1"/>
              </a:solidFill>
              <a:latin typeface="Avenir Light Oblique" panose="020B0402020203090204" pitchFamily="34" charset="77"/>
            </a:endParaRPr>
          </a:p>
        </p:txBody>
      </p:sp>
      <p:sp>
        <p:nvSpPr>
          <p:cNvPr id="3" name="TextBox 2">
            <a:extLst>
              <a:ext uri="{FF2B5EF4-FFF2-40B4-BE49-F238E27FC236}">
                <a16:creationId xmlns:a16="http://schemas.microsoft.com/office/drawing/2014/main" id="{5C8E829F-44D6-D949-861C-86F5CE76196B}"/>
              </a:ext>
            </a:extLst>
          </p:cNvPr>
          <p:cNvSpPr txBox="1"/>
          <p:nvPr/>
        </p:nvSpPr>
        <p:spPr>
          <a:xfrm>
            <a:off x="4507506" y="1669439"/>
            <a:ext cx="1756577" cy="290208"/>
          </a:xfrm>
          <a:prstGeom prst="rect">
            <a:avLst/>
          </a:prstGeom>
          <a:noFill/>
        </p:spPr>
        <p:txBody>
          <a:bodyPr wrap="square" rtlCol="0">
            <a:spAutoFit/>
          </a:bodyPr>
          <a:lstStyle/>
          <a:p>
            <a:pPr algn="l"/>
            <a:r>
              <a:rPr lang="en-US" sz="1286" b="1" dirty="0">
                <a:latin typeface="Avenir Black" panose="02000503020000020003" pitchFamily="2" charset="0"/>
              </a:rPr>
              <a:t>Feasibility</a:t>
            </a:r>
          </a:p>
        </p:txBody>
      </p:sp>
      <p:sp>
        <p:nvSpPr>
          <p:cNvPr id="22" name="TextBox 21">
            <a:extLst>
              <a:ext uri="{FF2B5EF4-FFF2-40B4-BE49-F238E27FC236}">
                <a16:creationId xmlns:a16="http://schemas.microsoft.com/office/drawing/2014/main" id="{63914887-E367-614E-9EDC-EB1B5C1385F2}"/>
              </a:ext>
            </a:extLst>
          </p:cNvPr>
          <p:cNvSpPr txBox="1"/>
          <p:nvPr/>
        </p:nvSpPr>
        <p:spPr>
          <a:xfrm>
            <a:off x="4507505" y="3123082"/>
            <a:ext cx="3681145" cy="290208"/>
          </a:xfrm>
          <a:prstGeom prst="rect">
            <a:avLst/>
          </a:prstGeom>
          <a:noFill/>
        </p:spPr>
        <p:txBody>
          <a:bodyPr wrap="square" rtlCol="0">
            <a:spAutoFit/>
          </a:bodyPr>
          <a:lstStyle/>
          <a:p>
            <a:pPr algn="l"/>
            <a:r>
              <a:rPr lang="en-US" sz="1286" b="1" dirty="0">
                <a:latin typeface="Avenir Black" panose="02000503020000020003" pitchFamily="2" charset="0"/>
              </a:rPr>
              <a:t>Potential partners</a:t>
            </a:r>
          </a:p>
        </p:txBody>
      </p:sp>
      <p:sp>
        <p:nvSpPr>
          <p:cNvPr id="18" name="Rectangle 17">
            <a:extLst>
              <a:ext uri="{FF2B5EF4-FFF2-40B4-BE49-F238E27FC236}">
                <a16:creationId xmlns:a16="http://schemas.microsoft.com/office/drawing/2014/main" id="{8801DBCC-0D68-4B45-949B-903A443395B5}"/>
              </a:ext>
            </a:extLst>
          </p:cNvPr>
          <p:cNvSpPr/>
          <p:nvPr/>
        </p:nvSpPr>
        <p:spPr>
          <a:xfrm>
            <a:off x="6536900" y="3505169"/>
            <a:ext cx="1546923" cy="856140"/>
          </a:xfrm>
          <a:prstGeom prst="rect">
            <a:avLst/>
          </a:prstGeom>
          <a:solidFill>
            <a:schemeClr val="bg1">
              <a:lumMod val="95000"/>
            </a:schemeClr>
          </a:solidFill>
          <a:ln>
            <a:solidFill>
              <a:schemeClr val="bg1">
                <a:lumMod val="65000"/>
              </a:schemeClr>
            </a:solidFill>
          </a:ln>
          <a:effectLst>
            <a:outerShdw blurRad="50800" dist="1397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143" i="1" dirty="0">
                <a:solidFill>
                  <a:schemeClr val="bg1">
                    <a:lumMod val="50000"/>
                  </a:schemeClr>
                </a:solidFill>
                <a:latin typeface="Avenir Light" panose="020B0402020203020204" pitchFamily="34" charset="77"/>
              </a:rPr>
              <a:t>Partner 1 and how it may contribute</a:t>
            </a:r>
          </a:p>
        </p:txBody>
      </p:sp>
      <p:sp>
        <p:nvSpPr>
          <p:cNvPr id="19" name="Rectangle 18">
            <a:extLst>
              <a:ext uri="{FF2B5EF4-FFF2-40B4-BE49-F238E27FC236}">
                <a16:creationId xmlns:a16="http://schemas.microsoft.com/office/drawing/2014/main" id="{F04C5264-F888-8A44-9CE5-80E1171948EE}"/>
              </a:ext>
            </a:extLst>
          </p:cNvPr>
          <p:cNvSpPr/>
          <p:nvPr/>
        </p:nvSpPr>
        <p:spPr>
          <a:xfrm>
            <a:off x="8566294" y="3505169"/>
            <a:ext cx="1546923" cy="856140"/>
          </a:xfrm>
          <a:prstGeom prst="rect">
            <a:avLst/>
          </a:prstGeom>
          <a:solidFill>
            <a:schemeClr val="bg1">
              <a:lumMod val="95000"/>
            </a:schemeClr>
          </a:solidFill>
          <a:ln>
            <a:solidFill>
              <a:schemeClr val="bg1">
                <a:lumMod val="65000"/>
              </a:schemeClr>
            </a:solidFill>
          </a:ln>
          <a:effectLst>
            <a:outerShdw blurRad="50800" dist="1397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143" i="1" dirty="0">
                <a:solidFill>
                  <a:schemeClr val="bg1">
                    <a:lumMod val="50000"/>
                  </a:schemeClr>
                </a:solidFill>
                <a:latin typeface="Avenir Light" panose="020B0402020203020204" pitchFamily="34" charset="77"/>
              </a:rPr>
              <a:t>Partner 1 and how it may contribute</a:t>
            </a:r>
          </a:p>
        </p:txBody>
      </p:sp>
      <p:sp>
        <p:nvSpPr>
          <p:cNvPr id="20" name="TextBox 19">
            <a:extLst>
              <a:ext uri="{FF2B5EF4-FFF2-40B4-BE49-F238E27FC236}">
                <a16:creationId xmlns:a16="http://schemas.microsoft.com/office/drawing/2014/main" id="{719A64CB-8979-F441-B853-856AFBEF0321}"/>
              </a:ext>
            </a:extLst>
          </p:cNvPr>
          <p:cNvSpPr txBox="1"/>
          <p:nvPr/>
        </p:nvSpPr>
        <p:spPr>
          <a:xfrm>
            <a:off x="4507505" y="4579610"/>
            <a:ext cx="3681145" cy="290208"/>
          </a:xfrm>
          <a:prstGeom prst="rect">
            <a:avLst/>
          </a:prstGeom>
          <a:noFill/>
        </p:spPr>
        <p:txBody>
          <a:bodyPr wrap="square" rtlCol="0">
            <a:spAutoFit/>
          </a:bodyPr>
          <a:lstStyle/>
          <a:p>
            <a:pPr algn="l"/>
            <a:r>
              <a:rPr lang="en-US" sz="1286" b="1" dirty="0">
                <a:latin typeface="Avenir Black" panose="02000503020000020003" pitchFamily="2" charset="0"/>
              </a:rPr>
              <a:t>Critical aspects to feasibility</a:t>
            </a:r>
          </a:p>
        </p:txBody>
      </p:sp>
      <p:sp>
        <p:nvSpPr>
          <p:cNvPr id="30" name="Rectangle 29">
            <a:extLst>
              <a:ext uri="{FF2B5EF4-FFF2-40B4-BE49-F238E27FC236}">
                <a16:creationId xmlns:a16="http://schemas.microsoft.com/office/drawing/2014/main" id="{89713CA3-9DFB-FF4F-AC6A-2377B23133A3}"/>
              </a:ext>
            </a:extLst>
          </p:cNvPr>
          <p:cNvSpPr/>
          <p:nvPr/>
        </p:nvSpPr>
        <p:spPr>
          <a:xfrm>
            <a:off x="4507506" y="4989517"/>
            <a:ext cx="5967663" cy="743996"/>
          </a:xfrm>
          <a:prstGeom prst="rect">
            <a:avLst/>
          </a:prstGeom>
          <a:solidFill>
            <a:schemeClr val="bg1">
              <a:lumMod val="95000"/>
            </a:schemeClr>
          </a:solidFill>
          <a:ln>
            <a:solidFill>
              <a:schemeClr val="bg1">
                <a:lumMod val="65000"/>
              </a:schemeClr>
            </a:solidFill>
          </a:ln>
          <a:effectLst>
            <a:outerShdw blurRad="50800" dist="1397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sz="1286" i="1" dirty="0">
                <a:solidFill>
                  <a:schemeClr val="bg1">
                    <a:lumMod val="50000"/>
                  </a:schemeClr>
                </a:solidFill>
                <a:latin typeface="Avenir Light Oblique" panose="020B0402020203090204" pitchFamily="34" charset="77"/>
              </a:rPr>
              <a:t>[Describe critical aspects concerning the feasibility].</a:t>
            </a:r>
          </a:p>
          <a:p>
            <a:pPr algn="ctr"/>
            <a:endParaRPr lang="en-GB" sz="1588" i="1" dirty="0">
              <a:solidFill>
                <a:schemeClr val="tx1"/>
              </a:solidFill>
              <a:latin typeface="Avenir Light Oblique" panose="020B0402020203090204" pitchFamily="34" charset="77"/>
            </a:endParaRPr>
          </a:p>
        </p:txBody>
      </p:sp>
      <p:sp>
        <p:nvSpPr>
          <p:cNvPr id="31" name="Content Placeholder 2">
            <a:extLst>
              <a:ext uri="{FF2B5EF4-FFF2-40B4-BE49-F238E27FC236}">
                <a16:creationId xmlns:a16="http://schemas.microsoft.com/office/drawing/2014/main" id="{688F2415-84C3-0640-AB9D-61BEBE6BC5F8}"/>
              </a:ext>
            </a:extLst>
          </p:cNvPr>
          <p:cNvSpPr txBox="1">
            <a:spLocks/>
          </p:cNvSpPr>
          <p:nvPr/>
        </p:nvSpPr>
        <p:spPr>
          <a:xfrm>
            <a:off x="2025734" y="2063240"/>
            <a:ext cx="2116285" cy="4045716"/>
          </a:xfrm>
          <a:prstGeom prst="rect">
            <a:avLst/>
          </a:prstGeom>
          <a:solidFill>
            <a:schemeClr val="accent4">
              <a:lumMod val="40000"/>
              <a:lumOff val="60000"/>
            </a:schemeClr>
          </a:solidFill>
        </p:spPr>
        <p:txBody>
          <a:bodyPr anchor="ctr">
            <a:normAutofit/>
          </a:bodyPr>
          <a:lstStyle>
            <a:lvl1pPr marL="320040" indent="-320040" algn="l" defTabSz="1280160" rtl="0" eaLnBrk="1" latinLnBrk="0" hangingPunct="1">
              <a:lnSpc>
                <a:spcPct val="90000"/>
              </a:lnSpc>
              <a:spcBef>
                <a:spcPts val="1400"/>
              </a:spcBef>
              <a:buFont typeface="Arial" panose="020B0604020202020204" pitchFamily="34" charset="0"/>
              <a:buChar char="•"/>
              <a:defRPr sz="3920" kern="1200">
                <a:solidFill>
                  <a:schemeClr val="tx1"/>
                </a:solidFill>
                <a:latin typeface="Avenir" panose="02000503020000020003" pitchFamily="2" charset="0"/>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sz="3360" kern="1200">
                <a:solidFill>
                  <a:schemeClr val="tx1"/>
                </a:solidFill>
                <a:latin typeface="Avenir" panose="02000503020000020003" pitchFamily="2" charset="0"/>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sz="2800" kern="1200">
                <a:solidFill>
                  <a:schemeClr val="tx1"/>
                </a:solidFill>
                <a:latin typeface="Avenir" panose="02000503020000020003" pitchFamily="2" charset="0"/>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Avenir" panose="02000503020000020003" pitchFamily="2" charset="0"/>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Avenir" panose="02000503020000020003" pitchFamily="2" charset="0"/>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9pPr>
          </a:lstStyle>
          <a:p>
            <a:pPr marL="0" indent="0" algn="ctr">
              <a:buNone/>
            </a:pPr>
            <a:r>
              <a:rPr lang="en-US" sz="1429" i="1">
                <a:latin typeface="Avenir Heavy Oblique" panose="02000503020000020003" pitchFamily="2" charset="0"/>
              </a:rPr>
              <a:t>Be visual!</a:t>
            </a:r>
          </a:p>
          <a:p>
            <a:pPr marL="0" indent="0" algn="ctr">
              <a:buNone/>
            </a:pPr>
            <a:endParaRPr lang="en-US" sz="1429" i="1">
              <a:latin typeface="Avenir Heavy Oblique" panose="02000503020000020003" pitchFamily="2" charset="0"/>
            </a:endParaRPr>
          </a:p>
          <a:p>
            <a:pPr marL="0" indent="0" algn="ctr">
              <a:buNone/>
            </a:pPr>
            <a:r>
              <a:rPr lang="en-US" sz="1429" i="1">
                <a:latin typeface="Avenir Heavy Oblique" panose="02000503020000020003" pitchFamily="2" charset="0"/>
              </a:rPr>
              <a:t>1 picture says more than a 1000 words. </a:t>
            </a:r>
          </a:p>
          <a:p>
            <a:pPr marL="0" indent="0" algn="ctr">
              <a:buNone/>
            </a:pPr>
            <a:r>
              <a:rPr lang="en-US" sz="1429" i="1">
                <a:latin typeface="Avenir Heavy Oblique" panose="02000503020000020003" pitchFamily="2" charset="0"/>
              </a:rPr>
              <a:t>1 minute says more than a 1000 photos.</a:t>
            </a:r>
            <a:endParaRPr lang="en-US" sz="1429" i="1" dirty="0">
              <a:latin typeface="Avenir Heavy Oblique" panose="02000503020000020003" pitchFamily="2" charset="0"/>
            </a:endParaRPr>
          </a:p>
        </p:txBody>
      </p:sp>
      <p:sp>
        <p:nvSpPr>
          <p:cNvPr id="15" name="TextBox 14">
            <a:extLst>
              <a:ext uri="{FF2B5EF4-FFF2-40B4-BE49-F238E27FC236}">
                <a16:creationId xmlns:a16="http://schemas.microsoft.com/office/drawing/2014/main" id="{C3362457-2595-CD47-86CF-AEB81FBB4B90}"/>
              </a:ext>
            </a:extLst>
          </p:cNvPr>
          <p:cNvSpPr txBox="1"/>
          <p:nvPr/>
        </p:nvSpPr>
        <p:spPr>
          <a:xfrm>
            <a:off x="4513584" y="5844758"/>
            <a:ext cx="3681145" cy="290208"/>
          </a:xfrm>
          <a:prstGeom prst="rect">
            <a:avLst/>
          </a:prstGeom>
          <a:noFill/>
        </p:spPr>
        <p:txBody>
          <a:bodyPr wrap="square" rtlCol="0">
            <a:spAutoFit/>
          </a:bodyPr>
          <a:lstStyle/>
          <a:p>
            <a:pPr algn="l"/>
            <a:r>
              <a:rPr lang="en-US" sz="1286" b="1" dirty="0">
                <a:latin typeface="Avenir Black" panose="02000503020000020003" pitchFamily="2" charset="0"/>
              </a:rPr>
              <a:t>Possible launch date:</a:t>
            </a:r>
          </a:p>
        </p:txBody>
      </p:sp>
    </p:spTree>
    <p:extLst>
      <p:ext uri="{BB962C8B-B14F-4D97-AF65-F5344CB8AC3E}">
        <p14:creationId xmlns:p14="http://schemas.microsoft.com/office/powerpoint/2010/main" val="15785158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92F77-11D7-1240-94C5-2F666AF0D188}"/>
              </a:ext>
            </a:extLst>
          </p:cNvPr>
          <p:cNvSpPr>
            <a:spLocks noGrp="1"/>
          </p:cNvSpPr>
          <p:nvPr>
            <p:ph type="title"/>
          </p:nvPr>
        </p:nvSpPr>
        <p:spPr/>
        <p:txBody>
          <a:bodyPr>
            <a:normAutofit/>
          </a:bodyPr>
          <a:lstStyle/>
          <a:p>
            <a:r>
              <a:rPr lang="en-US" sz="3429" dirty="0">
                <a:latin typeface="Avenir Black" panose="02000503020000020003" pitchFamily="2" charset="0"/>
              </a:rPr>
              <a:t>This is what we get</a:t>
            </a:r>
          </a:p>
        </p:txBody>
      </p:sp>
      <p:sp>
        <p:nvSpPr>
          <p:cNvPr id="4" name="Slide Number Placeholder 3">
            <a:extLst>
              <a:ext uri="{FF2B5EF4-FFF2-40B4-BE49-F238E27FC236}">
                <a16:creationId xmlns:a16="http://schemas.microsoft.com/office/drawing/2014/main" id="{8C33A9D4-333A-BA48-AF30-A74A93568018}"/>
              </a:ext>
            </a:extLst>
          </p:cNvPr>
          <p:cNvSpPr txBox="1">
            <a:spLocks/>
          </p:cNvSpPr>
          <p:nvPr/>
        </p:nvSpPr>
        <p:spPr>
          <a:xfrm>
            <a:off x="10113217" y="6430744"/>
            <a:ext cx="309854" cy="227536"/>
          </a:xfrm>
          <a:prstGeom prst="rect">
            <a:avLst/>
          </a:prstGeom>
          <a:noFill/>
          <a:ln>
            <a:noFill/>
          </a:ln>
        </p:spPr>
        <p:txBody>
          <a:bodyPr lIns="91425" tIns="91425" rIns="91425" bIns="91425" anchor="ctr" anchorCtr="0">
            <a:noAutofit/>
          </a:bodyPr>
          <a:lstStyle>
            <a:defPPr>
              <a:defRPr lang="en-US"/>
            </a:defPPr>
            <a:lvl1pPr marL="0" algn="l" defTabSz="1075334" rtl="0" eaLnBrk="1" latinLnBrk="0" hangingPunct="1">
              <a:defRPr sz="2117" kern="1200">
                <a:solidFill>
                  <a:schemeClr val="tx1"/>
                </a:solidFill>
                <a:latin typeface="+mn-lt"/>
                <a:ea typeface="+mn-ea"/>
                <a:cs typeface="+mn-cs"/>
              </a:defRPr>
            </a:lvl1pPr>
            <a:lvl2pPr marL="537667" algn="l" defTabSz="1075334" rtl="0" eaLnBrk="1" latinLnBrk="0" hangingPunct="1">
              <a:defRPr sz="2117" kern="1200">
                <a:solidFill>
                  <a:schemeClr val="tx1"/>
                </a:solidFill>
                <a:latin typeface="+mn-lt"/>
                <a:ea typeface="+mn-ea"/>
                <a:cs typeface="+mn-cs"/>
              </a:defRPr>
            </a:lvl2pPr>
            <a:lvl3pPr marL="1075334" algn="l" defTabSz="1075334" rtl="0" eaLnBrk="1" latinLnBrk="0" hangingPunct="1">
              <a:defRPr sz="2117" kern="1200">
                <a:solidFill>
                  <a:schemeClr val="tx1"/>
                </a:solidFill>
                <a:latin typeface="+mn-lt"/>
                <a:ea typeface="+mn-ea"/>
                <a:cs typeface="+mn-cs"/>
              </a:defRPr>
            </a:lvl3pPr>
            <a:lvl4pPr marL="1613002" algn="l" defTabSz="1075334" rtl="0" eaLnBrk="1" latinLnBrk="0" hangingPunct="1">
              <a:defRPr sz="2117" kern="1200">
                <a:solidFill>
                  <a:schemeClr val="tx1"/>
                </a:solidFill>
                <a:latin typeface="+mn-lt"/>
                <a:ea typeface="+mn-ea"/>
                <a:cs typeface="+mn-cs"/>
              </a:defRPr>
            </a:lvl4pPr>
            <a:lvl5pPr marL="2150669" algn="l" defTabSz="1075334" rtl="0" eaLnBrk="1" latinLnBrk="0" hangingPunct="1">
              <a:defRPr sz="2117" kern="1200">
                <a:solidFill>
                  <a:schemeClr val="tx1"/>
                </a:solidFill>
                <a:latin typeface="+mn-lt"/>
                <a:ea typeface="+mn-ea"/>
                <a:cs typeface="+mn-cs"/>
              </a:defRPr>
            </a:lvl5pPr>
            <a:lvl6pPr marL="2688336" algn="l" defTabSz="1075334" rtl="0" eaLnBrk="1" latinLnBrk="0" hangingPunct="1">
              <a:defRPr sz="2117" kern="1200">
                <a:solidFill>
                  <a:schemeClr val="tx1"/>
                </a:solidFill>
                <a:latin typeface="+mn-lt"/>
                <a:ea typeface="+mn-ea"/>
                <a:cs typeface="+mn-cs"/>
              </a:defRPr>
            </a:lvl6pPr>
            <a:lvl7pPr marL="3226003" algn="l" defTabSz="1075334" rtl="0" eaLnBrk="1" latinLnBrk="0" hangingPunct="1">
              <a:defRPr sz="2117" kern="1200">
                <a:solidFill>
                  <a:schemeClr val="tx1"/>
                </a:solidFill>
                <a:latin typeface="+mn-lt"/>
                <a:ea typeface="+mn-ea"/>
                <a:cs typeface="+mn-cs"/>
              </a:defRPr>
            </a:lvl7pPr>
            <a:lvl8pPr marL="3763670" algn="l" defTabSz="1075334" rtl="0" eaLnBrk="1" latinLnBrk="0" hangingPunct="1">
              <a:defRPr sz="2117" kern="1200">
                <a:solidFill>
                  <a:schemeClr val="tx1"/>
                </a:solidFill>
                <a:latin typeface="+mn-lt"/>
                <a:ea typeface="+mn-ea"/>
                <a:cs typeface="+mn-cs"/>
              </a:defRPr>
            </a:lvl8pPr>
            <a:lvl9pPr marL="4301338" algn="l" defTabSz="1075334" rtl="0" eaLnBrk="1" latinLnBrk="0" hangingPunct="1">
              <a:defRPr sz="2117" kern="1200">
                <a:solidFill>
                  <a:schemeClr val="tx1"/>
                </a:solidFill>
                <a:latin typeface="+mn-lt"/>
                <a:ea typeface="+mn-ea"/>
                <a:cs typeface="+mn-cs"/>
              </a:defRPr>
            </a:lvl9pPr>
          </a:lstStyle>
          <a:p>
            <a:pPr algn="ctr" defTabSz="768111">
              <a:defRPr/>
            </a:pPr>
            <a:fld id="{00000000-1234-1234-1234-123412341234}" type="slidenum">
              <a:rPr lang="en" sz="857">
                <a:solidFill>
                  <a:srgbClr val="F8F8F8">
                    <a:lumMod val="50000"/>
                  </a:srgbClr>
                </a:solidFill>
                <a:latin typeface="Avenir" panose="02000503020000020003" pitchFamily="2" charset="0"/>
              </a:rPr>
              <a:pPr algn="ctr" defTabSz="768111">
                <a:defRPr/>
              </a:pPr>
              <a:t>16</a:t>
            </a:fld>
            <a:endParaRPr lang="en" sz="857" dirty="0">
              <a:solidFill>
                <a:srgbClr val="F8F8F8">
                  <a:lumMod val="50000"/>
                </a:srgbClr>
              </a:solidFill>
              <a:latin typeface="Avenir" panose="02000503020000020003" pitchFamily="2" charset="0"/>
            </a:endParaRPr>
          </a:p>
        </p:txBody>
      </p:sp>
      <p:sp>
        <p:nvSpPr>
          <p:cNvPr id="5" name="TextBox 4">
            <a:extLst>
              <a:ext uri="{FF2B5EF4-FFF2-40B4-BE49-F238E27FC236}">
                <a16:creationId xmlns:a16="http://schemas.microsoft.com/office/drawing/2014/main" id="{0DFE997E-AFEB-264A-BA57-7062EF6EC746}"/>
              </a:ext>
            </a:extLst>
          </p:cNvPr>
          <p:cNvSpPr txBox="1"/>
          <p:nvPr/>
        </p:nvSpPr>
        <p:spPr>
          <a:xfrm>
            <a:off x="8014894" y="6446044"/>
            <a:ext cx="2185214" cy="253916"/>
          </a:xfrm>
          <a:prstGeom prst="rect">
            <a:avLst/>
          </a:prstGeom>
          <a:noFill/>
        </p:spPr>
        <p:txBody>
          <a:bodyPr wrap="none" rtlCol="0">
            <a:spAutoFit/>
          </a:bodyPr>
          <a:lstStyle/>
          <a:p>
            <a:pPr algn="r" defTabSz="768111">
              <a:defRPr/>
            </a:pPr>
            <a:r>
              <a:rPr lang="en-GB" sz="1050" dirty="0">
                <a:solidFill>
                  <a:prstClr val="white">
                    <a:lumMod val="50000"/>
                  </a:prstClr>
                </a:solidFill>
                <a:latin typeface="Avenir Light" panose="020B0402020203020204" pitchFamily="34" charset="77"/>
                <a:ea typeface="Raleway ExtraLight" charset="0"/>
                <a:cs typeface="Raleway ExtraLight" charset="0"/>
              </a:rPr>
              <a:t>Toolkit | Home Coming | MNBC | </a:t>
            </a:r>
          </a:p>
        </p:txBody>
      </p:sp>
      <p:pic>
        <p:nvPicPr>
          <p:cNvPr id="6" name="Picture 5">
            <a:extLst>
              <a:ext uri="{FF2B5EF4-FFF2-40B4-BE49-F238E27FC236}">
                <a16:creationId xmlns:a16="http://schemas.microsoft.com/office/drawing/2014/main" id="{E3229D19-D56C-8C42-8423-C72F7721407A}"/>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859902" y="6433351"/>
            <a:ext cx="766286" cy="257143"/>
          </a:xfrm>
          <a:prstGeom prst="rect">
            <a:avLst/>
          </a:prstGeom>
        </p:spPr>
      </p:pic>
      <p:sp>
        <p:nvSpPr>
          <p:cNvPr id="7" name="Rectangle 6">
            <a:extLst>
              <a:ext uri="{FF2B5EF4-FFF2-40B4-BE49-F238E27FC236}">
                <a16:creationId xmlns:a16="http://schemas.microsoft.com/office/drawing/2014/main" id="{2B209CA0-8D08-F741-B8C5-5524AB57729E}"/>
              </a:ext>
            </a:extLst>
          </p:cNvPr>
          <p:cNvSpPr/>
          <p:nvPr/>
        </p:nvSpPr>
        <p:spPr>
          <a:xfrm>
            <a:off x="4507506" y="2081935"/>
            <a:ext cx="5967663" cy="2195051"/>
          </a:xfrm>
          <a:prstGeom prst="rect">
            <a:avLst/>
          </a:prstGeom>
          <a:solidFill>
            <a:schemeClr val="bg1">
              <a:lumMod val="95000"/>
            </a:schemeClr>
          </a:solidFill>
          <a:ln>
            <a:solidFill>
              <a:schemeClr val="bg1">
                <a:lumMod val="65000"/>
              </a:schemeClr>
            </a:solidFill>
          </a:ln>
          <a:effectLst>
            <a:outerShdw blurRad="50800" dist="1397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sz="1286" i="1" dirty="0">
                <a:solidFill>
                  <a:schemeClr val="bg1">
                    <a:lumMod val="50000"/>
                  </a:schemeClr>
                </a:solidFill>
                <a:latin typeface="Avenir Light Oblique" panose="020B0402020203090204" pitchFamily="34" charset="77"/>
              </a:rPr>
              <a:t>[Show your estimation of the projected potential turnover and profit in year three after the launch of the new concept. Use an appendix to show the assumptions and detailed calculations further]. </a:t>
            </a:r>
          </a:p>
        </p:txBody>
      </p:sp>
      <p:sp>
        <p:nvSpPr>
          <p:cNvPr id="3" name="TextBox 2">
            <a:extLst>
              <a:ext uri="{FF2B5EF4-FFF2-40B4-BE49-F238E27FC236}">
                <a16:creationId xmlns:a16="http://schemas.microsoft.com/office/drawing/2014/main" id="{5C8E829F-44D6-D949-861C-86F5CE76196B}"/>
              </a:ext>
            </a:extLst>
          </p:cNvPr>
          <p:cNvSpPr txBox="1"/>
          <p:nvPr/>
        </p:nvSpPr>
        <p:spPr>
          <a:xfrm>
            <a:off x="4507506" y="1669439"/>
            <a:ext cx="3687223" cy="290208"/>
          </a:xfrm>
          <a:prstGeom prst="rect">
            <a:avLst/>
          </a:prstGeom>
          <a:noFill/>
        </p:spPr>
        <p:txBody>
          <a:bodyPr wrap="square" rtlCol="0">
            <a:spAutoFit/>
          </a:bodyPr>
          <a:lstStyle/>
          <a:p>
            <a:pPr algn="l"/>
            <a:r>
              <a:rPr lang="en-US" sz="1286" b="1" dirty="0">
                <a:latin typeface="Avenir Black" panose="02000503020000020003" pitchFamily="2" charset="0"/>
              </a:rPr>
              <a:t>Potential turnover and profit</a:t>
            </a:r>
          </a:p>
        </p:txBody>
      </p:sp>
      <p:sp>
        <p:nvSpPr>
          <p:cNvPr id="20" name="TextBox 19">
            <a:extLst>
              <a:ext uri="{FF2B5EF4-FFF2-40B4-BE49-F238E27FC236}">
                <a16:creationId xmlns:a16="http://schemas.microsoft.com/office/drawing/2014/main" id="{719A64CB-8979-F441-B853-856AFBEF0321}"/>
              </a:ext>
            </a:extLst>
          </p:cNvPr>
          <p:cNvSpPr txBox="1"/>
          <p:nvPr/>
        </p:nvSpPr>
        <p:spPr>
          <a:xfrm>
            <a:off x="4507505" y="4579610"/>
            <a:ext cx="3681145" cy="290208"/>
          </a:xfrm>
          <a:prstGeom prst="rect">
            <a:avLst/>
          </a:prstGeom>
          <a:noFill/>
        </p:spPr>
        <p:txBody>
          <a:bodyPr wrap="square" rtlCol="0">
            <a:spAutoFit/>
          </a:bodyPr>
          <a:lstStyle/>
          <a:p>
            <a:pPr algn="l"/>
            <a:r>
              <a:rPr lang="en-US" sz="1286" b="1" dirty="0">
                <a:latin typeface="Avenir Black" panose="02000503020000020003" pitchFamily="2" charset="0"/>
              </a:rPr>
              <a:t>Expected costs for development</a:t>
            </a:r>
          </a:p>
        </p:txBody>
      </p:sp>
      <p:sp>
        <p:nvSpPr>
          <p:cNvPr id="30" name="Rectangle 29">
            <a:extLst>
              <a:ext uri="{FF2B5EF4-FFF2-40B4-BE49-F238E27FC236}">
                <a16:creationId xmlns:a16="http://schemas.microsoft.com/office/drawing/2014/main" id="{89713CA3-9DFB-FF4F-AC6A-2377B23133A3}"/>
              </a:ext>
            </a:extLst>
          </p:cNvPr>
          <p:cNvSpPr/>
          <p:nvPr/>
        </p:nvSpPr>
        <p:spPr>
          <a:xfrm>
            <a:off x="4507506" y="4989517"/>
            <a:ext cx="5967663" cy="1119439"/>
          </a:xfrm>
          <a:prstGeom prst="rect">
            <a:avLst/>
          </a:prstGeom>
          <a:solidFill>
            <a:schemeClr val="bg1">
              <a:lumMod val="95000"/>
            </a:schemeClr>
          </a:solidFill>
          <a:ln>
            <a:solidFill>
              <a:schemeClr val="bg1">
                <a:lumMod val="65000"/>
              </a:schemeClr>
            </a:solidFill>
          </a:ln>
          <a:effectLst>
            <a:outerShdw blurRad="50800" dist="1397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sz="1286" i="1" dirty="0">
                <a:solidFill>
                  <a:schemeClr val="bg1">
                    <a:lumMod val="50000"/>
                  </a:schemeClr>
                </a:solidFill>
                <a:latin typeface="Avenir Light Oblique" panose="020B0402020203090204" pitchFamily="34" charset="77"/>
              </a:rPr>
              <a:t>[Show your estimation of the R&amp;D costs to develop the new concept up to the launch date Use an appendix to show the assumptions and detailed calculations further].</a:t>
            </a:r>
          </a:p>
        </p:txBody>
      </p:sp>
      <p:sp>
        <p:nvSpPr>
          <p:cNvPr id="31" name="Content Placeholder 2">
            <a:extLst>
              <a:ext uri="{FF2B5EF4-FFF2-40B4-BE49-F238E27FC236}">
                <a16:creationId xmlns:a16="http://schemas.microsoft.com/office/drawing/2014/main" id="{688F2415-84C3-0640-AB9D-61BEBE6BC5F8}"/>
              </a:ext>
            </a:extLst>
          </p:cNvPr>
          <p:cNvSpPr txBox="1">
            <a:spLocks/>
          </p:cNvSpPr>
          <p:nvPr/>
        </p:nvSpPr>
        <p:spPr>
          <a:xfrm>
            <a:off x="2025734" y="2063240"/>
            <a:ext cx="2116285" cy="4045716"/>
          </a:xfrm>
          <a:prstGeom prst="rect">
            <a:avLst/>
          </a:prstGeom>
          <a:solidFill>
            <a:schemeClr val="accent4">
              <a:lumMod val="40000"/>
              <a:lumOff val="60000"/>
            </a:schemeClr>
          </a:solidFill>
        </p:spPr>
        <p:txBody>
          <a:bodyPr anchor="ctr">
            <a:normAutofit/>
          </a:bodyPr>
          <a:lstStyle>
            <a:lvl1pPr marL="320040" indent="-320040" algn="l" defTabSz="1280160" rtl="0" eaLnBrk="1" latinLnBrk="0" hangingPunct="1">
              <a:lnSpc>
                <a:spcPct val="90000"/>
              </a:lnSpc>
              <a:spcBef>
                <a:spcPts val="1400"/>
              </a:spcBef>
              <a:buFont typeface="Arial" panose="020B0604020202020204" pitchFamily="34" charset="0"/>
              <a:buChar char="•"/>
              <a:defRPr sz="3920" kern="1200">
                <a:solidFill>
                  <a:schemeClr val="tx1"/>
                </a:solidFill>
                <a:latin typeface="Avenir" panose="02000503020000020003" pitchFamily="2" charset="0"/>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sz="3360" kern="1200">
                <a:solidFill>
                  <a:schemeClr val="tx1"/>
                </a:solidFill>
                <a:latin typeface="Avenir" panose="02000503020000020003" pitchFamily="2" charset="0"/>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sz="2800" kern="1200">
                <a:solidFill>
                  <a:schemeClr val="tx1"/>
                </a:solidFill>
                <a:latin typeface="Avenir" panose="02000503020000020003" pitchFamily="2" charset="0"/>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Avenir" panose="02000503020000020003" pitchFamily="2" charset="0"/>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Avenir" panose="02000503020000020003" pitchFamily="2" charset="0"/>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9pPr>
          </a:lstStyle>
          <a:p>
            <a:pPr marL="0" indent="0" algn="ctr">
              <a:buNone/>
            </a:pPr>
            <a:r>
              <a:rPr lang="en-US" sz="1429" i="1">
                <a:latin typeface="Avenir Heavy Oblique" panose="02000503020000020003" pitchFamily="2" charset="0"/>
              </a:rPr>
              <a:t>Be visual!</a:t>
            </a:r>
          </a:p>
          <a:p>
            <a:pPr marL="0" indent="0" algn="ctr">
              <a:buNone/>
            </a:pPr>
            <a:endParaRPr lang="en-US" sz="1429" i="1">
              <a:latin typeface="Avenir Heavy Oblique" panose="02000503020000020003" pitchFamily="2" charset="0"/>
            </a:endParaRPr>
          </a:p>
          <a:p>
            <a:pPr marL="0" indent="0" algn="ctr">
              <a:buNone/>
            </a:pPr>
            <a:r>
              <a:rPr lang="en-US" sz="1429" i="1">
                <a:latin typeface="Avenir Heavy Oblique" panose="02000503020000020003" pitchFamily="2" charset="0"/>
              </a:rPr>
              <a:t>1 picture says more than a 1000 words. </a:t>
            </a:r>
          </a:p>
          <a:p>
            <a:pPr marL="0" indent="0" algn="ctr">
              <a:buNone/>
            </a:pPr>
            <a:r>
              <a:rPr lang="en-US" sz="1429" i="1">
                <a:latin typeface="Avenir Heavy Oblique" panose="02000503020000020003" pitchFamily="2" charset="0"/>
              </a:rPr>
              <a:t>1 minute says more than a 1000 photos.</a:t>
            </a:r>
            <a:endParaRPr lang="en-US" sz="1429" i="1" dirty="0">
              <a:latin typeface="Avenir Heavy Oblique" panose="02000503020000020003" pitchFamily="2" charset="0"/>
            </a:endParaRPr>
          </a:p>
        </p:txBody>
      </p:sp>
    </p:spTree>
    <p:extLst>
      <p:ext uri="{BB962C8B-B14F-4D97-AF65-F5344CB8AC3E}">
        <p14:creationId xmlns:p14="http://schemas.microsoft.com/office/powerpoint/2010/main" val="7165598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92F77-11D7-1240-94C5-2F666AF0D188}"/>
              </a:ext>
            </a:extLst>
          </p:cNvPr>
          <p:cNvSpPr>
            <a:spLocks noGrp="1"/>
          </p:cNvSpPr>
          <p:nvPr>
            <p:ph type="title"/>
          </p:nvPr>
        </p:nvSpPr>
        <p:spPr/>
        <p:txBody>
          <a:bodyPr>
            <a:normAutofit/>
          </a:bodyPr>
          <a:lstStyle/>
          <a:p>
            <a:r>
              <a:rPr lang="en-US" sz="3429" dirty="0">
                <a:latin typeface="Avenir Black" panose="02000503020000020003" pitchFamily="2" charset="0"/>
              </a:rPr>
              <a:t>We will continue this way</a:t>
            </a:r>
          </a:p>
        </p:txBody>
      </p:sp>
      <p:sp>
        <p:nvSpPr>
          <p:cNvPr id="4" name="Slide Number Placeholder 3">
            <a:extLst>
              <a:ext uri="{FF2B5EF4-FFF2-40B4-BE49-F238E27FC236}">
                <a16:creationId xmlns:a16="http://schemas.microsoft.com/office/drawing/2014/main" id="{8C33A9D4-333A-BA48-AF30-A74A93568018}"/>
              </a:ext>
            </a:extLst>
          </p:cNvPr>
          <p:cNvSpPr txBox="1">
            <a:spLocks/>
          </p:cNvSpPr>
          <p:nvPr/>
        </p:nvSpPr>
        <p:spPr>
          <a:xfrm>
            <a:off x="10113217" y="6430744"/>
            <a:ext cx="309854" cy="227536"/>
          </a:xfrm>
          <a:prstGeom prst="rect">
            <a:avLst/>
          </a:prstGeom>
          <a:noFill/>
          <a:ln>
            <a:noFill/>
          </a:ln>
        </p:spPr>
        <p:txBody>
          <a:bodyPr lIns="91425" tIns="91425" rIns="91425" bIns="91425" anchor="ctr" anchorCtr="0">
            <a:noAutofit/>
          </a:bodyPr>
          <a:lstStyle>
            <a:defPPr>
              <a:defRPr lang="en-US"/>
            </a:defPPr>
            <a:lvl1pPr marL="0" algn="l" defTabSz="1075334" rtl="0" eaLnBrk="1" latinLnBrk="0" hangingPunct="1">
              <a:defRPr sz="2117" kern="1200">
                <a:solidFill>
                  <a:schemeClr val="tx1"/>
                </a:solidFill>
                <a:latin typeface="+mn-lt"/>
                <a:ea typeface="+mn-ea"/>
                <a:cs typeface="+mn-cs"/>
              </a:defRPr>
            </a:lvl1pPr>
            <a:lvl2pPr marL="537667" algn="l" defTabSz="1075334" rtl="0" eaLnBrk="1" latinLnBrk="0" hangingPunct="1">
              <a:defRPr sz="2117" kern="1200">
                <a:solidFill>
                  <a:schemeClr val="tx1"/>
                </a:solidFill>
                <a:latin typeface="+mn-lt"/>
                <a:ea typeface="+mn-ea"/>
                <a:cs typeface="+mn-cs"/>
              </a:defRPr>
            </a:lvl2pPr>
            <a:lvl3pPr marL="1075334" algn="l" defTabSz="1075334" rtl="0" eaLnBrk="1" latinLnBrk="0" hangingPunct="1">
              <a:defRPr sz="2117" kern="1200">
                <a:solidFill>
                  <a:schemeClr val="tx1"/>
                </a:solidFill>
                <a:latin typeface="+mn-lt"/>
                <a:ea typeface="+mn-ea"/>
                <a:cs typeface="+mn-cs"/>
              </a:defRPr>
            </a:lvl3pPr>
            <a:lvl4pPr marL="1613002" algn="l" defTabSz="1075334" rtl="0" eaLnBrk="1" latinLnBrk="0" hangingPunct="1">
              <a:defRPr sz="2117" kern="1200">
                <a:solidFill>
                  <a:schemeClr val="tx1"/>
                </a:solidFill>
                <a:latin typeface="+mn-lt"/>
                <a:ea typeface="+mn-ea"/>
                <a:cs typeface="+mn-cs"/>
              </a:defRPr>
            </a:lvl4pPr>
            <a:lvl5pPr marL="2150669" algn="l" defTabSz="1075334" rtl="0" eaLnBrk="1" latinLnBrk="0" hangingPunct="1">
              <a:defRPr sz="2117" kern="1200">
                <a:solidFill>
                  <a:schemeClr val="tx1"/>
                </a:solidFill>
                <a:latin typeface="+mn-lt"/>
                <a:ea typeface="+mn-ea"/>
                <a:cs typeface="+mn-cs"/>
              </a:defRPr>
            </a:lvl5pPr>
            <a:lvl6pPr marL="2688336" algn="l" defTabSz="1075334" rtl="0" eaLnBrk="1" latinLnBrk="0" hangingPunct="1">
              <a:defRPr sz="2117" kern="1200">
                <a:solidFill>
                  <a:schemeClr val="tx1"/>
                </a:solidFill>
                <a:latin typeface="+mn-lt"/>
                <a:ea typeface="+mn-ea"/>
                <a:cs typeface="+mn-cs"/>
              </a:defRPr>
            </a:lvl6pPr>
            <a:lvl7pPr marL="3226003" algn="l" defTabSz="1075334" rtl="0" eaLnBrk="1" latinLnBrk="0" hangingPunct="1">
              <a:defRPr sz="2117" kern="1200">
                <a:solidFill>
                  <a:schemeClr val="tx1"/>
                </a:solidFill>
                <a:latin typeface="+mn-lt"/>
                <a:ea typeface="+mn-ea"/>
                <a:cs typeface="+mn-cs"/>
              </a:defRPr>
            </a:lvl7pPr>
            <a:lvl8pPr marL="3763670" algn="l" defTabSz="1075334" rtl="0" eaLnBrk="1" latinLnBrk="0" hangingPunct="1">
              <a:defRPr sz="2117" kern="1200">
                <a:solidFill>
                  <a:schemeClr val="tx1"/>
                </a:solidFill>
                <a:latin typeface="+mn-lt"/>
                <a:ea typeface="+mn-ea"/>
                <a:cs typeface="+mn-cs"/>
              </a:defRPr>
            </a:lvl8pPr>
            <a:lvl9pPr marL="4301338" algn="l" defTabSz="1075334" rtl="0" eaLnBrk="1" latinLnBrk="0" hangingPunct="1">
              <a:defRPr sz="2117" kern="1200">
                <a:solidFill>
                  <a:schemeClr val="tx1"/>
                </a:solidFill>
                <a:latin typeface="+mn-lt"/>
                <a:ea typeface="+mn-ea"/>
                <a:cs typeface="+mn-cs"/>
              </a:defRPr>
            </a:lvl9pPr>
          </a:lstStyle>
          <a:p>
            <a:pPr algn="ctr" defTabSz="768111">
              <a:defRPr/>
            </a:pPr>
            <a:fld id="{00000000-1234-1234-1234-123412341234}" type="slidenum">
              <a:rPr lang="en" sz="857">
                <a:solidFill>
                  <a:srgbClr val="F8F8F8">
                    <a:lumMod val="50000"/>
                  </a:srgbClr>
                </a:solidFill>
                <a:latin typeface="Avenir" panose="02000503020000020003" pitchFamily="2" charset="0"/>
              </a:rPr>
              <a:pPr algn="ctr" defTabSz="768111">
                <a:defRPr/>
              </a:pPr>
              <a:t>17</a:t>
            </a:fld>
            <a:endParaRPr lang="en" sz="857" dirty="0">
              <a:solidFill>
                <a:srgbClr val="F8F8F8">
                  <a:lumMod val="50000"/>
                </a:srgbClr>
              </a:solidFill>
              <a:latin typeface="Avenir" panose="02000503020000020003" pitchFamily="2" charset="0"/>
            </a:endParaRPr>
          </a:p>
        </p:txBody>
      </p:sp>
      <p:sp>
        <p:nvSpPr>
          <p:cNvPr id="5" name="TextBox 4">
            <a:extLst>
              <a:ext uri="{FF2B5EF4-FFF2-40B4-BE49-F238E27FC236}">
                <a16:creationId xmlns:a16="http://schemas.microsoft.com/office/drawing/2014/main" id="{0DFE997E-AFEB-264A-BA57-7062EF6EC746}"/>
              </a:ext>
            </a:extLst>
          </p:cNvPr>
          <p:cNvSpPr txBox="1"/>
          <p:nvPr/>
        </p:nvSpPr>
        <p:spPr>
          <a:xfrm>
            <a:off x="8014894" y="6446044"/>
            <a:ext cx="2185214" cy="253916"/>
          </a:xfrm>
          <a:prstGeom prst="rect">
            <a:avLst/>
          </a:prstGeom>
          <a:noFill/>
        </p:spPr>
        <p:txBody>
          <a:bodyPr wrap="none" rtlCol="0">
            <a:spAutoFit/>
          </a:bodyPr>
          <a:lstStyle/>
          <a:p>
            <a:pPr algn="r" defTabSz="768111">
              <a:defRPr/>
            </a:pPr>
            <a:r>
              <a:rPr lang="en-GB" sz="1050" dirty="0">
                <a:solidFill>
                  <a:prstClr val="white">
                    <a:lumMod val="50000"/>
                  </a:prstClr>
                </a:solidFill>
                <a:latin typeface="Avenir Light" panose="020B0402020203020204" pitchFamily="34" charset="77"/>
                <a:ea typeface="Raleway ExtraLight" charset="0"/>
                <a:cs typeface="Raleway ExtraLight" charset="0"/>
              </a:rPr>
              <a:t>Toolkit | Home Coming | MNBC | </a:t>
            </a:r>
          </a:p>
        </p:txBody>
      </p:sp>
      <p:pic>
        <p:nvPicPr>
          <p:cNvPr id="6" name="Picture 5">
            <a:extLst>
              <a:ext uri="{FF2B5EF4-FFF2-40B4-BE49-F238E27FC236}">
                <a16:creationId xmlns:a16="http://schemas.microsoft.com/office/drawing/2014/main" id="{E3229D19-D56C-8C42-8423-C72F7721407A}"/>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859902" y="6433351"/>
            <a:ext cx="766286" cy="257143"/>
          </a:xfrm>
          <a:prstGeom prst="rect">
            <a:avLst/>
          </a:prstGeom>
        </p:spPr>
      </p:pic>
      <p:sp>
        <p:nvSpPr>
          <p:cNvPr id="7" name="Rectangle 6">
            <a:extLst>
              <a:ext uri="{FF2B5EF4-FFF2-40B4-BE49-F238E27FC236}">
                <a16:creationId xmlns:a16="http://schemas.microsoft.com/office/drawing/2014/main" id="{2B209CA0-8D08-F741-B8C5-5524AB57729E}"/>
              </a:ext>
            </a:extLst>
          </p:cNvPr>
          <p:cNvSpPr/>
          <p:nvPr/>
        </p:nvSpPr>
        <p:spPr>
          <a:xfrm>
            <a:off x="4507506" y="2081935"/>
            <a:ext cx="5967663" cy="1190479"/>
          </a:xfrm>
          <a:prstGeom prst="rect">
            <a:avLst/>
          </a:prstGeom>
          <a:solidFill>
            <a:schemeClr val="bg1">
              <a:lumMod val="95000"/>
            </a:schemeClr>
          </a:solidFill>
          <a:ln>
            <a:solidFill>
              <a:schemeClr val="bg1">
                <a:lumMod val="65000"/>
              </a:schemeClr>
            </a:solidFill>
          </a:ln>
          <a:effectLst>
            <a:outerShdw blurRad="50800" dist="1397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sz="1286" i="1" dirty="0">
                <a:solidFill>
                  <a:schemeClr val="bg1">
                    <a:lumMod val="50000"/>
                  </a:schemeClr>
                </a:solidFill>
                <a:latin typeface="Avenir Light Oblique" panose="020B0402020203090204" pitchFamily="34" charset="77"/>
              </a:rPr>
              <a:t>[Describe the main uncertainties to be checked further in the concept development process.] </a:t>
            </a:r>
          </a:p>
        </p:txBody>
      </p:sp>
      <p:sp>
        <p:nvSpPr>
          <p:cNvPr id="3" name="TextBox 2">
            <a:extLst>
              <a:ext uri="{FF2B5EF4-FFF2-40B4-BE49-F238E27FC236}">
                <a16:creationId xmlns:a16="http://schemas.microsoft.com/office/drawing/2014/main" id="{5C8E829F-44D6-D949-861C-86F5CE76196B}"/>
              </a:ext>
            </a:extLst>
          </p:cNvPr>
          <p:cNvSpPr txBox="1"/>
          <p:nvPr/>
        </p:nvSpPr>
        <p:spPr>
          <a:xfrm>
            <a:off x="4507506" y="1669439"/>
            <a:ext cx="3687223" cy="290208"/>
          </a:xfrm>
          <a:prstGeom prst="rect">
            <a:avLst/>
          </a:prstGeom>
          <a:noFill/>
        </p:spPr>
        <p:txBody>
          <a:bodyPr wrap="square" rtlCol="0">
            <a:spAutoFit/>
          </a:bodyPr>
          <a:lstStyle/>
          <a:p>
            <a:pPr algn="l"/>
            <a:r>
              <a:rPr lang="en-US" sz="1286" b="1" dirty="0">
                <a:latin typeface="Avenir Black" panose="02000503020000020003" pitchFamily="2" charset="0"/>
              </a:rPr>
              <a:t>Uncertainties to be checked further</a:t>
            </a:r>
          </a:p>
        </p:txBody>
      </p:sp>
      <p:sp>
        <p:nvSpPr>
          <p:cNvPr id="20" name="TextBox 19">
            <a:extLst>
              <a:ext uri="{FF2B5EF4-FFF2-40B4-BE49-F238E27FC236}">
                <a16:creationId xmlns:a16="http://schemas.microsoft.com/office/drawing/2014/main" id="{719A64CB-8979-F441-B853-856AFBEF0321}"/>
              </a:ext>
            </a:extLst>
          </p:cNvPr>
          <p:cNvSpPr txBox="1"/>
          <p:nvPr/>
        </p:nvSpPr>
        <p:spPr>
          <a:xfrm>
            <a:off x="4507506" y="3585587"/>
            <a:ext cx="4422291" cy="290208"/>
          </a:xfrm>
          <a:prstGeom prst="rect">
            <a:avLst/>
          </a:prstGeom>
          <a:noFill/>
        </p:spPr>
        <p:txBody>
          <a:bodyPr wrap="square" rtlCol="0">
            <a:spAutoFit/>
          </a:bodyPr>
          <a:lstStyle/>
          <a:p>
            <a:pPr algn="l"/>
            <a:r>
              <a:rPr lang="en-US" sz="1286" b="1" dirty="0">
                <a:latin typeface="Avenir Black" panose="02000503020000020003" pitchFamily="2" charset="0"/>
              </a:rPr>
              <a:t>The main reasons to say YES to the concepts</a:t>
            </a:r>
          </a:p>
        </p:txBody>
      </p:sp>
      <p:sp>
        <p:nvSpPr>
          <p:cNvPr id="30" name="Rectangle 29">
            <a:extLst>
              <a:ext uri="{FF2B5EF4-FFF2-40B4-BE49-F238E27FC236}">
                <a16:creationId xmlns:a16="http://schemas.microsoft.com/office/drawing/2014/main" id="{89713CA3-9DFB-FF4F-AC6A-2377B23133A3}"/>
              </a:ext>
            </a:extLst>
          </p:cNvPr>
          <p:cNvSpPr/>
          <p:nvPr/>
        </p:nvSpPr>
        <p:spPr>
          <a:xfrm>
            <a:off x="4507506" y="3993592"/>
            <a:ext cx="5967663" cy="725892"/>
          </a:xfrm>
          <a:prstGeom prst="rect">
            <a:avLst/>
          </a:prstGeom>
          <a:solidFill>
            <a:schemeClr val="bg1">
              <a:lumMod val="95000"/>
            </a:schemeClr>
          </a:solidFill>
          <a:ln>
            <a:solidFill>
              <a:schemeClr val="bg1">
                <a:lumMod val="65000"/>
              </a:schemeClr>
            </a:solidFill>
          </a:ln>
          <a:effectLst>
            <a:outerShdw blurRad="50800" dist="1397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04111" indent="-204111">
              <a:buFont typeface="Wingdings" pitchFamily="2" charset="2"/>
              <a:buChar char="ü"/>
            </a:pPr>
            <a:r>
              <a:rPr lang="en" sz="1286" i="1" dirty="0">
                <a:solidFill>
                  <a:schemeClr val="bg1">
                    <a:lumMod val="50000"/>
                  </a:schemeClr>
                </a:solidFill>
                <a:latin typeface="Avenir Light Oblique" panose="020B0402020203090204" pitchFamily="34" charset="77"/>
              </a:rPr>
              <a:t>…</a:t>
            </a:r>
          </a:p>
          <a:p>
            <a:pPr marL="204111" indent="-204111">
              <a:buFont typeface="Wingdings" pitchFamily="2" charset="2"/>
              <a:buChar char="ü"/>
            </a:pPr>
            <a:r>
              <a:rPr lang="en" sz="1286" i="1" dirty="0">
                <a:solidFill>
                  <a:schemeClr val="bg1">
                    <a:lumMod val="50000"/>
                  </a:schemeClr>
                </a:solidFill>
                <a:latin typeface="Avenir Light Oblique" panose="020B0402020203090204" pitchFamily="34" charset="77"/>
              </a:rPr>
              <a:t>…</a:t>
            </a:r>
          </a:p>
          <a:p>
            <a:pPr marL="204111" indent="-204111">
              <a:buFont typeface="Wingdings" pitchFamily="2" charset="2"/>
              <a:buChar char="ü"/>
            </a:pPr>
            <a:r>
              <a:rPr lang="en" sz="1286" i="1" dirty="0">
                <a:solidFill>
                  <a:schemeClr val="bg1">
                    <a:lumMod val="50000"/>
                  </a:schemeClr>
                </a:solidFill>
                <a:latin typeface="Avenir Light Oblique" panose="020B0402020203090204" pitchFamily="34" charset="77"/>
              </a:rPr>
              <a:t>…</a:t>
            </a:r>
          </a:p>
        </p:txBody>
      </p:sp>
      <p:sp>
        <p:nvSpPr>
          <p:cNvPr id="31" name="Content Placeholder 2">
            <a:extLst>
              <a:ext uri="{FF2B5EF4-FFF2-40B4-BE49-F238E27FC236}">
                <a16:creationId xmlns:a16="http://schemas.microsoft.com/office/drawing/2014/main" id="{688F2415-84C3-0640-AB9D-61BEBE6BC5F8}"/>
              </a:ext>
            </a:extLst>
          </p:cNvPr>
          <p:cNvSpPr txBox="1">
            <a:spLocks/>
          </p:cNvSpPr>
          <p:nvPr/>
        </p:nvSpPr>
        <p:spPr>
          <a:xfrm>
            <a:off x="2025734" y="2063240"/>
            <a:ext cx="2116285" cy="4045716"/>
          </a:xfrm>
          <a:prstGeom prst="rect">
            <a:avLst/>
          </a:prstGeom>
          <a:solidFill>
            <a:schemeClr val="accent4">
              <a:lumMod val="40000"/>
              <a:lumOff val="60000"/>
            </a:schemeClr>
          </a:solidFill>
        </p:spPr>
        <p:txBody>
          <a:bodyPr anchor="ctr">
            <a:normAutofit/>
          </a:bodyPr>
          <a:lstStyle>
            <a:lvl1pPr marL="320040" indent="-320040" algn="l" defTabSz="1280160" rtl="0" eaLnBrk="1" latinLnBrk="0" hangingPunct="1">
              <a:lnSpc>
                <a:spcPct val="90000"/>
              </a:lnSpc>
              <a:spcBef>
                <a:spcPts val="1400"/>
              </a:spcBef>
              <a:buFont typeface="Arial" panose="020B0604020202020204" pitchFamily="34" charset="0"/>
              <a:buChar char="•"/>
              <a:defRPr sz="3920" kern="1200">
                <a:solidFill>
                  <a:schemeClr val="tx1"/>
                </a:solidFill>
                <a:latin typeface="Avenir" panose="02000503020000020003" pitchFamily="2" charset="0"/>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sz="3360" kern="1200">
                <a:solidFill>
                  <a:schemeClr val="tx1"/>
                </a:solidFill>
                <a:latin typeface="Avenir" panose="02000503020000020003" pitchFamily="2" charset="0"/>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sz="2800" kern="1200">
                <a:solidFill>
                  <a:schemeClr val="tx1"/>
                </a:solidFill>
                <a:latin typeface="Avenir" panose="02000503020000020003" pitchFamily="2" charset="0"/>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Avenir" panose="02000503020000020003" pitchFamily="2" charset="0"/>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Avenir" panose="02000503020000020003" pitchFamily="2" charset="0"/>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9pPr>
          </a:lstStyle>
          <a:p>
            <a:pPr marL="0" indent="0" algn="ctr">
              <a:buNone/>
            </a:pPr>
            <a:r>
              <a:rPr lang="en-US" sz="1429" i="1">
                <a:latin typeface="Avenir Heavy Oblique" panose="02000503020000020003" pitchFamily="2" charset="0"/>
              </a:rPr>
              <a:t>Be visual!</a:t>
            </a:r>
          </a:p>
          <a:p>
            <a:pPr marL="0" indent="0" algn="ctr">
              <a:buNone/>
            </a:pPr>
            <a:endParaRPr lang="en-US" sz="1429" i="1">
              <a:latin typeface="Avenir Heavy Oblique" panose="02000503020000020003" pitchFamily="2" charset="0"/>
            </a:endParaRPr>
          </a:p>
          <a:p>
            <a:pPr marL="0" indent="0" algn="ctr">
              <a:buNone/>
            </a:pPr>
            <a:r>
              <a:rPr lang="en-US" sz="1429" i="1">
                <a:latin typeface="Avenir Heavy Oblique" panose="02000503020000020003" pitchFamily="2" charset="0"/>
              </a:rPr>
              <a:t>1 picture says more than a 1000 words. </a:t>
            </a:r>
          </a:p>
          <a:p>
            <a:pPr marL="0" indent="0" algn="ctr">
              <a:buNone/>
            </a:pPr>
            <a:r>
              <a:rPr lang="en-US" sz="1429" i="1">
                <a:latin typeface="Avenir Heavy Oblique" panose="02000503020000020003" pitchFamily="2" charset="0"/>
              </a:rPr>
              <a:t>1 minute says more than a 1000 photos.</a:t>
            </a:r>
            <a:endParaRPr lang="en-US" sz="1429" i="1" dirty="0">
              <a:latin typeface="Avenir Heavy Oblique" panose="02000503020000020003" pitchFamily="2" charset="0"/>
            </a:endParaRPr>
          </a:p>
        </p:txBody>
      </p:sp>
      <p:sp>
        <p:nvSpPr>
          <p:cNvPr id="11" name="TextBox 10">
            <a:extLst>
              <a:ext uri="{FF2B5EF4-FFF2-40B4-BE49-F238E27FC236}">
                <a16:creationId xmlns:a16="http://schemas.microsoft.com/office/drawing/2014/main" id="{3AEA4FA3-7F86-1E4E-BE04-FE74921E0281}"/>
              </a:ext>
            </a:extLst>
          </p:cNvPr>
          <p:cNvSpPr txBox="1"/>
          <p:nvPr/>
        </p:nvSpPr>
        <p:spPr>
          <a:xfrm>
            <a:off x="4507506" y="4825638"/>
            <a:ext cx="4422291" cy="290208"/>
          </a:xfrm>
          <a:prstGeom prst="rect">
            <a:avLst/>
          </a:prstGeom>
          <a:noFill/>
        </p:spPr>
        <p:txBody>
          <a:bodyPr wrap="square" rtlCol="0">
            <a:spAutoFit/>
          </a:bodyPr>
          <a:lstStyle/>
          <a:p>
            <a:pPr algn="l"/>
            <a:r>
              <a:rPr lang="en-US" sz="1286" b="1" dirty="0">
                <a:latin typeface="Avenir Black" panose="02000503020000020003" pitchFamily="2" charset="0"/>
              </a:rPr>
              <a:t>Our next steps</a:t>
            </a:r>
          </a:p>
        </p:txBody>
      </p:sp>
      <p:sp>
        <p:nvSpPr>
          <p:cNvPr id="12" name="Rectangle 11">
            <a:extLst>
              <a:ext uri="{FF2B5EF4-FFF2-40B4-BE49-F238E27FC236}">
                <a16:creationId xmlns:a16="http://schemas.microsoft.com/office/drawing/2014/main" id="{2AF045D1-B0B6-484E-9E9C-8695A50E1926}"/>
              </a:ext>
            </a:extLst>
          </p:cNvPr>
          <p:cNvSpPr/>
          <p:nvPr/>
        </p:nvSpPr>
        <p:spPr>
          <a:xfrm>
            <a:off x="4549077" y="5124301"/>
            <a:ext cx="1546923" cy="984655"/>
          </a:xfrm>
          <a:prstGeom prst="rect">
            <a:avLst/>
          </a:prstGeom>
          <a:solidFill>
            <a:schemeClr val="bg1">
              <a:lumMod val="95000"/>
            </a:schemeClr>
          </a:solidFill>
          <a:ln>
            <a:solidFill>
              <a:schemeClr val="bg1">
                <a:lumMod val="65000"/>
              </a:schemeClr>
            </a:solidFill>
          </a:ln>
          <a:effectLst>
            <a:outerShdw blurRad="50800" dist="1397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143" b="1" dirty="0">
                <a:solidFill>
                  <a:schemeClr val="bg1">
                    <a:lumMod val="50000"/>
                  </a:schemeClr>
                </a:solidFill>
                <a:latin typeface="Avenir Black" panose="02000503020000020003" pitchFamily="2" charset="0"/>
              </a:rPr>
              <a:t>Team</a:t>
            </a:r>
          </a:p>
          <a:p>
            <a:r>
              <a:rPr lang="en-GB" sz="1143" i="1" dirty="0">
                <a:solidFill>
                  <a:schemeClr val="bg1">
                    <a:lumMod val="50000"/>
                  </a:schemeClr>
                </a:solidFill>
                <a:latin typeface="Avenir Light" panose="020B0402020203020204" pitchFamily="34" charset="77"/>
              </a:rPr>
              <a:t>[Describe the team for the next steps]</a:t>
            </a:r>
          </a:p>
        </p:txBody>
      </p:sp>
      <p:sp>
        <p:nvSpPr>
          <p:cNvPr id="13" name="Rectangle 12">
            <a:extLst>
              <a:ext uri="{FF2B5EF4-FFF2-40B4-BE49-F238E27FC236}">
                <a16:creationId xmlns:a16="http://schemas.microsoft.com/office/drawing/2014/main" id="{A7A0ED64-0ADB-5548-BCCA-26C9E9867FFD}"/>
              </a:ext>
            </a:extLst>
          </p:cNvPr>
          <p:cNvSpPr/>
          <p:nvPr/>
        </p:nvSpPr>
        <p:spPr>
          <a:xfrm>
            <a:off x="6578471" y="5124301"/>
            <a:ext cx="1546923" cy="984655"/>
          </a:xfrm>
          <a:prstGeom prst="rect">
            <a:avLst/>
          </a:prstGeom>
          <a:solidFill>
            <a:schemeClr val="bg1">
              <a:lumMod val="95000"/>
            </a:schemeClr>
          </a:solidFill>
          <a:ln>
            <a:solidFill>
              <a:schemeClr val="bg1">
                <a:lumMod val="65000"/>
              </a:schemeClr>
            </a:solidFill>
          </a:ln>
          <a:effectLst>
            <a:outerShdw blurRad="50800" dist="1397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143" b="1" dirty="0">
                <a:solidFill>
                  <a:schemeClr val="bg1">
                    <a:lumMod val="50000"/>
                  </a:schemeClr>
                </a:solidFill>
                <a:latin typeface="Avenir Black" panose="02000503020000020003" pitchFamily="2" charset="0"/>
              </a:rPr>
              <a:t>Activity</a:t>
            </a:r>
          </a:p>
          <a:p>
            <a:r>
              <a:rPr lang="en-GB" sz="1143" i="1" dirty="0">
                <a:solidFill>
                  <a:schemeClr val="bg1">
                    <a:lumMod val="50000"/>
                  </a:schemeClr>
                </a:solidFill>
                <a:latin typeface="Avenir Light" panose="020B0402020203020204" pitchFamily="34" charset="77"/>
              </a:rPr>
              <a:t>[Describe the activity in the next steps]</a:t>
            </a:r>
          </a:p>
        </p:txBody>
      </p:sp>
      <p:sp>
        <p:nvSpPr>
          <p:cNvPr id="14" name="Rectangle 13">
            <a:extLst>
              <a:ext uri="{FF2B5EF4-FFF2-40B4-BE49-F238E27FC236}">
                <a16:creationId xmlns:a16="http://schemas.microsoft.com/office/drawing/2014/main" id="{57EE97E4-563A-DB42-8C75-741E4BB097CC}"/>
              </a:ext>
            </a:extLst>
          </p:cNvPr>
          <p:cNvSpPr/>
          <p:nvPr/>
        </p:nvSpPr>
        <p:spPr>
          <a:xfrm>
            <a:off x="8607866" y="5124301"/>
            <a:ext cx="1546923" cy="984655"/>
          </a:xfrm>
          <a:prstGeom prst="rect">
            <a:avLst/>
          </a:prstGeom>
          <a:solidFill>
            <a:schemeClr val="bg1">
              <a:lumMod val="95000"/>
            </a:schemeClr>
          </a:solidFill>
          <a:ln>
            <a:solidFill>
              <a:schemeClr val="bg1">
                <a:lumMod val="65000"/>
              </a:schemeClr>
            </a:solidFill>
          </a:ln>
          <a:effectLst>
            <a:outerShdw blurRad="50800" dist="1397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 sz="1143" b="1" dirty="0">
                <a:solidFill>
                  <a:schemeClr val="bg1">
                    <a:lumMod val="50000"/>
                  </a:schemeClr>
                </a:solidFill>
                <a:latin typeface="Avenir Black" panose="02000503020000020003" pitchFamily="2" charset="0"/>
              </a:rPr>
              <a:t>Deliverable</a:t>
            </a:r>
          </a:p>
          <a:p>
            <a:r>
              <a:rPr lang="en" sz="1143" i="1" dirty="0">
                <a:solidFill>
                  <a:schemeClr val="bg1">
                    <a:lumMod val="50000"/>
                  </a:schemeClr>
                </a:solidFill>
                <a:latin typeface="Avenir Light" panose="020B0402020203020204" pitchFamily="34" charset="77"/>
              </a:rPr>
              <a:t>[Describe the deliverable of the next step and delivery date]</a:t>
            </a:r>
          </a:p>
        </p:txBody>
      </p:sp>
    </p:spTree>
    <p:extLst>
      <p:ext uri="{BB962C8B-B14F-4D97-AF65-F5344CB8AC3E}">
        <p14:creationId xmlns:p14="http://schemas.microsoft.com/office/powerpoint/2010/main" val="38571779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083A7C5-7052-CA44-BAC1-6FEFE8B444A8}"/>
              </a:ext>
            </a:extLst>
          </p:cNvPr>
          <p:cNvSpPr>
            <a:spLocks noGrp="1"/>
          </p:cNvSpPr>
          <p:nvPr>
            <p:ph type="title"/>
          </p:nvPr>
        </p:nvSpPr>
        <p:spPr/>
        <p:txBody>
          <a:bodyPr/>
          <a:lstStyle/>
          <a:p>
            <a:r>
              <a:rPr lang="en-US" dirty="0"/>
              <a:t>Facilitating creative problem solving</a:t>
            </a:r>
          </a:p>
        </p:txBody>
      </p:sp>
      <p:pic>
        <p:nvPicPr>
          <p:cNvPr id="6" name="Content Placeholder 5" descr="Diagram&#10;&#10;Description automatically generated">
            <a:extLst>
              <a:ext uri="{FF2B5EF4-FFF2-40B4-BE49-F238E27FC236}">
                <a16:creationId xmlns:a16="http://schemas.microsoft.com/office/drawing/2014/main" id="{631E21F8-96E3-DA4E-8744-2B1503AEA942}"/>
              </a:ext>
            </a:extLst>
          </p:cNvPr>
          <p:cNvPicPr>
            <a:picLocks noGrp="1" noChangeAspect="1"/>
          </p:cNvPicPr>
          <p:nvPr>
            <p:ph idx="1"/>
          </p:nvPr>
        </p:nvPicPr>
        <p:blipFill rotWithShape="1">
          <a:blip r:embed="rId2"/>
          <a:srcRect l="15296" r="15130"/>
          <a:stretch/>
        </p:blipFill>
        <p:spPr>
          <a:xfrm>
            <a:off x="3529013" y="1331856"/>
            <a:ext cx="5043487" cy="5446887"/>
          </a:xfrm>
        </p:spPr>
      </p:pic>
    </p:spTree>
    <p:extLst>
      <p:ext uri="{BB962C8B-B14F-4D97-AF65-F5344CB8AC3E}">
        <p14:creationId xmlns:p14="http://schemas.microsoft.com/office/powerpoint/2010/main" val="1141533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10;&#10;Description automatically generated with low confidence">
            <a:extLst>
              <a:ext uri="{FF2B5EF4-FFF2-40B4-BE49-F238E27FC236}">
                <a16:creationId xmlns:a16="http://schemas.microsoft.com/office/drawing/2014/main" id="{A9EE319F-149F-964B-A0E4-C038660C9760}"/>
              </a:ext>
            </a:extLst>
          </p:cNvPr>
          <p:cNvPicPr>
            <a:picLocks noChangeAspect="1"/>
          </p:cNvPicPr>
          <p:nvPr/>
        </p:nvPicPr>
        <p:blipFill>
          <a:blip r:embed="rId2"/>
          <a:stretch>
            <a:fillRect/>
          </a:stretch>
        </p:blipFill>
        <p:spPr>
          <a:xfrm>
            <a:off x="19050" y="-4379"/>
            <a:ext cx="12172950" cy="6856029"/>
          </a:xfrm>
          <a:prstGeom prst="rect">
            <a:avLst/>
          </a:prstGeom>
        </p:spPr>
      </p:pic>
    </p:spTree>
    <p:extLst>
      <p:ext uri="{BB962C8B-B14F-4D97-AF65-F5344CB8AC3E}">
        <p14:creationId xmlns:p14="http://schemas.microsoft.com/office/powerpoint/2010/main" val="639694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F09713B-B62D-9A4F-AE13-C69B5B363D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6114" y="613880"/>
            <a:ext cx="6400799" cy="5878995"/>
          </a:xfrm>
          <a:prstGeom prst="rect">
            <a:avLst/>
          </a:prstGeom>
        </p:spPr>
      </p:pic>
      <p:pic>
        <p:nvPicPr>
          <p:cNvPr id="3" name="Picture 2" descr="Graphical user interface, text&#10;&#10;Description automatically generated with medium confidence">
            <a:extLst>
              <a:ext uri="{FF2B5EF4-FFF2-40B4-BE49-F238E27FC236}">
                <a16:creationId xmlns:a16="http://schemas.microsoft.com/office/drawing/2014/main" id="{0F8CCFE9-D796-C442-AB7F-0FF70D598CAF}"/>
              </a:ext>
            </a:extLst>
          </p:cNvPr>
          <p:cNvPicPr>
            <a:picLocks noChangeAspect="1"/>
          </p:cNvPicPr>
          <p:nvPr/>
        </p:nvPicPr>
        <p:blipFill>
          <a:blip r:embed="rId3"/>
          <a:stretch>
            <a:fillRect/>
          </a:stretch>
        </p:blipFill>
        <p:spPr>
          <a:xfrm>
            <a:off x="8812530" y="203074"/>
            <a:ext cx="3303270" cy="1067027"/>
          </a:xfrm>
          <a:prstGeom prst="rect">
            <a:avLst/>
          </a:prstGeom>
        </p:spPr>
      </p:pic>
    </p:spTree>
    <p:extLst>
      <p:ext uri="{BB962C8B-B14F-4D97-AF65-F5344CB8AC3E}">
        <p14:creationId xmlns:p14="http://schemas.microsoft.com/office/powerpoint/2010/main" val="2915560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4000" y="84130"/>
            <a:ext cx="9036496" cy="12481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p:cNvSpPr/>
          <p:nvPr/>
        </p:nvSpPr>
        <p:spPr>
          <a:xfrm>
            <a:off x="8256240" y="5445225"/>
            <a:ext cx="2304256" cy="12481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106" t="13567" r="20790" b="6433"/>
          <a:stretch/>
        </p:blipFill>
        <p:spPr bwMode="auto">
          <a:xfrm>
            <a:off x="1138238" y="571464"/>
            <a:ext cx="7632849" cy="6121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Graphic 3" descr="Bullseye with solid fill">
            <a:extLst>
              <a:ext uri="{FF2B5EF4-FFF2-40B4-BE49-F238E27FC236}">
                <a16:creationId xmlns:a16="http://schemas.microsoft.com/office/drawing/2014/main" id="{FC16B9C1-6DC7-E045-8769-47A21956B379}"/>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2624138" y="4195764"/>
            <a:ext cx="1067752" cy="1067752"/>
          </a:xfrm>
          <a:prstGeom prst="rect">
            <a:avLst/>
          </a:prstGeom>
        </p:spPr>
      </p:pic>
      <p:pic>
        <p:nvPicPr>
          <p:cNvPr id="8" name="Picture 7" descr="Graphical user interface, text&#10;&#10;Description automatically generated with medium confidence">
            <a:extLst>
              <a:ext uri="{FF2B5EF4-FFF2-40B4-BE49-F238E27FC236}">
                <a16:creationId xmlns:a16="http://schemas.microsoft.com/office/drawing/2014/main" id="{7BC085B2-C207-864D-AB1E-7EF0B28E7C58}"/>
              </a:ext>
            </a:extLst>
          </p:cNvPr>
          <p:cNvPicPr>
            <a:picLocks noChangeAspect="1"/>
          </p:cNvPicPr>
          <p:nvPr/>
        </p:nvPicPr>
        <p:blipFill>
          <a:blip r:embed="rId6"/>
          <a:stretch>
            <a:fillRect/>
          </a:stretch>
        </p:blipFill>
        <p:spPr>
          <a:xfrm>
            <a:off x="8888730" y="164636"/>
            <a:ext cx="3303270" cy="1067027"/>
          </a:xfrm>
          <a:prstGeom prst="rect">
            <a:avLst/>
          </a:prstGeom>
        </p:spPr>
      </p:pic>
    </p:spTree>
    <p:extLst>
      <p:ext uri="{BB962C8B-B14F-4D97-AF65-F5344CB8AC3E}">
        <p14:creationId xmlns:p14="http://schemas.microsoft.com/office/powerpoint/2010/main" val="3551391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Arrow Connector 7">
            <a:extLst>
              <a:ext uri="{FF2B5EF4-FFF2-40B4-BE49-F238E27FC236}">
                <a16:creationId xmlns:a16="http://schemas.microsoft.com/office/drawing/2014/main" id="{EDCE99AB-5B2C-E14F-A33C-779DF3581372}"/>
              </a:ext>
            </a:extLst>
          </p:cNvPr>
          <p:cNvCxnSpPr>
            <a:cxnSpLocks/>
          </p:cNvCxnSpPr>
          <p:nvPr/>
        </p:nvCxnSpPr>
        <p:spPr>
          <a:xfrm flipV="1">
            <a:off x="3594101" y="2595482"/>
            <a:ext cx="5855373" cy="3924715"/>
          </a:xfrm>
          <a:prstGeom prst="straightConnector1">
            <a:avLst/>
          </a:prstGeom>
          <a:ln w="50800">
            <a:solidFill>
              <a:srgbClr val="000090"/>
            </a:solidFill>
            <a:tailEnd type="triangle"/>
          </a:ln>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44CF90A9-1ACD-714E-AD96-7E4C255F88FF}"/>
              </a:ext>
            </a:extLst>
          </p:cNvPr>
          <p:cNvSpPr>
            <a:spLocks noGrp="1"/>
          </p:cNvSpPr>
          <p:nvPr>
            <p:ph type="title"/>
          </p:nvPr>
        </p:nvSpPr>
        <p:spPr>
          <a:xfrm>
            <a:off x="1089357" y="-1825"/>
            <a:ext cx="8229600" cy="1143000"/>
          </a:xfrm>
        </p:spPr>
        <p:txBody>
          <a:bodyPr/>
          <a:lstStyle/>
          <a:p>
            <a:r>
              <a:rPr lang="en-US" dirty="0"/>
              <a:t>Qualitative Research Methods</a:t>
            </a:r>
          </a:p>
        </p:txBody>
      </p:sp>
      <p:sp>
        <p:nvSpPr>
          <p:cNvPr id="6" name="Oval 5">
            <a:extLst>
              <a:ext uri="{FF2B5EF4-FFF2-40B4-BE49-F238E27FC236}">
                <a16:creationId xmlns:a16="http://schemas.microsoft.com/office/drawing/2014/main" id="{DE5C95C9-5C3C-2F4C-8F09-F944EB364CF7}"/>
              </a:ext>
            </a:extLst>
          </p:cNvPr>
          <p:cNvSpPr/>
          <p:nvPr/>
        </p:nvSpPr>
        <p:spPr>
          <a:xfrm>
            <a:off x="5067030" y="3310904"/>
            <a:ext cx="1830250" cy="1198027"/>
          </a:xfrm>
          <a:prstGeom prst="ellipse">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defTabSz="457200">
              <a:defRPr/>
            </a:pPr>
            <a:r>
              <a:rPr lang="en-GB" sz="1400" b="1" dirty="0">
                <a:solidFill>
                  <a:srgbClr val="4E4A4C"/>
                </a:solidFill>
              </a:rPr>
              <a:t>Video diaries and written diaries with test / target audience</a:t>
            </a:r>
          </a:p>
        </p:txBody>
      </p:sp>
      <p:sp>
        <p:nvSpPr>
          <p:cNvPr id="7" name="Oval 6">
            <a:extLst>
              <a:ext uri="{FF2B5EF4-FFF2-40B4-BE49-F238E27FC236}">
                <a16:creationId xmlns:a16="http://schemas.microsoft.com/office/drawing/2014/main" id="{ABBE7423-7DE6-1844-B182-E48F768A843C}"/>
              </a:ext>
            </a:extLst>
          </p:cNvPr>
          <p:cNvSpPr/>
          <p:nvPr/>
        </p:nvSpPr>
        <p:spPr>
          <a:xfrm>
            <a:off x="3624148" y="4118767"/>
            <a:ext cx="1785915" cy="1379185"/>
          </a:xfrm>
          <a:prstGeom prst="ellipse">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defTabSz="457200">
              <a:defRPr/>
            </a:pPr>
            <a:r>
              <a:rPr lang="en-GB" sz="1400" b="1" dirty="0">
                <a:solidFill>
                  <a:srgbClr val="4E4A4C"/>
                </a:solidFill>
              </a:rPr>
              <a:t>Observations of people as they use/make sense of the concept</a:t>
            </a:r>
          </a:p>
        </p:txBody>
      </p:sp>
      <p:sp>
        <p:nvSpPr>
          <p:cNvPr id="9" name="TextBox 8">
            <a:extLst>
              <a:ext uri="{FF2B5EF4-FFF2-40B4-BE49-F238E27FC236}">
                <a16:creationId xmlns:a16="http://schemas.microsoft.com/office/drawing/2014/main" id="{110694C1-5B4E-364D-8D47-674E19F08A88}"/>
              </a:ext>
            </a:extLst>
          </p:cNvPr>
          <p:cNvSpPr txBox="1"/>
          <p:nvPr/>
        </p:nvSpPr>
        <p:spPr>
          <a:xfrm>
            <a:off x="2882514" y="6227809"/>
            <a:ext cx="876686" cy="646331"/>
          </a:xfrm>
          <a:prstGeom prst="rect">
            <a:avLst/>
          </a:prstGeom>
          <a:noFill/>
        </p:spPr>
        <p:txBody>
          <a:bodyPr wrap="square" rtlCol="0">
            <a:spAutoFit/>
          </a:bodyPr>
          <a:lstStyle/>
          <a:p>
            <a:r>
              <a:rPr lang="en-US" b="1" dirty="0">
                <a:solidFill>
                  <a:srgbClr val="000090"/>
                </a:solidFill>
              </a:rPr>
              <a:t>Lower Cost</a:t>
            </a:r>
          </a:p>
        </p:txBody>
      </p:sp>
      <p:sp>
        <p:nvSpPr>
          <p:cNvPr id="10" name="Oval 9">
            <a:extLst>
              <a:ext uri="{FF2B5EF4-FFF2-40B4-BE49-F238E27FC236}">
                <a16:creationId xmlns:a16="http://schemas.microsoft.com/office/drawing/2014/main" id="{39F5A0AC-4022-C34E-9F43-69EDBBB9B88A}"/>
              </a:ext>
            </a:extLst>
          </p:cNvPr>
          <p:cNvSpPr/>
          <p:nvPr/>
        </p:nvSpPr>
        <p:spPr>
          <a:xfrm>
            <a:off x="6458813" y="4301358"/>
            <a:ext cx="1884901" cy="1415467"/>
          </a:xfrm>
          <a:prstGeom prst="ellipse">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defTabSz="457200">
              <a:defRPr/>
            </a:pPr>
            <a:r>
              <a:rPr lang="en-GB" sz="1400" b="1" dirty="0">
                <a:solidFill>
                  <a:srgbClr val="4E4A4C"/>
                </a:solidFill>
              </a:rPr>
              <a:t>1:1 interviews with target customers. (Useful to avoid group bias.)</a:t>
            </a:r>
          </a:p>
        </p:txBody>
      </p:sp>
      <p:sp>
        <p:nvSpPr>
          <p:cNvPr id="11" name="TextBox 10">
            <a:extLst>
              <a:ext uri="{FF2B5EF4-FFF2-40B4-BE49-F238E27FC236}">
                <a16:creationId xmlns:a16="http://schemas.microsoft.com/office/drawing/2014/main" id="{4713AE1D-68AF-B041-9B67-CA27E3BF4806}"/>
              </a:ext>
            </a:extLst>
          </p:cNvPr>
          <p:cNvSpPr txBox="1"/>
          <p:nvPr/>
        </p:nvSpPr>
        <p:spPr>
          <a:xfrm>
            <a:off x="9097216" y="2011210"/>
            <a:ext cx="828917" cy="646331"/>
          </a:xfrm>
          <a:prstGeom prst="rect">
            <a:avLst/>
          </a:prstGeom>
          <a:noFill/>
        </p:spPr>
        <p:txBody>
          <a:bodyPr wrap="square" rtlCol="0">
            <a:spAutoFit/>
          </a:bodyPr>
          <a:lstStyle/>
          <a:p>
            <a:r>
              <a:rPr lang="en-US" b="1" dirty="0">
                <a:solidFill>
                  <a:srgbClr val="000090"/>
                </a:solidFill>
              </a:rPr>
              <a:t>Higher</a:t>
            </a:r>
          </a:p>
          <a:p>
            <a:r>
              <a:rPr lang="en-US" b="1" dirty="0">
                <a:solidFill>
                  <a:srgbClr val="000090"/>
                </a:solidFill>
              </a:rPr>
              <a:t>Cost</a:t>
            </a:r>
          </a:p>
        </p:txBody>
      </p:sp>
      <p:sp>
        <p:nvSpPr>
          <p:cNvPr id="16" name="Oval 15">
            <a:extLst>
              <a:ext uri="{FF2B5EF4-FFF2-40B4-BE49-F238E27FC236}">
                <a16:creationId xmlns:a16="http://schemas.microsoft.com/office/drawing/2014/main" id="{A4C7F41A-2C62-3244-82C3-465CA530764F}"/>
              </a:ext>
            </a:extLst>
          </p:cNvPr>
          <p:cNvSpPr/>
          <p:nvPr/>
        </p:nvSpPr>
        <p:spPr>
          <a:xfrm>
            <a:off x="7955050" y="3334620"/>
            <a:ext cx="1971082" cy="1418956"/>
          </a:xfrm>
          <a:prstGeom prst="ellipse">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defTabSz="457200">
              <a:defRPr/>
            </a:pPr>
            <a:r>
              <a:rPr lang="en-GB" sz="1400" b="1" dirty="0">
                <a:solidFill>
                  <a:srgbClr val="4E4A4C"/>
                </a:solidFill>
              </a:rPr>
              <a:t>1:1 interviews with lead users, or influencers. (Their time costs more.)</a:t>
            </a:r>
          </a:p>
        </p:txBody>
      </p:sp>
      <p:sp>
        <p:nvSpPr>
          <p:cNvPr id="17" name="TextBox 16">
            <a:extLst>
              <a:ext uri="{FF2B5EF4-FFF2-40B4-BE49-F238E27FC236}">
                <a16:creationId xmlns:a16="http://schemas.microsoft.com/office/drawing/2014/main" id="{4447F380-88C3-B94A-B72D-0E14B04FAD8F}"/>
              </a:ext>
            </a:extLst>
          </p:cNvPr>
          <p:cNvSpPr txBox="1"/>
          <p:nvPr/>
        </p:nvSpPr>
        <p:spPr>
          <a:xfrm>
            <a:off x="1232880" y="1266287"/>
            <a:ext cx="4010856" cy="1938992"/>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2000" b="1" dirty="0">
                <a:solidFill>
                  <a:srgbClr val="000090"/>
                </a:solidFill>
              </a:rPr>
              <a:t>Key considerations:</a:t>
            </a:r>
          </a:p>
          <a:p>
            <a:pPr marL="285750" indent="-285750">
              <a:buFont typeface="Arial" panose="020B0604020202020204" pitchFamily="34" charset="0"/>
              <a:buChar char="•"/>
            </a:pPr>
            <a:r>
              <a:rPr lang="en-US" sz="2000" dirty="0">
                <a:solidFill>
                  <a:srgbClr val="000090"/>
                </a:solidFill>
              </a:rPr>
              <a:t>honest views from people</a:t>
            </a:r>
          </a:p>
          <a:p>
            <a:pPr marL="285750" indent="-285750">
              <a:buFont typeface="Arial" panose="020B0604020202020204" pitchFamily="34" charset="0"/>
              <a:buChar char="•"/>
            </a:pPr>
            <a:r>
              <a:rPr lang="en-US" sz="2000" dirty="0">
                <a:solidFill>
                  <a:srgbClr val="000090"/>
                </a:solidFill>
              </a:rPr>
              <a:t>ongoing access to people for repeat cycles</a:t>
            </a:r>
          </a:p>
          <a:p>
            <a:pPr marL="285750" indent="-285750">
              <a:buFont typeface="Arial" panose="020B0604020202020204" pitchFamily="34" charset="0"/>
              <a:buChar char="•"/>
            </a:pPr>
            <a:r>
              <a:rPr lang="en-US" sz="2000" dirty="0">
                <a:solidFill>
                  <a:srgbClr val="000090"/>
                </a:solidFill>
              </a:rPr>
              <a:t>depth of insight</a:t>
            </a:r>
          </a:p>
          <a:p>
            <a:pPr marL="285750" indent="-285750">
              <a:buFont typeface="Arial" panose="020B0604020202020204" pitchFamily="34" charset="0"/>
              <a:buChar char="•"/>
            </a:pPr>
            <a:r>
              <a:rPr lang="en-US" sz="2000" dirty="0">
                <a:solidFill>
                  <a:srgbClr val="000090"/>
                </a:solidFill>
              </a:rPr>
              <a:t>listen to emotions, not just words</a:t>
            </a:r>
          </a:p>
        </p:txBody>
      </p:sp>
      <p:sp>
        <p:nvSpPr>
          <p:cNvPr id="5" name="Oval 4">
            <a:extLst>
              <a:ext uri="{FF2B5EF4-FFF2-40B4-BE49-F238E27FC236}">
                <a16:creationId xmlns:a16="http://schemas.microsoft.com/office/drawing/2014/main" id="{776002A3-EC03-F746-A98E-84C572CA8768}"/>
              </a:ext>
            </a:extLst>
          </p:cNvPr>
          <p:cNvSpPr/>
          <p:nvPr/>
        </p:nvSpPr>
        <p:spPr>
          <a:xfrm>
            <a:off x="6512152" y="2247998"/>
            <a:ext cx="1828009" cy="1415466"/>
          </a:xfrm>
          <a:prstGeom prst="ellipse">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defTabSz="457200">
              <a:defRPr/>
            </a:pPr>
            <a:r>
              <a:rPr lang="en-GB" sz="1400" b="1" dirty="0">
                <a:solidFill>
                  <a:srgbClr val="4E4A4C"/>
                </a:solidFill>
              </a:rPr>
              <a:t>Focus groups - F2F - more costly;</a:t>
            </a:r>
          </a:p>
          <a:p>
            <a:pPr algn="ctr" defTabSz="457200">
              <a:defRPr/>
            </a:pPr>
            <a:r>
              <a:rPr lang="en-GB" sz="1400" b="1" dirty="0">
                <a:solidFill>
                  <a:srgbClr val="4E4A4C"/>
                </a:solidFill>
              </a:rPr>
              <a:t>- online - less</a:t>
            </a:r>
          </a:p>
        </p:txBody>
      </p:sp>
      <p:sp>
        <p:nvSpPr>
          <p:cNvPr id="18" name="Oval 17">
            <a:extLst>
              <a:ext uri="{FF2B5EF4-FFF2-40B4-BE49-F238E27FC236}">
                <a16:creationId xmlns:a16="http://schemas.microsoft.com/office/drawing/2014/main" id="{6E54D5D2-9A34-B443-8703-A06DAE688D90}"/>
              </a:ext>
            </a:extLst>
          </p:cNvPr>
          <p:cNvSpPr/>
          <p:nvPr/>
        </p:nvSpPr>
        <p:spPr>
          <a:xfrm>
            <a:off x="5017089" y="5229055"/>
            <a:ext cx="1785915" cy="1396767"/>
          </a:xfrm>
          <a:prstGeom prst="ellipse">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defTabSz="457200">
              <a:defRPr/>
            </a:pPr>
            <a:r>
              <a:rPr lang="en-GB" sz="1400" b="1" dirty="0">
                <a:solidFill>
                  <a:srgbClr val="4E4A4C"/>
                </a:solidFill>
              </a:rPr>
              <a:t>Brief qualitative surveys – where do your target people gather?</a:t>
            </a:r>
          </a:p>
        </p:txBody>
      </p:sp>
    </p:spTree>
    <p:custDataLst>
      <p:tags r:id="rId1"/>
    </p:custDataLst>
    <p:extLst>
      <p:ext uri="{BB962C8B-B14F-4D97-AF65-F5344CB8AC3E}">
        <p14:creationId xmlns:p14="http://schemas.microsoft.com/office/powerpoint/2010/main" val="2134278109"/>
      </p:ext>
    </p:extLst>
  </p:cSld>
  <p:clrMapOvr>
    <a:masterClrMapping/>
  </p:clrMapOvr>
  <mc:AlternateContent xmlns:mc="http://schemas.openxmlformats.org/markup-compatibility/2006" xmlns:p14="http://schemas.microsoft.com/office/powerpoint/2010/main">
    <mc:Choice Requires="p14">
      <p:transition spd="slow" p14:dur="2000" advTm="172118"/>
    </mc:Choice>
    <mc:Fallback xmlns="">
      <p:transition spd="slow" advTm="17211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500" fill="hold"/>
                                        <p:tgtEl>
                                          <p:spTgt spid="18"/>
                                        </p:tgtEl>
                                        <p:attrNameLst>
                                          <p:attrName>ppt_w</p:attrName>
                                        </p:attrNameLst>
                                      </p:cBhvr>
                                      <p:tavLst>
                                        <p:tav tm="0">
                                          <p:val>
                                            <p:fltVal val="0"/>
                                          </p:val>
                                        </p:tav>
                                        <p:tav tm="100000">
                                          <p:val>
                                            <p:strVal val="#ppt_w"/>
                                          </p:val>
                                        </p:tav>
                                      </p:tavLst>
                                    </p:anim>
                                    <p:anim calcmode="lin" valueType="num">
                                      <p:cBhvr>
                                        <p:cTn id="15" dur="500" fill="hold"/>
                                        <p:tgtEl>
                                          <p:spTgt spid="18"/>
                                        </p:tgtEl>
                                        <p:attrNameLst>
                                          <p:attrName>ppt_h</p:attrName>
                                        </p:attrNameLst>
                                      </p:cBhvr>
                                      <p:tavLst>
                                        <p:tav tm="0">
                                          <p:val>
                                            <p:fltVal val="0"/>
                                          </p:val>
                                        </p:tav>
                                        <p:tav tm="100000">
                                          <p:val>
                                            <p:strVal val="#ppt_h"/>
                                          </p:val>
                                        </p:tav>
                                      </p:tavLst>
                                    </p:anim>
                                    <p:animEffect transition="in" filter="fade">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animEffect transition="in" filter="fade">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p:cTn id="42" dur="500" fill="hold"/>
                                        <p:tgtEl>
                                          <p:spTgt spid="16"/>
                                        </p:tgtEl>
                                        <p:attrNameLst>
                                          <p:attrName>ppt_w</p:attrName>
                                        </p:attrNameLst>
                                      </p:cBhvr>
                                      <p:tavLst>
                                        <p:tav tm="0">
                                          <p:val>
                                            <p:fltVal val="0"/>
                                          </p:val>
                                        </p:tav>
                                        <p:tav tm="100000">
                                          <p:val>
                                            <p:strVal val="#ppt_w"/>
                                          </p:val>
                                        </p:tav>
                                      </p:tavLst>
                                    </p:anim>
                                    <p:anim calcmode="lin" valueType="num">
                                      <p:cBhvr>
                                        <p:cTn id="43" dur="500" fill="hold"/>
                                        <p:tgtEl>
                                          <p:spTgt spid="16"/>
                                        </p:tgtEl>
                                        <p:attrNameLst>
                                          <p:attrName>ppt_h</p:attrName>
                                        </p:attrNameLst>
                                      </p:cBhvr>
                                      <p:tavLst>
                                        <p:tav tm="0">
                                          <p:val>
                                            <p:fltVal val="0"/>
                                          </p:val>
                                        </p:tav>
                                        <p:tav tm="100000">
                                          <p:val>
                                            <p:strVal val="#ppt_h"/>
                                          </p:val>
                                        </p:tav>
                                      </p:tavLst>
                                    </p:anim>
                                    <p:animEffect transition="in" filter="fade">
                                      <p:cBhvr>
                                        <p:cTn id="4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P spid="16" grpId="0" animBg="1"/>
      <p:bldP spid="5" grpId="0" animBg="1"/>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96D736C-1337-1D4D-9DE0-8F262CFE2E96}"/>
              </a:ext>
            </a:extLst>
          </p:cNvPr>
          <p:cNvSpPr>
            <a:spLocks noGrp="1"/>
          </p:cNvSpPr>
          <p:nvPr>
            <p:ph type="title"/>
          </p:nvPr>
        </p:nvSpPr>
        <p:spPr>
          <a:xfrm>
            <a:off x="826770" y="170815"/>
            <a:ext cx="8740140" cy="1325563"/>
          </a:xfrm>
        </p:spPr>
        <p:txBody>
          <a:bodyPr/>
          <a:lstStyle/>
          <a:p>
            <a:r>
              <a:rPr lang="en-US" dirty="0"/>
              <a:t>Quantitative and qualitative feedback</a:t>
            </a:r>
          </a:p>
        </p:txBody>
      </p:sp>
      <p:pic>
        <p:nvPicPr>
          <p:cNvPr id="9" name="Content Placeholder 8" descr="Graphical user interface, text, application&#10;&#10;Description automatically generated">
            <a:extLst>
              <a:ext uri="{FF2B5EF4-FFF2-40B4-BE49-F238E27FC236}">
                <a16:creationId xmlns:a16="http://schemas.microsoft.com/office/drawing/2014/main" id="{4778FD9E-1403-FB42-A27F-CEBD122FCCDB}"/>
              </a:ext>
            </a:extLst>
          </p:cNvPr>
          <p:cNvPicPr>
            <a:picLocks noGrp="1" noChangeAspect="1"/>
          </p:cNvPicPr>
          <p:nvPr>
            <p:ph sz="half" idx="1"/>
          </p:nvPr>
        </p:nvPicPr>
        <p:blipFill>
          <a:blip r:embed="rId2"/>
          <a:stretch>
            <a:fillRect/>
          </a:stretch>
        </p:blipFill>
        <p:spPr>
          <a:xfrm>
            <a:off x="1157288" y="1671133"/>
            <a:ext cx="4700587" cy="4505830"/>
          </a:xfrm>
        </p:spPr>
      </p:pic>
      <p:pic>
        <p:nvPicPr>
          <p:cNvPr id="11" name="Content Placeholder 10" descr="Graphical user interface, text, application, email&#10;&#10;Description automatically generated">
            <a:extLst>
              <a:ext uri="{FF2B5EF4-FFF2-40B4-BE49-F238E27FC236}">
                <a16:creationId xmlns:a16="http://schemas.microsoft.com/office/drawing/2014/main" id="{B5D399FE-B563-A740-B00B-20DA9B44945F}"/>
              </a:ext>
            </a:extLst>
          </p:cNvPr>
          <p:cNvPicPr>
            <a:picLocks noGrp="1" noChangeAspect="1"/>
          </p:cNvPicPr>
          <p:nvPr>
            <p:ph sz="half" idx="2"/>
          </p:nvPr>
        </p:nvPicPr>
        <p:blipFill>
          <a:blip r:embed="rId3"/>
          <a:stretch>
            <a:fillRect/>
          </a:stretch>
        </p:blipFill>
        <p:spPr>
          <a:xfrm>
            <a:off x="6605589" y="1833563"/>
            <a:ext cx="4864100" cy="4343400"/>
          </a:xfrm>
        </p:spPr>
      </p:pic>
    </p:spTree>
    <p:extLst>
      <p:ext uri="{BB962C8B-B14F-4D97-AF65-F5344CB8AC3E}">
        <p14:creationId xmlns:p14="http://schemas.microsoft.com/office/powerpoint/2010/main" val="415781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BDA6F-BEA8-FF41-8D72-C5B2A0743D2F}"/>
              </a:ext>
            </a:extLst>
          </p:cNvPr>
          <p:cNvSpPr>
            <a:spLocks noGrp="1"/>
          </p:cNvSpPr>
          <p:nvPr>
            <p:ph type="title"/>
          </p:nvPr>
        </p:nvSpPr>
        <p:spPr>
          <a:xfrm>
            <a:off x="781050" y="304800"/>
            <a:ext cx="5538066" cy="1325563"/>
          </a:xfrm>
        </p:spPr>
        <p:txBody>
          <a:bodyPr/>
          <a:lstStyle/>
          <a:p>
            <a:r>
              <a:rPr lang="en-US" dirty="0"/>
              <a:t>Brand compatibility</a:t>
            </a:r>
          </a:p>
        </p:txBody>
      </p:sp>
      <p:pic>
        <p:nvPicPr>
          <p:cNvPr id="5" name="Content Placeholder 4" descr="A picture containing food, plate, dish&#10;&#10;Description automatically generated">
            <a:extLst>
              <a:ext uri="{FF2B5EF4-FFF2-40B4-BE49-F238E27FC236}">
                <a16:creationId xmlns:a16="http://schemas.microsoft.com/office/drawing/2014/main" id="{E4EF4C15-5CCF-A44C-AD0E-0EB0B17383C8}"/>
              </a:ext>
            </a:extLst>
          </p:cNvPr>
          <p:cNvPicPr>
            <a:picLocks noGrp="1" noChangeAspect="1"/>
          </p:cNvPicPr>
          <p:nvPr>
            <p:ph idx="1"/>
          </p:nvPr>
        </p:nvPicPr>
        <p:blipFill>
          <a:blip r:embed="rId2"/>
          <a:stretch>
            <a:fillRect/>
          </a:stretch>
        </p:blipFill>
        <p:spPr>
          <a:xfrm>
            <a:off x="3326967" y="1825625"/>
            <a:ext cx="5538066" cy="4351338"/>
          </a:xfrm>
        </p:spPr>
      </p:pic>
      <p:sp>
        <p:nvSpPr>
          <p:cNvPr id="6" name="TextBox 5">
            <a:extLst>
              <a:ext uri="{FF2B5EF4-FFF2-40B4-BE49-F238E27FC236}">
                <a16:creationId xmlns:a16="http://schemas.microsoft.com/office/drawing/2014/main" id="{35475819-07EA-234E-AD44-4BA92D71E8C1}"/>
              </a:ext>
            </a:extLst>
          </p:cNvPr>
          <p:cNvSpPr txBox="1"/>
          <p:nvPr/>
        </p:nvSpPr>
        <p:spPr>
          <a:xfrm>
            <a:off x="671512" y="6372225"/>
            <a:ext cx="11520487" cy="369332"/>
          </a:xfrm>
          <a:prstGeom prst="rect">
            <a:avLst/>
          </a:prstGeom>
          <a:noFill/>
        </p:spPr>
        <p:txBody>
          <a:bodyPr wrap="square" rtlCol="0">
            <a:spAutoFit/>
          </a:bodyPr>
          <a:lstStyle/>
          <a:p>
            <a:r>
              <a:rPr lang="en-US" dirty="0"/>
              <a:t>https://</a:t>
            </a:r>
            <a:r>
              <a:rPr lang="en-US" dirty="0" err="1"/>
              <a:t>www.consumerreports.org</a:t>
            </a:r>
            <a:r>
              <a:rPr lang="en-US" dirty="0"/>
              <a:t>/consumerist/17-commercial-failures-from-brands-with-spectacularly-bad-ideas/</a:t>
            </a:r>
          </a:p>
        </p:txBody>
      </p:sp>
      <p:pic>
        <p:nvPicPr>
          <p:cNvPr id="7" name="Picture 6" descr="Graphical user interface, text&#10;&#10;Description automatically generated with medium confidence">
            <a:extLst>
              <a:ext uri="{FF2B5EF4-FFF2-40B4-BE49-F238E27FC236}">
                <a16:creationId xmlns:a16="http://schemas.microsoft.com/office/drawing/2014/main" id="{C08659FA-EC6F-B346-8D0A-C12DB2DEC2AF}"/>
              </a:ext>
            </a:extLst>
          </p:cNvPr>
          <p:cNvPicPr>
            <a:picLocks noChangeAspect="1"/>
          </p:cNvPicPr>
          <p:nvPr/>
        </p:nvPicPr>
        <p:blipFill>
          <a:blip r:embed="rId3"/>
          <a:stretch>
            <a:fillRect/>
          </a:stretch>
        </p:blipFill>
        <p:spPr>
          <a:xfrm>
            <a:off x="8812530" y="203074"/>
            <a:ext cx="3303270" cy="1067027"/>
          </a:xfrm>
          <a:prstGeom prst="rect">
            <a:avLst/>
          </a:prstGeom>
        </p:spPr>
      </p:pic>
    </p:spTree>
    <p:extLst>
      <p:ext uri="{BB962C8B-B14F-4D97-AF65-F5344CB8AC3E}">
        <p14:creationId xmlns:p14="http://schemas.microsoft.com/office/powerpoint/2010/main" val="3462727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955280" y="5953760"/>
            <a:ext cx="2712720" cy="90424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18A29043-F53F-8140-BC28-CD0A0400F751}"/>
              </a:ext>
            </a:extLst>
          </p:cNvPr>
          <p:cNvSpPr>
            <a:spLocks noGrp="1"/>
          </p:cNvSpPr>
          <p:nvPr>
            <p:ph type="title"/>
          </p:nvPr>
        </p:nvSpPr>
        <p:spPr>
          <a:xfrm>
            <a:off x="562698" y="205302"/>
            <a:ext cx="7083972" cy="1143000"/>
          </a:xfrm>
        </p:spPr>
        <p:txBody>
          <a:bodyPr>
            <a:noAutofit/>
          </a:bodyPr>
          <a:lstStyle/>
          <a:p>
            <a:pPr lvl="2" algn="l">
              <a:lnSpc>
                <a:spcPct val="90000"/>
              </a:lnSpc>
            </a:pPr>
            <a:r>
              <a:rPr lang="en-US" sz="4000" dirty="0">
                <a:solidFill>
                  <a:schemeClr val="tx1"/>
                </a:solidFill>
                <a:latin typeface="+mj-lt"/>
              </a:rPr>
              <a:t/>
            </a:r>
            <a:br>
              <a:rPr lang="en-US" sz="4000" dirty="0">
                <a:solidFill>
                  <a:schemeClr val="tx1"/>
                </a:solidFill>
                <a:latin typeface="+mj-lt"/>
              </a:rPr>
            </a:br>
            <a:r>
              <a:rPr lang="en-US" sz="4000" b="1" dirty="0">
                <a:solidFill>
                  <a:schemeClr val="tx1"/>
                </a:solidFill>
                <a:latin typeface="+mj-lt"/>
              </a:rPr>
              <a:t> </a:t>
            </a:r>
            <a:r>
              <a:rPr lang="en-CA" sz="4000" dirty="0">
                <a:solidFill>
                  <a:schemeClr val="tx1"/>
                </a:solidFill>
                <a:latin typeface="+mj-lt"/>
              </a:rPr>
              <a:t>Whatever Method(s) You Use…</a:t>
            </a:r>
            <a:br>
              <a:rPr lang="en-CA" sz="4000" dirty="0">
                <a:solidFill>
                  <a:schemeClr val="tx1"/>
                </a:solidFill>
                <a:latin typeface="+mj-lt"/>
              </a:rPr>
            </a:br>
            <a:endParaRPr lang="en-US" sz="4000" dirty="0">
              <a:solidFill>
                <a:schemeClr val="tx1"/>
              </a:solidFill>
              <a:latin typeface="+mj-lt"/>
            </a:endParaRPr>
          </a:p>
        </p:txBody>
      </p:sp>
      <p:sp>
        <p:nvSpPr>
          <p:cNvPr id="2" name="TextBox 1">
            <a:extLst>
              <a:ext uri="{FF2B5EF4-FFF2-40B4-BE49-F238E27FC236}">
                <a16:creationId xmlns:a16="http://schemas.microsoft.com/office/drawing/2014/main" id="{99DF693D-6CDA-4D46-9855-6E56DDD1ED07}"/>
              </a:ext>
            </a:extLst>
          </p:cNvPr>
          <p:cNvSpPr txBox="1"/>
          <p:nvPr/>
        </p:nvSpPr>
        <p:spPr>
          <a:xfrm>
            <a:off x="244891" y="1483626"/>
            <a:ext cx="8394700" cy="3719480"/>
          </a:xfrm>
          <a:prstGeom prst="rect">
            <a:avLst/>
          </a:prstGeom>
          <a:noFill/>
        </p:spPr>
        <p:txBody>
          <a:bodyPr wrap="square" rtlCol="0">
            <a:spAutoFit/>
          </a:bodyPr>
          <a:lstStyle/>
          <a:p>
            <a:pPr marL="1588" lvl="1" defTabSz="800100" eaLnBrk="0" hangingPunct="0">
              <a:lnSpc>
                <a:spcPct val="90000"/>
              </a:lnSpc>
              <a:spcBef>
                <a:spcPts val="300"/>
              </a:spcBef>
              <a:buClr>
                <a:srgbClr val="000090"/>
              </a:buClr>
              <a:buSzPct val="125000"/>
            </a:pPr>
            <a:endParaRPr lang="en-CA" sz="800" b="1" dirty="0"/>
          </a:p>
          <a:p>
            <a:pPr marL="701675" lvl="2" indent="-342900" defTabSz="800100" eaLnBrk="0" hangingPunct="0">
              <a:lnSpc>
                <a:spcPct val="90000"/>
              </a:lnSpc>
              <a:spcBef>
                <a:spcPts val="300"/>
              </a:spcBef>
              <a:buClr>
                <a:srgbClr val="000090"/>
              </a:buClr>
              <a:buSzPct val="90000"/>
              <a:buFont typeface="Arial" panose="020B0604020202020204" pitchFamily="34" charset="0"/>
              <a:buChar char="•"/>
            </a:pPr>
            <a:r>
              <a:rPr lang="en-TT" sz="2000" b="1" dirty="0"/>
              <a:t>Bring it to life quickly </a:t>
            </a:r>
            <a:r>
              <a:rPr lang="en-TT" sz="2000" dirty="0"/>
              <a:t>– the sooner the target audience can relate to something tangible the better</a:t>
            </a:r>
          </a:p>
          <a:p>
            <a:pPr marL="701675" lvl="2" indent="-342900" defTabSz="800100" eaLnBrk="0" hangingPunct="0">
              <a:lnSpc>
                <a:spcPct val="90000"/>
              </a:lnSpc>
              <a:spcBef>
                <a:spcPts val="300"/>
              </a:spcBef>
              <a:buClr>
                <a:srgbClr val="000090"/>
              </a:buClr>
              <a:buSzPct val="90000"/>
              <a:buFont typeface="Arial" panose="020B0604020202020204" pitchFamily="34" charset="0"/>
              <a:buChar char="•"/>
            </a:pPr>
            <a:r>
              <a:rPr lang="en-TT" sz="2000" b="1" dirty="0"/>
              <a:t>Think of this as a co-creation process</a:t>
            </a:r>
            <a:r>
              <a:rPr lang="en-TT" sz="2000" dirty="0"/>
              <a:t>. Consider customer, consumers, lead users, experts and other groups. Work with these to help you turn the idea into a concept and then further shape and improve </a:t>
            </a:r>
          </a:p>
          <a:p>
            <a:pPr marL="701675" lvl="2" indent="-342900" defTabSz="800100" eaLnBrk="0" hangingPunct="0">
              <a:lnSpc>
                <a:spcPct val="90000"/>
              </a:lnSpc>
              <a:spcBef>
                <a:spcPts val="300"/>
              </a:spcBef>
              <a:buClr>
                <a:srgbClr val="000090"/>
              </a:buClr>
              <a:buSzPct val="90000"/>
              <a:buFont typeface="Arial" panose="020B0604020202020204" pitchFamily="34" charset="0"/>
              <a:buChar char="•"/>
            </a:pPr>
            <a:r>
              <a:rPr lang="en-TT" sz="2000" b="1" dirty="0"/>
              <a:t>Test individual components of a concept </a:t>
            </a:r>
            <a:r>
              <a:rPr lang="en-TT" sz="2000" dirty="0"/>
              <a:t>as well as the full mix to understand specific strengths and weaknesses and potential log jams for the consumer. Be adaptable.</a:t>
            </a:r>
          </a:p>
          <a:p>
            <a:pPr marL="701675" lvl="2" indent="-342900" defTabSz="800100" eaLnBrk="0" hangingPunct="0">
              <a:lnSpc>
                <a:spcPct val="90000"/>
              </a:lnSpc>
              <a:spcBef>
                <a:spcPts val="300"/>
              </a:spcBef>
              <a:buClr>
                <a:srgbClr val="000090"/>
              </a:buClr>
              <a:buSzPct val="90000"/>
              <a:buFont typeface="Arial" panose="020B0604020202020204" pitchFamily="34" charset="0"/>
              <a:buChar char="•"/>
            </a:pPr>
            <a:r>
              <a:rPr lang="en-TT" sz="2000" b="1" dirty="0"/>
              <a:t>Introduce additional stimulus</a:t>
            </a:r>
            <a:r>
              <a:rPr lang="en-TT" sz="2000" dirty="0"/>
              <a:t> over and above the written concept e.g. low-fi prototypes</a:t>
            </a:r>
          </a:p>
          <a:p>
            <a:pPr marL="701675" lvl="2" indent="-342900" defTabSz="800100" eaLnBrk="0" hangingPunct="0">
              <a:lnSpc>
                <a:spcPct val="90000"/>
              </a:lnSpc>
              <a:spcBef>
                <a:spcPts val="300"/>
              </a:spcBef>
              <a:buClr>
                <a:srgbClr val="000090"/>
              </a:buClr>
              <a:buSzPct val="90000"/>
              <a:buFont typeface="Arial" panose="020B0604020202020204" pitchFamily="34" charset="0"/>
              <a:buChar char="•"/>
            </a:pPr>
            <a:r>
              <a:rPr lang="en-TT" sz="2000" b="1" dirty="0"/>
              <a:t>Take the time needed to improve the quality</a:t>
            </a:r>
            <a:r>
              <a:rPr lang="en-TT" sz="2000" dirty="0"/>
              <a:t> of the output – more haste, less speed</a:t>
            </a:r>
          </a:p>
        </p:txBody>
      </p:sp>
    </p:spTree>
    <p:custDataLst>
      <p:tags r:id="rId1"/>
    </p:custDataLst>
    <p:extLst>
      <p:ext uri="{BB962C8B-B14F-4D97-AF65-F5344CB8AC3E}">
        <p14:creationId xmlns:p14="http://schemas.microsoft.com/office/powerpoint/2010/main" val="3857806880"/>
      </p:ext>
    </p:extLst>
  </p:cSld>
  <p:clrMapOvr>
    <a:masterClrMapping/>
  </p:clrMapOvr>
  <mc:AlternateContent xmlns:mc="http://schemas.openxmlformats.org/markup-compatibility/2006" xmlns:p14="http://schemas.microsoft.com/office/powerpoint/2010/main">
    <mc:Choice Requires="p14">
      <p:transition spd="slow" p14:dur="2000" advTm="155573"/>
    </mc:Choice>
    <mc:Fallback xmlns="">
      <p:transition spd="slow" advTm="15557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 calcmode="lin" valueType="num">
                                      <p:cBhvr>
                                        <p:cTn id="12"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2">
                                            <p:txEl>
                                              <p:pRg st="2" end="2"/>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 calcmode="lin" valueType="num">
                                      <p:cBhvr>
                                        <p:cTn id="17"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18"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19" dur="500"/>
                                        <p:tgtEl>
                                          <p:spTgt spid="2">
                                            <p:txEl>
                                              <p:pRg st="3" end="3"/>
                                            </p:txEl>
                                          </p:spTgt>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 calcmode="lin" valueType="num">
                                      <p:cBhvr>
                                        <p:cTn id="22"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3"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24" dur="500"/>
                                        <p:tgtEl>
                                          <p:spTgt spid="2">
                                            <p:txEl>
                                              <p:pRg st="4" end="4"/>
                                            </p:txEl>
                                          </p:spTgt>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 calcmode="lin" valueType="num">
                                      <p:cBhvr>
                                        <p:cTn id="27"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28"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29"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phic 12" descr="LineCurveClockwise">
            <a:extLst>
              <a:ext uri="{FF2B5EF4-FFF2-40B4-BE49-F238E27FC236}">
                <a16:creationId xmlns:a16="http://schemas.microsoft.com/office/drawing/2014/main" id="{53D83864-D53E-4441-8F18-88FE7009F360}"/>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rot="4192320" flipH="1">
            <a:off x="4743482" y="-325945"/>
            <a:ext cx="3027387" cy="10016761"/>
          </a:xfrm>
          <a:prstGeom prst="rect">
            <a:avLst/>
          </a:prstGeom>
        </p:spPr>
      </p:pic>
      <p:sp>
        <p:nvSpPr>
          <p:cNvPr id="2" name="Title 1">
            <a:extLst>
              <a:ext uri="{FF2B5EF4-FFF2-40B4-BE49-F238E27FC236}">
                <a16:creationId xmlns:a16="http://schemas.microsoft.com/office/drawing/2014/main" id="{D3A41980-76C5-BC46-9468-E3DB1B8CE9B6}"/>
              </a:ext>
            </a:extLst>
          </p:cNvPr>
          <p:cNvSpPr>
            <a:spLocks noGrp="1"/>
          </p:cNvSpPr>
          <p:nvPr>
            <p:ph type="title"/>
          </p:nvPr>
        </p:nvSpPr>
        <p:spPr/>
        <p:txBody>
          <a:bodyPr>
            <a:normAutofit/>
          </a:bodyPr>
          <a:lstStyle/>
          <a:p>
            <a:r>
              <a:rPr lang="en-US" sz="4000" dirty="0"/>
              <a:t>Build Persuasive Claims Into The Concept</a:t>
            </a:r>
          </a:p>
        </p:txBody>
      </p:sp>
      <p:sp>
        <p:nvSpPr>
          <p:cNvPr id="6" name="Oval 5">
            <a:extLst>
              <a:ext uri="{FF2B5EF4-FFF2-40B4-BE49-F238E27FC236}">
                <a16:creationId xmlns:a16="http://schemas.microsoft.com/office/drawing/2014/main" id="{EEEC6284-1099-F448-8EE8-B143F0A8B790}"/>
              </a:ext>
            </a:extLst>
          </p:cNvPr>
          <p:cNvSpPr/>
          <p:nvPr/>
        </p:nvSpPr>
        <p:spPr>
          <a:xfrm>
            <a:off x="2946400" y="3431823"/>
            <a:ext cx="1873956" cy="1704622"/>
          </a:xfrm>
          <a:prstGeom prst="ellipse">
            <a:avLst/>
          </a:prstGeom>
          <a:gradFill>
            <a:gsLst>
              <a:gs pos="0">
                <a:schemeClr val="bg2">
                  <a:lumMod val="9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tx1"/>
                </a:solidFill>
              </a:rPr>
              <a:t>Functional</a:t>
            </a:r>
            <a:r>
              <a:rPr lang="en-US" sz="1400" dirty="0">
                <a:solidFill>
                  <a:schemeClr val="tx1"/>
                </a:solidFill>
              </a:rPr>
              <a:t>: </a:t>
            </a:r>
          </a:p>
          <a:p>
            <a:pPr algn="ctr"/>
            <a:r>
              <a:rPr lang="en-US" sz="1400" dirty="0">
                <a:solidFill>
                  <a:schemeClr val="tx1"/>
                </a:solidFill>
              </a:rPr>
              <a:t>it helps consumers solve a problem - better than the competitors  </a:t>
            </a:r>
          </a:p>
        </p:txBody>
      </p:sp>
      <p:sp>
        <p:nvSpPr>
          <p:cNvPr id="7" name="Oval 6">
            <a:extLst>
              <a:ext uri="{FF2B5EF4-FFF2-40B4-BE49-F238E27FC236}">
                <a16:creationId xmlns:a16="http://schemas.microsoft.com/office/drawing/2014/main" id="{83F80938-F8B3-1543-AF65-F878003A951C}"/>
              </a:ext>
            </a:extLst>
          </p:cNvPr>
          <p:cNvSpPr/>
          <p:nvPr/>
        </p:nvSpPr>
        <p:spPr>
          <a:xfrm>
            <a:off x="5689601" y="3335867"/>
            <a:ext cx="1523999" cy="1473200"/>
          </a:xfrm>
          <a:prstGeom prst="ellipse">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tx1"/>
                </a:solidFill>
              </a:rPr>
              <a:t>Adoption: </a:t>
            </a:r>
            <a:r>
              <a:rPr lang="en-US" sz="1400" dirty="0">
                <a:solidFill>
                  <a:schemeClr val="tx1"/>
                </a:solidFill>
              </a:rPr>
              <a:t>it’s easy for consumers to adopt</a:t>
            </a:r>
          </a:p>
        </p:txBody>
      </p:sp>
      <p:sp>
        <p:nvSpPr>
          <p:cNvPr id="8" name="Oval 7">
            <a:extLst>
              <a:ext uri="{FF2B5EF4-FFF2-40B4-BE49-F238E27FC236}">
                <a16:creationId xmlns:a16="http://schemas.microsoft.com/office/drawing/2014/main" id="{0721246C-E26A-014B-87C0-6EC3A273DCEB}"/>
              </a:ext>
            </a:extLst>
          </p:cNvPr>
          <p:cNvSpPr/>
          <p:nvPr/>
        </p:nvSpPr>
        <p:spPr>
          <a:xfrm>
            <a:off x="7315200" y="2009423"/>
            <a:ext cx="1952978" cy="1591735"/>
          </a:xfrm>
          <a:prstGeom prst="ellipse">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tx1"/>
                </a:solidFill>
              </a:rPr>
              <a:t>Emotional: </a:t>
            </a:r>
            <a:r>
              <a:rPr lang="en-US" sz="1400" dirty="0">
                <a:solidFill>
                  <a:schemeClr val="tx1"/>
                </a:solidFill>
              </a:rPr>
              <a:t>creates an emotional connection between consumers and your brand</a:t>
            </a:r>
          </a:p>
        </p:txBody>
      </p:sp>
    </p:spTree>
    <p:custDataLst>
      <p:tags r:id="rId1"/>
    </p:custDataLst>
    <p:extLst>
      <p:ext uri="{BB962C8B-B14F-4D97-AF65-F5344CB8AC3E}">
        <p14:creationId xmlns:p14="http://schemas.microsoft.com/office/powerpoint/2010/main" val="3259247180"/>
      </p:ext>
    </p:extLst>
  </p:cSld>
  <p:clrMapOvr>
    <a:masterClrMapping/>
  </p:clrMapOvr>
  <mc:AlternateContent xmlns:mc="http://schemas.openxmlformats.org/markup-compatibility/2006" xmlns:p14="http://schemas.microsoft.com/office/powerpoint/2010/main">
    <mc:Choice Requires="p14">
      <p:transition spd="slow" p14:dur="2000" advTm="62291"/>
    </mc:Choice>
    <mc:Fallback xmlns="">
      <p:transition spd="slow" advTm="6229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C1863-281E-F242-B494-C10694E88ADC}"/>
              </a:ext>
            </a:extLst>
          </p:cNvPr>
          <p:cNvSpPr>
            <a:spLocks noGrp="1"/>
          </p:cNvSpPr>
          <p:nvPr>
            <p:ph type="title"/>
          </p:nvPr>
        </p:nvSpPr>
        <p:spPr/>
        <p:txBody>
          <a:bodyPr/>
          <a:lstStyle/>
          <a:p>
            <a:r>
              <a:rPr lang="en-US" dirty="0"/>
              <a:t>Testing, learning and failing</a:t>
            </a:r>
          </a:p>
        </p:txBody>
      </p:sp>
      <p:pic>
        <p:nvPicPr>
          <p:cNvPr id="5" name="Content Placeholder 4" descr="Graphical user interface, text, application, email&#10;&#10;Description automatically generated">
            <a:extLst>
              <a:ext uri="{FF2B5EF4-FFF2-40B4-BE49-F238E27FC236}">
                <a16:creationId xmlns:a16="http://schemas.microsoft.com/office/drawing/2014/main" id="{1590830C-97DF-7B41-AAD8-15864BD6AF67}"/>
              </a:ext>
            </a:extLst>
          </p:cNvPr>
          <p:cNvPicPr>
            <a:picLocks noGrp="1" noChangeAspect="1"/>
          </p:cNvPicPr>
          <p:nvPr>
            <p:ph idx="1"/>
          </p:nvPr>
        </p:nvPicPr>
        <p:blipFill>
          <a:blip r:embed="rId2"/>
          <a:stretch>
            <a:fillRect/>
          </a:stretch>
        </p:blipFill>
        <p:spPr>
          <a:xfrm>
            <a:off x="1017270" y="2029222"/>
            <a:ext cx="5080949" cy="2245598"/>
          </a:xfrm>
        </p:spPr>
      </p:pic>
      <p:pic>
        <p:nvPicPr>
          <p:cNvPr id="4" name="Picture 3">
            <a:extLst>
              <a:ext uri="{FF2B5EF4-FFF2-40B4-BE49-F238E27FC236}">
                <a16:creationId xmlns:a16="http://schemas.microsoft.com/office/drawing/2014/main" id="{0B8955A9-0836-ED49-B886-623763A1AD33}"/>
              </a:ext>
            </a:extLst>
          </p:cNvPr>
          <p:cNvPicPr>
            <a:picLocks noChangeAspect="1"/>
          </p:cNvPicPr>
          <p:nvPr/>
        </p:nvPicPr>
        <p:blipFill>
          <a:blip r:embed="rId3"/>
          <a:stretch>
            <a:fillRect/>
          </a:stretch>
        </p:blipFill>
        <p:spPr>
          <a:xfrm>
            <a:off x="1017270" y="4274819"/>
            <a:ext cx="5078730" cy="2370755"/>
          </a:xfrm>
          <a:prstGeom prst="rect">
            <a:avLst/>
          </a:prstGeom>
        </p:spPr>
      </p:pic>
      <p:pic>
        <p:nvPicPr>
          <p:cNvPr id="7" name="Picture 6" descr="A picture containing text, indoor&#10;&#10;Description automatically generated">
            <a:hlinkClick r:id="rId4"/>
            <a:extLst>
              <a:ext uri="{FF2B5EF4-FFF2-40B4-BE49-F238E27FC236}">
                <a16:creationId xmlns:a16="http://schemas.microsoft.com/office/drawing/2014/main" id="{EE0AA40D-0704-FF49-9508-3F0E96D3423F}"/>
              </a:ext>
            </a:extLst>
          </p:cNvPr>
          <p:cNvPicPr>
            <a:picLocks noChangeAspect="1"/>
          </p:cNvPicPr>
          <p:nvPr/>
        </p:nvPicPr>
        <p:blipFill>
          <a:blip r:embed="rId5"/>
          <a:stretch>
            <a:fillRect/>
          </a:stretch>
        </p:blipFill>
        <p:spPr>
          <a:xfrm>
            <a:off x="6640830" y="4374759"/>
            <a:ext cx="5080949" cy="2270815"/>
          </a:xfrm>
          <a:prstGeom prst="rect">
            <a:avLst/>
          </a:prstGeom>
        </p:spPr>
      </p:pic>
      <p:pic>
        <p:nvPicPr>
          <p:cNvPr id="9" name="Picture 8">
            <a:extLst>
              <a:ext uri="{FF2B5EF4-FFF2-40B4-BE49-F238E27FC236}">
                <a16:creationId xmlns:a16="http://schemas.microsoft.com/office/drawing/2014/main" id="{47CFE857-763D-3A40-871F-5E01F24DE283}"/>
              </a:ext>
            </a:extLst>
          </p:cNvPr>
          <p:cNvPicPr>
            <a:picLocks noChangeAspect="1"/>
          </p:cNvPicPr>
          <p:nvPr/>
        </p:nvPicPr>
        <p:blipFill>
          <a:blip r:embed="rId6"/>
          <a:stretch>
            <a:fillRect/>
          </a:stretch>
        </p:blipFill>
        <p:spPr>
          <a:xfrm>
            <a:off x="7957015" y="853038"/>
            <a:ext cx="2448578" cy="3260406"/>
          </a:xfrm>
          <a:prstGeom prst="rect">
            <a:avLst/>
          </a:prstGeom>
        </p:spPr>
      </p:pic>
    </p:spTree>
    <p:extLst>
      <p:ext uri="{BB962C8B-B14F-4D97-AF65-F5344CB8AC3E}">
        <p14:creationId xmlns:p14="http://schemas.microsoft.com/office/powerpoint/2010/main" val="3556684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50.2|13.1|21.5|27.9|12.6|21.7"/>
</p:tagLst>
</file>

<file path=ppt/tags/tag2.xml><?xml version="1.0" encoding="utf-8"?>
<p:tagLst xmlns:a="http://schemas.openxmlformats.org/drawingml/2006/main" xmlns:r="http://schemas.openxmlformats.org/officeDocument/2006/relationships" xmlns:p="http://schemas.openxmlformats.org/presentationml/2006/main">
  <p:tag name="TIMING" val="|14.6|15.5|14.8|16.6|9|20|14.6|15.1|19.1"/>
</p:tagLst>
</file>

<file path=ppt/tags/tag3.xml><?xml version="1.0" encoding="utf-8"?>
<p:tagLst xmlns:a="http://schemas.openxmlformats.org/drawingml/2006/main" xmlns:r="http://schemas.openxmlformats.org/officeDocument/2006/relationships" xmlns:p="http://schemas.openxmlformats.org/presentationml/2006/main">
  <p:tag name="TIMING" val="|1.5|1.5|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1399</TotalTime>
  <Words>1056</Words>
  <Application>Microsoft Office PowerPoint</Application>
  <PresentationFormat>Widescreen</PresentationFormat>
  <Paragraphs>170</Paragraphs>
  <Slides>19</Slides>
  <Notes>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19</vt:i4>
      </vt:variant>
    </vt:vector>
  </HeadingPairs>
  <TitlesOfParts>
    <vt:vector size="33" baseType="lpstr">
      <vt:lpstr>ＭＳ Ｐゴシック</vt:lpstr>
      <vt:lpstr>Arial</vt:lpstr>
      <vt:lpstr>Avenir</vt:lpstr>
      <vt:lpstr>Avenir Black</vt:lpstr>
      <vt:lpstr>Avenir Heavy Oblique</vt:lpstr>
      <vt:lpstr>Avenir Light</vt:lpstr>
      <vt:lpstr>Avenir Light Oblique</vt:lpstr>
      <vt:lpstr>Calibri</vt:lpstr>
      <vt:lpstr>Calibri Light</vt:lpstr>
      <vt:lpstr>Mangal</vt:lpstr>
      <vt:lpstr>Raleway ExtraLight</vt:lpstr>
      <vt:lpstr>Raleway Thin</vt:lpstr>
      <vt:lpstr>Wingdings</vt:lpstr>
      <vt:lpstr>Office Theme</vt:lpstr>
      <vt:lpstr>Concept testing and writing a business case</vt:lpstr>
      <vt:lpstr>PowerPoint Presentation</vt:lpstr>
      <vt:lpstr>PowerPoint Presentation</vt:lpstr>
      <vt:lpstr>Qualitative Research Methods</vt:lpstr>
      <vt:lpstr>Quantitative and qualitative feedback</vt:lpstr>
      <vt:lpstr>Brand compatibility</vt:lpstr>
      <vt:lpstr>  Whatever Method(s) You Use… </vt:lpstr>
      <vt:lpstr>Build Persuasive Claims Into The Concept</vt:lpstr>
      <vt:lpstr>Testing, learning and failing</vt:lpstr>
      <vt:lpstr>Writing a mini-business case</vt:lpstr>
      <vt:lpstr>Structure of the MNBC</vt:lpstr>
      <vt:lpstr>This is the customer friction</vt:lpstr>
      <vt:lpstr>This is our new concept</vt:lpstr>
      <vt:lpstr>This is the benefit for the customer</vt:lpstr>
      <vt:lpstr>We can produce it</vt:lpstr>
      <vt:lpstr>This is what we get</vt:lpstr>
      <vt:lpstr>We will continue this way</vt:lpstr>
      <vt:lpstr>Facilitating creative problem solving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 Sheffield</dc:creator>
  <cp:lastModifiedBy>Taylor Sam (West of England Academic Health Science Network)</cp:lastModifiedBy>
  <cp:revision>16</cp:revision>
  <dcterms:created xsi:type="dcterms:W3CDTF">2021-04-14T18:22:47Z</dcterms:created>
  <dcterms:modified xsi:type="dcterms:W3CDTF">2021-07-08T09:56:50Z</dcterms:modified>
</cp:coreProperties>
</file>