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56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091A2D-E902-4DFA-B64D-3AD5BD40F418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78F55-4E48-43E9-AED2-8AB2AC4516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047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How di</a:t>
            </a:r>
            <a:r>
              <a:rPr lang="en-GB" baseline="0" dirty="0" smtClean="0"/>
              <a:t>d we get on: </a:t>
            </a:r>
          </a:p>
          <a:p>
            <a:r>
              <a:rPr lang="en-GB" baseline="0" dirty="0" smtClean="0"/>
              <a:t>Firstly this slide shows the each hospitals compliance with elements of the bundle, expressed as a percentage of the cases in which they were used. </a:t>
            </a:r>
          </a:p>
          <a:p>
            <a:r>
              <a:rPr lang="en-GB" dirty="0" smtClean="0"/>
              <a:t>All trusts had implemented all elements of the bundle by Feb 2020</a:t>
            </a:r>
          </a:p>
          <a:p>
            <a:r>
              <a:rPr lang="en-GB" dirty="0" smtClean="0"/>
              <a:t>Some easier to measure and some easier to implement</a:t>
            </a:r>
          </a:p>
          <a:p>
            <a:r>
              <a:rPr lang="en-GB" dirty="0" smtClean="0"/>
              <a:t>For example not always possible to use a WP </a:t>
            </a:r>
          </a:p>
          <a:p>
            <a:endParaRPr lang="en-GB" dirty="0" smtClean="0"/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 overall,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Average compliance has been excellent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Across region between 70 and 95% for each element </a:t>
            </a:r>
            <a:endParaRPr lang="en-GB" dirty="0" smtClean="0"/>
          </a:p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E6EDFA-9BF2-4A09-A5FA-C9100D1A85CB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9667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slide shows the</a:t>
            </a:r>
            <a:r>
              <a:rPr lang="en-GB" baseline="0" dirty="0" smtClean="0"/>
              <a:t> SSI rates at each hospital, pre- and post bundle introduction </a:t>
            </a:r>
          </a:p>
          <a:p>
            <a:r>
              <a:rPr lang="en-GB" baseline="0" dirty="0" smtClean="0"/>
              <a:t>6/7 hospitals reduced SSI </a:t>
            </a:r>
            <a:endParaRPr lang="en-GB" dirty="0" smtClean="0"/>
          </a:p>
          <a:p>
            <a:r>
              <a:rPr lang="en-US" dirty="0" smtClean="0"/>
              <a:t>On average = 18% baseline to 9% </a:t>
            </a:r>
          </a:p>
          <a:p>
            <a:r>
              <a:rPr lang="en-US" dirty="0" smtClean="0"/>
              <a:t>Constituting a 50% reduction in SSI rate 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i="1" dirty="0" smtClean="0"/>
              <a:t>Hospital 2 = 4% since Aug 20</a:t>
            </a:r>
          </a:p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E6EDFA-9BF2-4A09-A5FA-C9100D1A85CB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964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2ECF-4C2F-4141-95BB-B7065D9951AC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C069-C78B-418A-800E-95C371F50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433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2ECF-4C2F-4141-95BB-B7065D9951AC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C069-C78B-418A-800E-95C371F50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595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2ECF-4C2F-4141-95BB-B7065D9951AC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C069-C78B-418A-800E-95C371F50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452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719403" y="1700808"/>
            <a:ext cx="10657184" cy="3648405"/>
          </a:xfrm>
          <a:prstGeom prst="rect">
            <a:avLst/>
          </a:prstGeom>
        </p:spPr>
        <p:txBody>
          <a:bodyPr/>
          <a:lstStyle>
            <a:lvl1pPr marL="609585" indent="-609585">
              <a:buFont typeface="Arial" panose="020B0604020202020204" pitchFamily="34" charset="0"/>
              <a:buChar char="•"/>
              <a:defRPr sz="3200">
                <a:solidFill>
                  <a:srgbClr val="5D8099"/>
                </a:solidFill>
              </a:defRPr>
            </a:lvl1pPr>
            <a:lvl2pPr marL="1066773" indent="-457189">
              <a:buFont typeface="Arial" panose="020B0604020202020204" pitchFamily="34" charset="0"/>
              <a:buChar char="•"/>
              <a:defRPr sz="2667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Info here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Info here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Info here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Info here</a:t>
            </a:r>
          </a:p>
        </p:txBody>
      </p:sp>
      <p:pic>
        <p:nvPicPr>
          <p:cNvPr id="9" name="Picture 2" descr="C:\Users\Lauren.Hoskin\Desktop\Untitled-1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809" b="36369"/>
          <a:stretch/>
        </p:blipFill>
        <p:spPr bwMode="auto">
          <a:xfrm>
            <a:off x="0" y="0"/>
            <a:ext cx="12192000" cy="66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19404" y="836712"/>
            <a:ext cx="5759449" cy="768349"/>
          </a:xfrm>
        </p:spPr>
        <p:txBody>
          <a:bodyPr>
            <a:noAutofit/>
          </a:bodyPr>
          <a:lstStyle>
            <a:lvl1pPr>
              <a:defRPr sz="3733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GB" dirty="0" smtClean="0"/>
              <a:t>Title of slide</a:t>
            </a:r>
            <a:endParaRPr lang="en-GB" dirty="0"/>
          </a:p>
        </p:txBody>
      </p:sp>
      <p:pic>
        <p:nvPicPr>
          <p:cNvPr id="5" name="Picture 4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55" y="5783231"/>
            <a:ext cx="2447667" cy="78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646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2ECF-4C2F-4141-95BB-B7065D9951AC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C069-C78B-418A-800E-95C371F50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91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2ECF-4C2F-4141-95BB-B7065D9951AC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C069-C78B-418A-800E-95C371F50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34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2ECF-4C2F-4141-95BB-B7065D9951AC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C069-C78B-418A-800E-95C371F50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887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2ECF-4C2F-4141-95BB-B7065D9951AC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C069-C78B-418A-800E-95C371F50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834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2ECF-4C2F-4141-95BB-B7065D9951AC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C069-C78B-418A-800E-95C371F50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037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2ECF-4C2F-4141-95BB-B7065D9951AC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C069-C78B-418A-800E-95C371F50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557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2ECF-4C2F-4141-95BB-B7065D9951AC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C069-C78B-418A-800E-95C371F50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723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2ECF-4C2F-4141-95BB-B7065D9951AC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C069-C78B-418A-800E-95C371F50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295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E2ECF-4C2F-4141-95BB-B7065D9951AC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8C069-C78B-418A-800E-95C371F50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093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30887" y="644427"/>
            <a:ext cx="11137237" cy="768349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 – </a:t>
            </a:r>
            <a:r>
              <a:rPr lang="en-GB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Bundle Compliance </a:t>
            </a:r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 to March 2021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Picture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1674163"/>
              </p:ext>
            </p:extLst>
          </p:nvPr>
        </p:nvGraphicFramePr>
        <p:xfrm>
          <a:off x="959505" y="1528280"/>
          <a:ext cx="1008000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17690813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Chlorhexidine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Antibacterial</a:t>
                      </a:r>
                      <a:r>
                        <a:rPr lang="en-GB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sutures 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GB" sz="1600" baseline="30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nd</a:t>
                      </a:r>
                      <a:r>
                        <a:rPr lang="en-GB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dose antibiotics after 4hrs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Wound protector</a:t>
                      </a:r>
                      <a:r>
                        <a:rPr lang="en-GB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9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GRH</a:t>
                      </a:r>
                      <a:endParaRPr lang="en-GB" sz="19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75% 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9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CGH</a:t>
                      </a:r>
                      <a:endParaRPr lang="en-GB" sz="19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9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RUH</a:t>
                      </a:r>
                      <a:endParaRPr lang="en-GB" sz="19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9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GWH</a:t>
                      </a:r>
                      <a:endParaRPr lang="en-GB" sz="19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80% 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9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UBHT</a:t>
                      </a:r>
                      <a:endParaRPr lang="en-GB" sz="19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 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9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NBT</a:t>
                      </a:r>
                      <a:endParaRPr lang="en-GB" sz="19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GB" sz="19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b="0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GB" sz="19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GB" sz="19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91%</a:t>
                      </a:r>
                      <a:endParaRPr lang="en-GB" sz="19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900" b="0" i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WGH</a:t>
                      </a:r>
                      <a:endParaRPr lang="en-GB" sz="1900" b="0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endParaRPr lang="en-GB" sz="1900" b="0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endParaRPr lang="en-GB" sz="1900" b="0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endParaRPr lang="en-GB" sz="1900" b="0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endParaRPr lang="en-GB" sz="1900" b="0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39246823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900" b="1" i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</a:t>
                      </a:r>
                      <a:endParaRPr lang="en-GB" sz="1900" b="1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b="1" i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87%</a:t>
                      </a:r>
                      <a:endParaRPr lang="en-GB" sz="1900" b="1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b="1" i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79%</a:t>
                      </a:r>
                      <a:endParaRPr lang="en-GB" sz="1900" b="1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b="1" i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72%</a:t>
                      </a:r>
                      <a:endParaRPr lang="en-GB" sz="1900" b="1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GB" sz="1900" b="1" i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68%</a:t>
                      </a:r>
                      <a:endParaRPr lang="en-GB" sz="1900" b="1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397257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727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98022" y="558548"/>
            <a:ext cx="9647005" cy="768349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 – </a:t>
            </a:r>
            <a:r>
              <a:rPr lang="en-GB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SSI rates</a:t>
            </a:r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all </a:t>
            </a:r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trusts 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08235" y="1646609"/>
            <a:ext cx="960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18% </a:t>
            </a:r>
            <a:endParaRPr lang="es-ES" sz="2400" dirty="0">
              <a:solidFill>
                <a:schemeClr val="bg1"/>
              </a:solidFill>
            </a:endParaRPr>
          </a:p>
        </p:txBody>
      </p:sp>
      <p:graphicFrame>
        <p:nvGraphicFramePr>
          <p:cNvPr id="5" name="Picture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2352424"/>
              </p:ext>
            </p:extLst>
          </p:nvPr>
        </p:nvGraphicFramePr>
        <p:xfrm>
          <a:off x="1017788" y="1452025"/>
          <a:ext cx="10081120" cy="4224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7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69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6782">
                  <a:extLst>
                    <a:ext uri="{9D8B030D-6E8A-4147-A177-3AD203B41FA5}">
                      <a16:colId xmlns:a16="http://schemas.microsoft.com/office/drawing/2014/main" val="1769081397"/>
                    </a:ext>
                  </a:extLst>
                </a:gridCol>
              </a:tblGrid>
              <a:tr h="729932"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</a:t>
                      </a:r>
                      <a:endParaRPr lang="en-GB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Baseline </a:t>
                      </a:r>
                      <a:r>
                        <a:rPr lang="en-GB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SSI rate</a:t>
                      </a:r>
                    </a:p>
                    <a:p>
                      <a:pPr algn="l"/>
                      <a:r>
                        <a:rPr lang="en-GB" sz="19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(no</a:t>
                      </a:r>
                      <a:r>
                        <a:rPr lang="en-GB" sz="19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patients)</a:t>
                      </a:r>
                      <a:endParaRPr lang="en-GB" sz="1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 bundle </a:t>
                      </a:r>
                      <a:r>
                        <a:rPr lang="en-GB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SSI rate </a:t>
                      </a:r>
                      <a:r>
                        <a:rPr lang="en-GB" sz="19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(no. patients)</a:t>
                      </a:r>
                      <a:endParaRPr lang="en-GB" sz="1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Response rate</a:t>
                      </a:r>
                      <a:endParaRPr lang="en-GB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372">
                <a:tc>
                  <a:txBody>
                    <a:bodyPr/>
                    <a:lstStyle/>
                    <a:p>
                      <a:pPr algn="l"/>
                      <a:r>
                        <a:rPr lang="en-GB" sz="19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GRH</a:t>
                      </a:r>
                      <a:endParaRPr lang="en-GB" sz="19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15%(198)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7% (220)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699">
                <a:tc>
                  <a:txBody>
                    <a:bodyPr/>
                    <a:lstStyle/>
                    <a:p>
                      <a:pPr algn="l"/>
                      <a:r>
                        <a:rPr lang="en-GB" sz="19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CGH</a:t>
                      </a:r>
                      <a:endParaRPr lang="en-GB" sz="19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 (128)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9% (210)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372">
                <a:tc>
                  <a:txBody>
                    <a:bodyPr/>
                    <a:lstStyle/>
                    <a:p>
                      <a:pPr algn="l"/>
                      <a:r>
                        <a:rPr lang="en-GB" sz="19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RUH</a:t>
                      </a:r>
                      <a:endParaRPr lang="en-GB" sz="19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22%</a:t>
                      </a:r>
                      <a:r>
                        <a:rPr lang="en-GB" sz="1900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(74)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7% (172)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9372">
                <a:tc>
                  <a:txBody>
                    <a:bodyPr/>
                    <a:lstStyle/>
                    <a:p>
                      <a:pPr algn="l"/>
                      <a:r>
                        <a:rPr lang="en-GB" sz="19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GWH</a:t>
                      </a:r>
                      <a:endParaRPr lang="en-GB" sz="19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 (44)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 (220)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86%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9372">
                <a:tc>
                  <a:txBody>
                    <a:bodyPr/>
                    <a:lstStyle/>
                    <a:p>
                      <a:pPr algn="l"/>
                      <a:r>
                        <a:rPr lang="en-GB" sz="19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UBHT</a:t>
                      </a:r>
                      <a:endParaRPr lang="en-GB" sz="19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30% (208)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14% (195)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en-GB" sz="19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9372">
                <a:tc>
                  <a:txBody>
                    <a:bodyPr/>
                    <a:lstStyle/>
                    <a:p>
                      <a:pPr algn="l"/>
                      <a:r>
                        <a:rPr lang="en-GB" sz="19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NBT</a:t>
                      </a:r>
                      <a:endParaRPr lang="en-GB" sz="19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 (197)</a:t>
                      </a:r>
                      <a:endParaRPr lang="en-GB" sz="19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b="0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9.5% (253)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93%</a:t>
                      </a:r>
                      <a:endParaRPr lang="en-GB" sz="19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9372">
                <a:tc>
                  <a:txBody>
                    <a:bodyPr/>
                    <a:lstStyle/>
                    <a:p>
                      <a:pPr algn="l"/>
                      <a:r>
                        <a:rPr lang="en-GB" sz="19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WGH</a:t>
                      </a:r>
                      <a:endParaRPr lang="en-GB" sz="19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 (54)</a:t>
                      </a:r>
                      <a:endParaRPr lang="en-GB" sz="19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7% (42</a:t>
                      </a:r>
                      <a:r>
                        <a:rPr lang="en-GB" sz="19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GB" sz="12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(data </a:t>
                      </a:r>
                      <a:r>
                        <a:rPr lang="en-GB" sz="12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Apr </a:t>
                      </a:r>
                      <a:r>
                        <a:rPr lang="en-GB" sz="12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2020)</a:t>
                      </a:r>
                      <a:endParaRPr lang="en-GB" sz="16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68%</a:t>
                      </a:r>
                      <a:endParaRPr lang="en-GB" sz="19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22035212"/>
                  </a:ext>
                </a:extLst>
              </a:tr>
              <a:tr h="454607">
                <a:tc>
                  <a:txBody>
                    <a:bodyPr/>
                    <a:lstStyle/>
                    <a:p>
                      <a:pPr algn="l"/>
                      <a:r>
                        <a:rPr lang="en-GB" sz="1900" b="1" i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 </a:t>
                      </a:r>
                      <a:endParaRPr lang="en-GB" sz="1900" b="1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b="1" i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18% </a:t>
                      </a:r>
                      <a:r>
                        <a:rPr lang="en-GB" sz="1900" b="0" i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(903)</a:t>
                      </a:r>
                      <a:endParaRPr lang="en-GB" sz="1900" b="0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b="1" i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9.5% </a:t>
                      </a:r>
                      <a:r>
                        <a:rPr lang="en-GB" sz="1900" b="0" i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(1270)</a:t>
                      </a:r>
                      <a:endParaRPr lang="en-GB" sz="1900" b="0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900" b="0" i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80% </a:t>
                      </a:r>
                      <a:endParaRPr lang="en-GB" sz="1900" b="0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319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348</Words>
  <Application>Microsoft Office PowerPoint</Application>
  <PresentationFormat>Widescreen</PresentationFormat>
  <Paragraphs>97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Royal United Hospital Bath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Jordan, Lesley</dc:creator>
  <cp:lastModifiedBy>O'Keeffe Millie (West of England Academic Health Science Network)</cp:lastModifiedBy>
  <cp:revision>2</cp:revision>
  <dcterms:created xsi:type="dcterms:W3CDTF">2021-06-16T09:54:34Z</dcterms:created>
  <dcterms:modified xsi:type="dcterms:W3CDTF">2021-06-17T08:20:25Z</dcterms:modified>
</cp:coreProperties>
</file>