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7" r:id="rId2"/>
    <p:sldId id="258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66" d="100"/>
          <a:sy n="66" d="100"/>
        </p:scale>
        <p:origin x="560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091A2D-E902-4DFA-B64D-3AD5BD40F418}" type="datetimeFigureOut">
              <a:rPr lang="en-GB" smtClean="0"/>
              <a:t>17/06/2021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678F55-4E48-43E9-AED2-8AB2AC4516D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20470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How di</a:t>
            </a:r>
            <a:r>
              <a:rPr lang="en-GB" baseline="0" dirty="0" smtClean="0"/>
              <a:t>d we get on: </a:t>
            </a:r>
          </a:p>
          <a:p>
            <a:r>
              <a:rPr lang="en-GB" baseline="0" dirty="0" smtClean="0"/>
              <a:t>Firstly this slide shows the each hospitals compliance with elements of the bundle, expressed as a percentage of the cases in which they were used. </a:t>
            </a:r>
          </a:p>
          <a:p>
            <a:r>
              <a:rPr lang="en-GB" dirty="0" smtClean="0"/>
              <a:t>All trusts had implemented all elements of the bundle by Feb 2020</a:t>
            </a:r>
          </a:p>
          <a:p>
            <a:r>
              <a:rPr lang="en-GB" dirty="0" smtClean="0"/>
              <a:t>Some easier to measure and some easier to implement</a:t>
            </a:r>
          </a:p>
          <a:p>
            <a:r>
              <a:rPr lang="en-GB" dirty="0" smtClean="0"/>
              <a:t>For example not always possible to use a WP </a:t>
            </a:r>
          </a:p>
          <a:p>
            <a:endParaRPr lang="en-GB" dirty="0" smtClean="0"/>
          </a:p>
          <a:p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But overall,</a:t>
            </a:r>
            <a:r>
              <a:rPr lang="en-US" sz="1200" b="0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Average compliance has been excellent</a:t>
            </a:r>
            <a:r>
              <a:rPr lang="en-US" sz="1200" b="0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Across region between 70 and 95% for each element </a:t>
            </a:r>
            <a:endParaRPr lang="en-GB" dirty="0" smtClean="0"/>
          </a:p>
          <a:p>
            <a:endParaRPr lang="es-E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E6EDFA-9BF2-4A09-A5FA-C9100D1A85CB}" type="slidenum">
              <a:rPr lang="es-ES" smtClean="0"/>
              <a:t>1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496673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This slide shows the</a:t>
            </a:r>
            <a:r>
              <a:rPr lang="en-GB" baseline="0" dirty="0" smtClean="0"/>
              <a:t> SSI rates at each hospital, pre- and post bundle introduction </a:t>
            </a:r>
          </a:p>
          <a:p>
            <a:r>
              <a:rPr lang="en-GB" baseline="0" dirty="0" smtClean="0"/>
              <a:t>6/7 hospitals reduced SSI </a:t>
            </a:r>
            <a:endParaRPr lang="en-GB" dirty="0" smtClean="0"/>
          </a:p>
          <a:p>
            <a:r>
              <a:rPr lang="en-US" dirty="0" smtClean="0"/>
              <a:t>On average = 18% baseline to 9% </a:t>
            </a:r>
          </a:p>
          <a:p>
            <a:r>
              <a:rPr lang="en-US" dirty="0" smtClean="0"/>
              <a:t>Constituting a 50% reduction in SSI rate </a:t>
            </a:r>
          </a:p>
          <a:p>
            <a:endParaRPr lang="en-US" dirty="0" smtClean="0"/>
          </a:p>
          <a:p>
            <a:endParaRPr lang="en-US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200" i="1" dirty="0" smtClean="0"/>
              <a:t>Hospital 2 = 4% since Aug 20</a:t>
            </a:r>
          </a:p>
          <a:p>
            <a:endParaRPr lang="es-E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E6EDFA-9BF2-4A09-A5FA-C9100D1A85CB}" type="slidenum">
              <a:rPr lang="es-ES" smtClean="0"/>
              <a:t>2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99641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E2ECF-4C2F-4141-95BB-B7065D9951AC}" type="datetimeFigureOut">
              <a:rPr lang="en-GB" smtClean="0"/>
              <a:t>17/06/2021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8C069-C78B-418A-800E-95C371F50B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564337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E2ECF-4C2F-4141-95BB-B7065D9951AC}" type="datetimeFigureOut">
              <a:rPr lang="en-GB" smtClean="0"/>
              <a:t>17/06/2021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8C069-C78B-418A-800E-95C371F50B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145954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E2ECF-4C2F-4141-95BB-B7065D9951AC}" type="datetimeFigureOut">
              <a:rPr lang="en-GB" smtClean="0"/>
              <a:t>17/06/2021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8C069-C78B-418A-800E-95C371F50B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845241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ex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719403" y="1700808"/>
            <a:ext cx="10657184" cy="3648405"/>
          </a:xfrm>
          <a:prstGeom prst="rect">
            <a:avLst/>
          </a:prstGeom>
        </p:spPr>
        <p:txBody>
          <a:bodyPr/>
          <a:lstStyle>
            <a:lvl1pPr marL="609585" indent="-609585">
              <a:buFont typeface="Arial" panose="020B0604020202020204" pitchFamily="34" charset="0"/>
              <a:buChar char="•"/>
              <a:defRPr sz="3200">
                <a:solidFill>
                  <a:srgbClr val="5D8099"/>
                </a:solidFill>
              </a:defRPr>
            </a:lvl1pPr>
            <a:lvl2pPr marL="1066773" indent="-457189">
              <a:buFont typeface="Arial" panose="020B0604020202020204" pitchFamily="34" charset="0"/>
              <a:buChar char="•"/>
              <a:defRPr sz="2667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3200" dirty="0" smtClean="0"/>
              <a:t>Info here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3200" dirty="0" smtClean="0"/>
              <a:t>Info here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3200" dirty="0" smtClean="0"/>
              <a:t>Info here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3200" dirty="0" smtClean="0"/>
              <a:t>Info here</a:t>
            </a:r>
          </a:p>
        </p:txBody>
      </p:sp>
      <p:pic>
        <p:nvPicPr>
          <p:cNvPr id="9" name="Picture 2" descr="C:\Users\Lauren.Hoskin\Desktop\Untitled-1.png"/>
          <p:cNvPicPr>
            <a:picLocks noChangeAspect="1" noChangeArrowheads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5809" b="36369"/>
          <a:stretch/>
        </p:blipFill>
        <p:spPr bwMode="auto">
          <a:xfrm>
            <a:off x="0" y="0"/>
            <a:ext cx="12192000" cy="6677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 Placeholder 6"/>
          <p:cNvSpPr>
            <a:spLocks noGrp="1"/>
          </p:cNvSpPr>
          <p:nvPr>
            <p:ph type="body" sz="quarter" idx="10" hasCustomPrompt="1"/>
          </p:nvPr>
        </p:nvSpPr>
        <p:spPr>
          <a:xfrm>
            <a:off x="719404" y="836712"/>
            <a:ext cx="5759449" cy="768349"/>
          </a:xfrm>
        </p:spPr>
        <p:txBody>
          <a:bodyPr>
            <a:noAutofit/>
          </a:bodyPr>
          <a:lstStyle>
            <a:lvl1pPr>
              <a:defRPr sz="3733">
                <a:solidFill>
                  <a:schemeClr val="accent5">
                    <a:lumMod val="75000"/>
                  </a:schemeClr>
                </a:solidFill>
              </a:defRPr>
            </a:lvl1pPr>
          </a:lstStyle>
          <a:p>
            <a:pPr lvl="0"/>
            <a:r>
              <a:rPr lang="en-GB" dirty="0" smtClean="0"/>
              <a:t>Title of slide</a:t>
            </a:r>
            <a:endParaRPr lang="en-GB" dirty="0"/>
          </a:p>
        </p:txBody>
      </p:sp>
      <p:pic>
        <p:nvPicPr>
          <p:cNvPr id="5" name="Picture 4"/>
          <p:cNvPicPr/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8855" y="5783231"/>
            <a:ext cx="2447667" cy="7869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56468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E2ECF-4C2F-4141-95BB-B7065D9951AC}" type="datetimeFigureOut">
              <a:rPr lang="en-GB" smtClean="0"/>
              <a:t>17/06/2021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8C069-C78B-418A-800E-95C371F50B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3913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E2ECF-4C2F-4141-95BB-B7065D9951AC}" type="datetimeFigureOut">
              <a:rPr lang="en-GB" smtClean="0"/>
              <a:t>17/06/2021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8C069-C78B-418A-800E-95C371F50B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283478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E2ECF-4C2F-4141-95BB-B7065D9951AC}" type="datetimeFigureOut">
              <a:rPr lang="en-GB" smtClean="0"/>
              <a:t>17/06/2021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8C069-C78B-418A-800E-95C371F50B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98876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E2ECF-4C2F-4141-95BB-B7065D9951AC}" type="datetimeFigureOut">
              <a:rPr lang="en-GB" smtClean="0"/>
              <a:t>17/06/2021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8C069-C78B-418A-800E-95C371F50B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48348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E2ECF-4C2F-4141-95BB-B7065D9951AC}" type="datetimeFigureOut">
              <a:rPr lang="en-GB" smtClean="0"/>
              <a:t>17/06/2021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8C069-C78B-418A-800E-95C371F50B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40377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E2ECF-4C2F-4141-95BB-B7065D9951AC}" type="datetimeFigureOut">
              <a:rPr lang="en-GB" smtClean="0"/>
              <a:t>17/06/2021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8C069-C78B-418A-800E-95C371F50B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05574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E2ECF-4C2F-4141-95BB-B7065D9951AC}" type="datetimeFigureOut">
              <a:rPr lang="en-GB" smtClean="0"/>
              <a:t>17/06/2021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8C069-C78B-418A-800E-95C371F50B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47235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E2ECF-4C2F-4141-95BB-B7065D9951AC}" type="datetimeFigureOut">
              <a:rPr lang="en-GB" smtClean="0"/>
              <a:t>17/06/2021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8C069-C78B-418A-800E-95C371F50B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02953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3E2ECF-4C2F-4141-95BB-B7065D9951AC}" type="datetimeFigureOut">
              <a:rPr lang="en-GB" smtClean="0"/>
              <a:t>17/06/2021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68C069-C78B-418A-800E-95C371F50B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00931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430887" y="644427"/>
            <a:ext cx="11137237" cy="768349"/>
          </a:xfrm>
        </p:spPr>
        <p:txBody>
          <a:bodyPr/>
          <a:lstStyle/>
          <a:p>
            <a:pPr marL="0" indent="0">
              <a:buNone/>
            </a:pPr>
            <a:r>
              <a:rPr lang="en-GB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Results – </a:t>
            </a:r>
            <a:r>
              <a:rPr lang="en-GB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Bundle Compliance </a:t>
            </a:r>
            <a:r>
              <a:rPr lang="en-GB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up to March 2021</a:t>
            </a:r>
            <a:endParaRPr lang="en-GB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Picture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3342588"/>
              </p:ext>
            </p:extLst>
          </p:nvPr>
        </p:nvGraphicFramePr>
        <p:xfrm>
          <a:off x="959505" y="1528280"/>
          <a:ext cx="10080000" cy="4145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1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1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16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016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016000">
                  <a:extLst>
                    <a:ext uri="{9D8B030D-6E8A-4147-A177-3AD203B41FA5}">
                      <a16:colId xmlns:a16="http://schemas.microsoft.com/office/drawing/2014/main" val="176908139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GB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Hospital</a:t>
                      </a:r>
                      <a:endParaRPr lang="en-GB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1920" marR="121920" marT="60960" marB="60960" anchor="ctr"/>
                </a:tc>
                <a:tc>
                  <a:txBody>
                    <a:bodyPr/>
                    <a:lstStyle/>
                    <a:p>
                      <a:r>
                        <a:rPr lang="en-GB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Chlorhexidine</a:t>
                      </a:r>
                      <a:endParaRPr lang="en-GB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1920" marR="121920" marT="60960" marB="60960" anchor="ctr"/>
                </a:tc>
                <a:tc>
                  <a:txBody>
                    <a:bodyPr/>
                    <a:lstStyle/>
                    <a:p>
                      <a:r>
                        <a:rPr lang="en-GB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Antibacterial</a:t>
                      </a:r>
                      <a:r>
                        <a:rPr lang="en-GB" sz="18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sutures </a:t>
                      </a:r>
                      <a:endParaRPr lang="en-GB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1920" marR="121920" marT="60960" marB="60960" anchor="ctr"/>
                </a:tc>
                <a:tc>
                  <a:txBody>
                    <a:bodyPr/>
                    <a:lstStyle/>
                    <a:p>
                      <a:r>
                        <a:rPr lang="en-GB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r>
                        <a:rPr lang="en-GB" sz="1600" baseline="30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nd</a:t>
                      </a:r>
                      <a:r>
                        <a:rPr lang="en-GB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dose antibiotics after 4hrs</a:t>
                      </a:r>
                      <a:endParaRPr lang="en-GB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1920" marR="121920" marT="60960" marB="60960" anchor="ctr"/>
                </a:tc>
                <a:tc>
                  <a:txBody>
                    <a:bodyPr/>
                    <a:lstStyle/>
                    <a:p>
                      <a:r>
                        <a:rPr lang="en-GB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Wound protector</a:t>
                      </a:r>
                      <a:r>
                        <a:rPr lang="en-GB" sz="18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GB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1920" marR="121920" marT="60960" marB="6096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GB" sz="1900" b="1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GB" sz="1900" b="1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1920" marR="121920" marT="60960" marB="60960" anchor="ctr"/>
                </a:tc>
                <a:tc>
                  <a:txBody>
                    <a:bodyPr/>
                    <a:lstStyle/>
                    <a:p>
                      <a:r>
                        <a:rPr lang="en-GB" sz="1900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75% </a:t>
                      </a:r>
                      <a:endParaRPr lang="en-GB" sz="1900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1920" marR="121920" marT="60960" marB="60960" anchor="ctr"/>
                </a:tc>
                <a:tc>
                  <a:txBody>
                    <a:bodyPr/>
                    <a:lstStyle/>
                    <a:p>
                      <a:r>
                        <a:rPr lang="en-GB" sz="1900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60%</a:t>
                      </a:r>
                      <a:endParaRPr lang="en-GB" sz="1900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1920" marR="121920" marT="60960" marB="60960" anchor="ctr"/>
                </a:tc>
                <a:tc>
                  <a:txBody>
                    <a:bodyPr/>
                    <a:lstStyle/>
                    <a:p>
                      <a:r>
                        <a:rPr lang="en-GB" sz="1900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50%</a:t>
                      </a:r>
                      <a:endParaRPr lang="en-GB" sz="1900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1920" marR="121920" marT="60960" marB="60960" anchor="ctr"/>
                </a:tc>
                <a:tc>
                  <a:txBody>
                    <a:bodyPr/>
                    <a:lstStyle/>
                    <a:p>
                      <a:r>
                        <a:rPr lang="en-GB" sz="1900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35%</a:t>
                      </a:r>
                      <a:endParaRPr lang="en-GB" sz="1900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1920" marR="121920" marT="60960" marB="6096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GB" sz="1900" b="1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n-GB" sz="1900" b="1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1920" marR="121920" marT="60960" marB="60960" anchor="ctr"/>
                </a:tc>
                <a:tc>
                  <a:txBody>
                    <a:bodyPr/>
                    <a:lstStyle/>
                    <a:p>
                      <a:r>
                        <a:rPr lang="en-GB" sz="1900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70%</a:t>
                      </a:r>
                      <a:endParaRPr lang="en-GB" sz="1900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1920" marR="121920" marT="60960" marB="60960" anchor="ctr"/>
                </a:tc>
                <a:tc>
                  <a:txBody>
                    <a:bodyPr/>
                    <a:lstStyle/>
                    <a:p>
                      <a:r>
                        <a:rPr lang="en-GB" sz="1900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52%</a:t>
                      </a:r>
                      <a:endParaRPr lang="en-GB" sz="1900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1920" marR="121920" marT="60960" marB="60960" anchor="ctr"/>
                </a:tc>
                <a:tc>
                  <a:txBody>
                    <a:bodyPr/>
                    <a:lstStyle/>
                    <a:p>
                      <a:r>
                        <a:rPr lang="en-GB" sz="1900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25%</a:t>
                      </a:r>
                    </a:p>
                  </a:txBody>
                  <a:tcPr marL="121920" marR="121920" marT="60960" marB="60960" anchor="ctr"/>
                </a:tc>
                <a:tc>
                  <a:txBody>
                    <a:bodyPr/>
                    <a:lstStyle/>
                    <a:p>
                      <a:r>
                        <a:rPr lang="en-GB" sz="1900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39%</a:t>
                      </a:r>
                      <a:endParaRPr lang="en-GB" sz="1900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1920" marR="121920" marT="60960" marB="6096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GB" sz="1900" b="1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en-GB" sz="1900" b="1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1920" marR="121920" marT="60960" marB="60960" anchor="ctr"/>
                </a:tc>
                <a:tc>
                  <a:txBody>
                    <a:bodyPr/>
                    <a:lstStyle/>
                    <a:p>
                      <a:r>
                        <a:rPr lang="en-GB" sz="1900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99%</a:t>
                      </a:r>
                      <a:endParaRPr lang="en-GB" sz="1900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1920" marR="121920" marT="60960" marB="60960" anchor="ctr"/>
                </a:tc>
                <a:tc>
                  <a:txBody>
                    <a:bodyPr/>
                    <a:lstStyle/>
                    <a:p>
                      <a:r>
                        <a:rPr lang="en-GB" sz="1900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78%</a:t>
                      </a:r>
                      <a:endParaRPr lang="en-GB" sz="1900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1920" marR="121920" marT="60960" marB="60960" anchor="ctr"/>
                </a:tc>
                <a:tc>
                  <a:txBody>
                    <a:bodyPr/>
                    <a:lstStyle/>
                    <a:p>
                      <a:r>
                        <a:rPr lang="en-GB" sz="1900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90%</a:t>
                      </a:r>
                      <a:endParaRPr lang="en-GB" sz="1900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1920" marR="121920" marT="60960" marB="60960" anchor="ctr"/>
                </a:tc>
                <a:tc>
                  <a:txBody>
                    <a:bodyPr/>
                    <a:lstStyle/>
                    <a:p>
                      <a:r>
                        <a:rPr lang="en-GB" sz="1900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94%</a:t>
                      </a:r>
                      <a:endParaRPr lang="en-GB" sz="1900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1920" marR="121920" marT="60960" marB="6096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GB" sz="1900" b="1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en-GB" sz="1900" b="1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1920" marR="121920" marT="60960" marB="60960" anchor="ctr"/>
                </a:tc>
                <a:tc>
                  <a:txBody>
                    <a:bodyPr/>
                    <a:lstStyle/>
                    <a:p>
                      <a:r>
                        <a:rPr lang="en-GB" sz="1900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80% </a:t>
                      </a:r>
                      <a:endParaRPr lang="en-GB" sz="1900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1920" marR="121920" marT="60960" marB="60960" anchor="ctr"/>
                </a:tc>
                <a:tc>
                  <a:txBody>
                    <a:bodyPr/>
                    <a:lstStyle/>
                    <a:p>
                      <a:r>
                        <a:rPr lang="en-GB" sz="1900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86%</a:t>
                      </a:r>
                      <a:endParaRPr lang="en-GB" sz="1900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1920" marR="121920" marT="60960" marB="60960" anchor="ctr"/>
                </a:tc>
                <a:tc>
                  <a:txBody>
                    <a:bodyPr/>
                    <a:lstStyle/>
                    <a:p>
                      <a:r>
                        <a:rPr lang="en-GB" sz="1900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100%</a:t>
                      </a:r>
                      <a:endParaRPr lang="en-GB" sz="1900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1920" marR="121920" marT="60960" marB="60960" anchor="ctr"/>
                </a:tc>
                <a:tc>
                  <a:txBody>
                    <a:bodyPr/>
                    <a:lstStyle/>
                    <a:p>
                      <a:r>
                        <a:rPr lang="en-GB" sz="1900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86%</a:t>
                      </a:r>
                      <a:endParaRPr lang="en-GB" sz="1900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1920" marR="121920" marT="60960" marB="6096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GB" sz="1900" b="1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en-GB" sz="1900" b="1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1920" marR="121920" marT="60960" marB="60960" anchor="ctr"/>
                </a:tc>
                <a:tc>
                  <a:txBody>
                    <a:bodyPr/>
                    <a:lstStyle/>
                    <a:p>
                      <a:r>
                        <a:rPr lang="en-GB" sz="1900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100% </a:t>
                      </a:r>
                      <a:endParaRPr lang="en-GB" sz="1900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1920" marR="121920" marT="60960" marB="60960" anchor="ctr"/>
                </a:tc>
                <a:tc>
                  <a:txBody>
                    <a:bodyPr/>
                    <a:lstStyle/>
                    <a:p>
                      <a:r>
                        <a:rPr lang="en-GB" sz="1900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100%</a:t>
                      </a:r>
                      <a:endParaRPr lang="en-GB" sz="1900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1920" marR="121920" marT="60960" marB="60960" anchor="ctr"/>
                </a:tc>
                <a:tc>
                  <a:txBody>
                    <a:bodyPr/>
                    <a:lstStyle/>
                    <a:p>
                      <a:r>
                        <a:rPr lang="en-GB" sz="1900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67%</a:t>
                      </a:r>
                      <a:endParaRPr lang="en-GB" sz="1900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1920" marR="121920" marT="60960" marB="60960" anchor="ctr"/>
                </a:tc>
                <a:tc>
                  <a:txBody>
                    <a:bodyPr/>
                    <a:lstStyle/>
                    <a:p>
                      <a:r>
                        <a:rPr lang="en-GB" sz="1900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60%</a:t>
                      </a:r>
                      <a:endParaRPr lang="en-GB" sz="1900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1920" marR="121920" marT="60960" marB="6096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GB" sz="1900" b="1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  <a:endParaRPr lang="en-GB" sz="1900" b="1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1920" marR="121920" marT="60960" marB="60960" anchor="ctr"/>
                </a:tc>
                <a:tc>
                  <a:txBody>
                    <a:bodyPr/>
                    <a:lstStyle/>
                    <a:p>
                      <a:r>
                        <a:rPr lang="en-GB" sz="1900" b="0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100%</a:t>
                      </a:r>
                      <a:endParaRPr lang="en-GB" sz="1900" b="0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1920" marR="121920" marT="60960" marB="60960" anchor="ctr"/>
                </a:tc>
                <a:tc>
                  <a:txBody>
                    <a:bodyPr/>
                    <a:lstStyle/>
                    <a:p>
                      <a:r>
                        <a:rPr lang="en-GB" sz="1900" b="0" baseline="0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100%</a:t>
                      </a:r>
                      <a:endParaRPr lang="en-GB" sz="1900" b="0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1920" marR="121920" marT="60960" marB="60960" anchor="ctr"/>
                </a:tc>
                <a:tc>
                  <a:txBody>
                    <a:bodyPr/>
                    <a:lstStyle/>
                    <a:p>
                      <a:r>
                        <a:rPr lang="en-GB" sz="1900" b="0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100%</a:t>
                      </a:r>
                      <a:endParaRPr lang="en-GB" sz="1900" b="0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1920" marR="121920" marT="60960" marB="60960" anchor="ctr"/>
                </a:tc>
                <a:tc>
                  <a:txBody>
                    <a:bodyPr/>
                    <a:lstStyle/>
                    <a:p>
                      <a:r>
                        <a:rPr lang="en-GB" sz="1900" b="0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91%</a:t>
                      </a:r>
                      <a:endParaRPr lang="en-GB" sz="1900" b="0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1920" marR="121920" marT="60960" marB="6096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GB" sz="1900" b="1" i="1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  <a:endParaRPr lang="en-GB" sz="1900" b="1" i="1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1920" marR="121920" marT="60960" marB="60960" anchor="ctr"/>
                </a:tc>
                <a:tc>
                  <a:txBody>
                    <a:bodyPr/>
                    <a:lstStyle/>
                    <a:p>
                      <a:endParaRPr lang="en-GB" sz="1900" b="0" i="1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1920" marR="121920" marT="60960" marB="60960" anchor="ctr"/>
                </a:tc>
                <a:tc>
                  <a:txBody>
                    <a:bodyPr/>
                    <a:lstStyle/>
                    <a:p>
                      <a:endParaRPr lang="en-GB" sz="1900" b="0" i="1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1920" marR="121920" marT="60960" marB="60960" anchor="ctr"/>
                </a:tc>
                <a:tc>
                  <a:txBody>
                    <a:bodyPr/>
                    <a:lstStyle/>
                    <a:p>
                      <a:endParaRPr lang="en-GB" sz="1900" b="0" i="1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1920" marR="121920" marT="60960" marB="60960" anchor="ctr"/>
                </a:tc>
                <a:tc>
                  <a:txBody>
                    <a:bodyPr/>
                    <a:lstStyle/>
                    <a:p>
                      <a:endParaRPr lang="en-GB" sz="1900" b="0" i="1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1920" marR="121920" marT="60960" marB="60960" anchor="ctr"/>
                </a:tc>
                <a:extLst>
                  <a:ext uri="{0D108BD9-81ED-4DB2-BD59-A6C34878D82A}">
                    <a16:rowId xmlns:a16="http://schemas.microsoft.com/office/drawing/2014/main" val="3924682310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GB" sz="1900" b="1" i="1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Mean</a:t>
                      </a:r>
                      <a:endParaRPr lang="en-GB" sz="1900" b="1" i="1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1920" marR="121920" marT="60960" marB="60960" anchor="ctr"/>
                </a:tc>
                <a:tc>
                  <a:txBody>
                    <a:bodyPr/>
                    <a:lstStyle/>
                    <a:p>
                      <a:r>
                        <a:rPr lang="en-GB" sz="1900" b="1" i="1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87%</a:t>
                      </a:r>
                      <a:endParaRPr lang="en-GB" sz="1900" b="1" i="1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1920" marR="121920" marT="60960" marB="60960" anchor="ctr"/>
                </a:tc>
                <a:tc>
                  <a:txBody>
                    <a:bodyPr/>
                    <a:lstStyle/>
                    <a:p>
                      <a:r>
                        <a:rPr lang="en-GB" sz="1900" b="1" i="1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79%</a:t>
                      </a:r>
                      <a:endParaRPr lang="en-GB" sz="1900" b="1" i="1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1920" marR="121920" marT="60960" marB="60960" anchor="ctr"/>
                </a:tc>
                <a:tc>
                  <a:txBody>
                    <a:bodyPr/>
                    <a:lstStyle/>
                    <a:p>
                      <a:r>
                        <a:rPr lang="en-GB" sz="1900" b="1" i="1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72%</a:t>
                      </a:r>
                      <a:endParaRPr lang="en-GB" sz="1900" b="1" i="1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1920" marR="121920" marT="60960" marB="60960" anchor="ctr"/>
                </a:tc>
                <a:tc>
                  <a:txBody>
                    <a:bodyPr/>
                    <a:lstStyle/>
                    <a:p>
                      <a:r>
                        <a:rPr lang="en-GB" sz="1900" b="1" i="1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68%</a:t>
                      </a:r>
                      <a:endParaRPr lang="en-GB" sz="1900" b="1" i="1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1920" marR="121920" marT="60960" marB="60960" anchor="ctr"/>
                </a:tc>
                <a:extLst>
                  <a:ext uri="{0D108BD9-81ED-4DB2-BD59-A6C34878D82A}">
                    <a16:rowId xmlns:a16="http://schemas.microsoft.com/office/drawing/2014/main" val="139725783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27277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498022" y="558548"/>
            <a:ext cx="9647005" cy="768349"/>
          </a:xfrm>
        </p:spPr>
        <p:txBody>
          <a:bodyPr/>
          <a:lstStyle/>
          <a:p>
            <a:pPr marL="0" indent="0">
              <a:buNone/>
            </a:pPr>
            <a:r>
              <a:rPr lang="en-GB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Results – </a:t>
            </a:r>
            <a:r>
              <a:rPr lang="en-GB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SSI rates</a:t>
            </a:r>
            <a:r>
              <a:rPr lang="en-GB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all </a:t>
            </a:r>
            <a:r>
              <a:rPr lang="en-GB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trusts </a:t>
            </a:r>
            <a:endParaRPr lang="en-GB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208235" y="1646609"/>
            <a:ext cx="96010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bg1"/>
                </a:solidFill>
              </a:rPr>
              <a:t>18% </a:t>
            </a:r>
            <a:endParaRPr lang="es-ES" sz="2400" dirty="0">
              <a:solidFill>
                <a:schemeClr val="bg1"/>
              </a:solidFill>
            </a:endParaRPr>
          </a:p>
        </p:txBody>
      </p:sp>
      <p:graphicFrame>
        <p:nvGraphicFramePr>
          <p:cNvPr id="5" name="Picture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4166497"/>
              </p:ext>
            </p:extLst>
          </p:nvPr>
        </p:nvGraphicFramePr>
        <p:xfrm>
          <a:off x="1017788" y="1452025"/>
          <a:ext cx="10081120" cy="42244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202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0711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64694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906782">
                  <a:extLst>
                    <a:ext uri="{9D8B030D-6E8A-4147-A177-3AD203B41FA5}">
                      <a16:colId xmlns:a16="http://schemas.microsoft.com/office/drawing/2014/main" val="1769081397"/>
                    </a:ext>
                  </a:extLst>
                </a:gridCol>
              </a:tblGrid>
              <a:tr h="729932">
                <a:tc>
                  <a:txBody>
                    <a:bodyPr/>
                    <a:lstStyle/>
                    <a:p>
                      <a:pPr algn="l"/>
                      <a:r>
                        <a:rPr lang="en-GB" sz="19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Hospital</a:t>
                      </a:r>
                      <a:endParaRPr lang="en-GB" sz="1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1920" marR="121920" marT="60960" marB="6096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9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Baseline </a:t>
                      </a:r>
                      <a:r>
                        <a:rPr lang="en-GB" sz="19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SSI rate</a:t>
                      </a:r>
                    </a:p>
                    <a:p>
                      <a:pPr algn="l"/>
                      <a:r>
                        <a:rPr lang="en-GB" sz="1900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(no</a:t>
                      </a:r>
                      <a:r>
                        <a:rPr lang="en-GB" sz="1900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patients)</a:t>
                      </a:r>
                      <a:endParaRPr lang="en-GB" sz="19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1920" marR="121920" marT="60960" marB="6096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9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Post bundle </a:t>
                      </a:r>
                      <a:r>
                        <a:rPr lang="en-GB" sz="19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SSI rate </a:t>
                      </a:r>
                      <a:r>
                        <a:rPr lang="en-GB" sz="1900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(no. patients)</a:t>
                      </a:r>
                      <a:endParaRPr lang="en-GB" sz="19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1920" marR="121920" marT="60960" marB="6096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9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Response rate</a:t>
                      </a:r>
                      <a:endParaRPr lang="en-GB" sz="1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1920" marR="121920" marT="60960" marB="6096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9372">
                <a:tc>
                  <a:txBody>
                    <a:bodyPr/>
                    <a:lstStyle/>
                    <a:p>
                      <a:pPr algn="l"/>
                      <a:r>
                        <a:rPr lang="en-GB" sz="1900" b="1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GB" sz="1900" b="1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1920" marR="121920" marT="60960" marB="6096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900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15%(198)</a:t>
                      </a:r>
                      <a:endParaRPr lang="en-GB" sz="1900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1920" marR="121920" marT="60960" marB="6096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900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7% (220)</a:t>
                      </a:r>
                      <a:endParaRPr lang="en-GB" sz="1900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1920" marR="121920" marT="60960" marB="6096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900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79%</a:t>
                      </a:r>
                      <a:endParaRPr lang="en-GB" sz="1900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1920" marR="121920" marT="60960" marB="6096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3699">
                <a:tc>
                  <a:txBody>
                    <a:bodyPr/>
                    <a:lstStyle/>
                    <a:p>
                      <a:pPr algn="l"/>
                      <a:r>
                        <a:rPr lang="en-GB" sz="1900" b="1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n-GB" sz="1900" b="1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1920" marR="121920" marT="60960" marB="6096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900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8% (128)</a:t>
                      </a:r>
                      <a:endParaRPr lang="en-GB" sz="1900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1920" marR="121920" marT="60960" marB="6096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900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9% (210)</a:t>
                      </a:r>
                    </a:p>
                  </a:txBody>
                  <a:tcPr marL="121920" marR="121920" marT="60960" marB="6096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900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68%</a:t>
                      </a:r>
                      <a:endParaRPr lang="en-GB" sz="1900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1920" marR="121920" marT="60960" marB="6096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29372">
                <a:tc>
                  <a:txBody>
                    <a:bodyPr/>
                    <a:lstStyle/>
                    <a:p>
                      <a:pPr algn="l"/>
                      <a:r>
                        <a:rPr lang="en-GB" sz="1900" b="1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en-GB" sz="1900" b="1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1920" marR="121920" marT="60960" marB="6096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900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22%</a:t>
                      </a:r>
                      <a:r>
                        <a:rPr lang="en-GB" sz="1900" baseline="0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(74)</a:t>
                      </a:r>
                      <a:endParaRPr lang="en-GB" sz="1900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1920" marR="121920" marT="60960" marB="6096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900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7% (172)</a:t>
                      </a:r>
                      <a:endParaRPr lang="en-GB" sz="1900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1920" marR="121920" marT="60960" marB="6096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900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98%</a:t>
                      </a:r>
                      <a:endParaRPr lang="en-GB" sz="1900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1920" marR="121920" marT="60960" marB="6096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29372">
                <a:tc>
                  <a:txBody>
                    <a:bodyPr/>
                    <a:lstStyle/>
                    <a:p>
                      <a:pPr algn="l"/>
                      <a:r>
                        <a:rPr lang="en-GB" sz="1900" b="1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en-GB" sz="1900" b="1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1920" marR="121920" marT="60960" marB="6096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900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12% (44)</a:t>
                      </a:r>
                      <a:endParaRPr lang="en-GB" sz="1900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1920" marR="121920" marT="60960" marB="6096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900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8% (220)</a:t>
                      </a:r>
                      <a:endParaRPr lang="en-GB" sz="1900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1920" marR="121920" marT="60960" marB="6096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900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86%</a:t>
                      </a:r>
                      <a:endParaRPr lang="en-GB" sz="1900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1920" marR="121920" marT="60960" marB="6096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29372">
                <a:tc>
                  <a:txBody>
                    <a:bodyPr/>
                    <a:lstStyle/>
                    <a:p>
                      <a:pPr algn="l"/>
                      <a:r>
                        <a:rPr lang="en-GB" sz="1900" b="1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en-GB" sz="1900" b="1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1920" marR="121920" marT="60960" marB="6096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900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30% (208)</a:t>
                      </a:r>
                      <a:endParaRPr lang="en-GB" sz="1900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1920" marR="121920" marT="60960" marB="6096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900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14% (195)</a:t>
                      </a:r>
                      <a:endParaRPr lang="en-GB" sz="1900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1920" marR="121920" marT="60960" marB="6096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900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N/A</a:t>
                      </a:r>
                      <a:endParaRPr lang="en-GB" sz="1900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1920" marR="121920" marT="60960" marB="6096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29372">
                <a:tc>
                  <a:txBody>
                    <a:bodyPr/>
                    <a:lstStyle/>
                    <a:p>
                      <a:pPr algn="l"/>
                      <a:r>
                        <a:rPr lang="en-GB" sz="1900" b="1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  <a:endParaRPr lang="en-GB" sz="1900" b="1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1920" marR="121920" marT="60960" marB="6096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900" b="0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20% (197)</a:t>
                      </a:r>
                      <a:endParaRPr lang="en-GB" sz="1900" b="0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1920" marR="121920" marT="60960" marB="6096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900" b="0" baseline="0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9.5% (253)</a:t>
                      </a:r>
                    </a:p>
                  </a:txBody>
                  <a:tcPr marL="121920" marR="121920" marT="60960" marB="6096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900" b="0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93%</a:t>
                      </a:r>
                      <a:endParaRPr lang="en-GB" sz="1900" b="0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1920" marR="121920" marT="60960" marB="6096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29372">
                <a:tc>
                  <a:txBody>
                    <a:bodyPr/>
                    <a:lstStyle/>
                    <a:p>
                      <a:pPr algn="l"/>
                      <a:r>
                        <a:rPr lang="en-GB" sz="1900" b="1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  <a:endParaRPr lang="en-GB" sz="1900" b="1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1920" marR="121920" marT="60960" marB="6096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900" b="0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20% (54)</a:t>
                      </a:r>
                      <a:endParaRPr lang="en-GB" sz="1900" b="0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1920" marR="121920" marT="60960" marB="6096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900" b="0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7% (42</a:t>
                      </a:r>
                      <a:r>
                        <a:rPr lang="en-GB" sz="1900" b="0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r>
                        <a:rPr lang="en-GB" sz="1200" b="0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(data </a:t>
                      </a:r>
                      <a:r>
                        <a:rPr lang="en-GB" sz="1200" b="0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 Apr </a:t>
                      </a:r>
                      <a:r>
                        <a:rPr lang="en-GB" sz="1200" b="0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2020)</a:t>
                      </a:r>
                      <a:endParaRPr lang="en-GB" sz="1600" b="0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1920" marR="121920" marT="60960" marB="6096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900" b="0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68%</a:t>
                      </a:r>
                      <a:endParaRPr lang="en-GB" sz="1900" b="0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1920" marR="121920" marT="60960" marB="60960" anchor="ctr"/>
                </a:tc>
                <a:extLst>
                  <a:ext uri="{0D108BD9-81ED-4DB2-BD59-A6C34878D82A}">
                    <a16:rowId xmlns:a16="http://schemas.microsoft.com/office/drawing/2014/main" val="122035212"/>
                  </a:ext>
                </a:extLst>
              </a:tr>
              <a:tr h="454607">
                <a:tc>
                  <a:txBody>
                    <a:bodyPr/>
                    <a:lstStyle/>
                    <a:p>
                      <a:pPr algn="l"/>
                      <a:r>
                        <a:rPr lang="en-GB" sz="1900" b="1" i="1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Mean </a:t>
                      </a:r>
                      <a:endParaRPr lang="en-GB" sz="1900" b="1" i="1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1920" marR="121920" marT="60960" marB="6096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900" b="1" i="1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18% </a:t>
                      </a:r>
                      <a:r>
                        <a:rPr lang="en-GB" sz="1900" b="0" i="1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(903)</a:t>
                      </a:r>
                      <a:endParaRPr lang="en-GB" sz="1900" b="0" i="1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1920" marR="121920" marT="60960" marB="6096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900" b="1" i="1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9.5% </a:t>
                      </a:r>
                      <a:r>
                        <a:rPr lang="en-GB" sz="1900" b="0" i="1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(1270)</a:t>
                      </a:r>
                      <a:endParaRPr lang="en-GB" sz="1900" b="0" i="1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1920" marR="121920" marT="60960" marB="6096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900" b="0" i="1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80% </a:t>
                      </a:r>
                      <a:endParaRPr lang="en-GB" sz="1900" b="0" i="1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1920" marR="121920" marT="60960" marB="6096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93194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348</Words>
  <Application>Microsoft Office PowerPoint</Application>
  <PresentationFormat>Widescreen</PresentationFormat>
  <Paragraphs>97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>Royal United Hospital Bath NHS Trust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Jordan, Lesley</dc:creator>
  <cp:lastModifiedBy>O'Keeffe Millie (West of England Academic Health Science Network)</cp:lastModifiedBy>
  <cp:revision>3</cp:revision>
  <dcterms:created xsi:type="dcterms:W3CDTF">2021-06-16T09:54:34Z</dcterms:created>
  <dcterms:modified xsi:type="dcterms:W3CDTF">2021-06-17T08:21:34Z</dcterms:modified>
</cp:coreProperties>
</file>