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05" r:id="rId3"/>
    <p:sldId id="306" r:id="rId4"/>
    <p:sldId id="273" r:id="rId5"/>
    <p:sldId id="271" r:id="rId6"/>
    <p:sldId id="277" r:id="rId7"/>
    <p:sldId id="274" r:id="rId8"/>
    <p:sldId id="278" r:id="rId9"/>
    <p:sldId id="276" r:id="rId1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45B6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88189" autoAdjust="0"/>
  </p:normalViewPr>
  <p:slideViewPr>
    <p:cSldViewPr snapToGrid="0">
      <p:cViewPr varScale="1">
        <p:scale>
          <a:sx n="101" d="100"/>
          <a:sy n="101" d="100"/>
        </p:scale>
        <p:origin x="9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EFDE12-2FA4-4956-90EC-86E22AAA90FF}"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24314698-B639-4F65-B384-28880CACD624}">
      <dgm:prSet phldrT="[Text]"/>
      <dgm:spPr/>
      <dgm:t>
        <a:bodyPr/>
        <a:lstStyle/>
        <a:p>
          <a:r>
            <a:rPr lang="en-US" dirty="0"/>
            <a:t>Work stream 1:          </a:t>
          </a:r>
          <a:r>
            <a:rPr lang="en-GB" dirty="0"/>
            <a:t>the impact of CO@H</a:t>
          </a:r>
        </a:p>
      </dgm:t>
    </dgm:pt>
    <dgm:pt modelId="{2598C949-3089-4261-9C49-A5B8B8E16666}" type="parTrans" cxnId="{0FFEBB6C-7AD7-4CB5-9515-C7E4E92B6C50}">
      <dgm:prSet/>
      <dgm:spPr/>
      <dgm:t>
        <a:bodyPr/>
        <a:lstStyle/>
        <a:p>
          <a:endParaRPr lang="en-US"/>
        </a:p>
      </dgm:t>
    </dgm:pt>
    <dgm:pt modelId="{CD41C74F-A6C0-4C29-9372-7ED4F503ACC8}" type="sibTrans" cxnId="{0FFEBB6C-7AD7-4CB5-9515-C7E4E92B6C50}">
      <dgm:prSet/>
      <dgm:spPr/>
      <dgm:t>
        <a:bodyPr/>
        <a:lstStyle/>
        <a:p>
          <a:endParaRPr lang="en-US"/>
        </a:p>
      </dgm:t>
    </dgm:pt>
    <dgm:pt modelId="{EC515878-2E7C-4F98-990A-23B59583E698}">
      <dgm:prSet phldrT="[Text]"/>
      <dgm:spPr/>
      <dgm:t>
        <a:bodyPr/>
        <a:lstStyle/>
        <a:p>
          <a:r>
            <a:rPr lang="en-US" dirty="0"/>
            <a:t>Work stream 2: Economic analysis</a:t>
          </a:r>
        </a:p>
      </dgm:t>
    </dgm:pt>
    <dgm:pt modelId="{210BA21A-FB8C-4119-A822-7D387131CDC9}" type="parTrans" cxnId="{29301519-8466-4419-B266-DC19314CC7C3}">
      <dgm:prSet/>
      <dgm:spPr/>
      <dgm:t>
        <a:bodyPr/>
        <a:lstStyle/>
        <a:p>
          <a:endParaRPr lang="en-US"/>
        </a:p>
      </dgm:t>
    </dgm:pt>
    <dgm:pt modelId="{F9CA4A68-9EDA-4FBA-9799-2C4719A29530}" type="sibTrans" cxnId="{29301519-8466-4419-B266-DC19314CC7C3}">
      <dgm:prSet/>
      <dgm:spPr/>
      <dgm:t>
        <a:bodyPr/>
        <a:lstStyle/>
        <a:p>
          <a:endParaRPr lang="en-US"/>
        </a:p>
      </dgm:t>
    </dgm:pt>
    <dgm:pt modelId="{D1F99E29-CA45-406D-98A1-9803E7CC7C81}">
      <dgm:prSet phldrT="[Text]"/>
      <dgm:spPr>
        <a:solidFill>
          <a:srgbClr val="45B664"/>
        </a:solidFill>
      </dgm:spPr>
      <dgm:t>
        <a:bodyPr/>
        <a:lstStyle/>
        <a:p>
          <a:r>
            <a:rPr lang="en-US" dirty="0"/>
            <a:t>Work stream 3: </a:t>
          </a:r>
          <a:r>
            <a:rPr lang="en-GB" dirty="0"/>
            <a:t>National study of implementation, patient and staff experience</a:t>
          </a:r>
          <a:endParaRPr lang="en-US" dirty="0"/>
        </a:p>
      </dgm:t>
    </dgm:pt>
    <dgm:pt modelId="{2F6147A0-69B0-43DD-8F96-2F95FD6F4AFC}" type="parTrans" cxnId="{8C4192FB-C423-4B94-8F88-A1D3775C1A3E}">
      <dgm:prSet/>
      <dgm:spPr/>
      <dgm:t>
        <a:bodyPr/>
        <a:lstStyle/>
        <a:p>
          <a:endParaRPr lang="en-US"/>
        </a:p>
      </dgm:t>
    </dgm:pt>
    <dgm:pt modelId="{ACED22D0-D182-4545-8E16-D1FD15A35E3D}" type="sibTrans" cxnId="{8C4192FB-C423-4B94-8F88-A1D3775C1A3E}">
      <dgm:prSet/>
      <dgm:spPr/>
      <dgm:t>
        <a:bodyPr/>
        <a:lstStyle/>
        <a:p>
          <a:endParaRPr lang="en-US"/>
        </a:p>
      </dgm:t>
    </dgm:pt>
    <dgm:pt modelId="{8D5E7B98-39AE-463D-A220-D94B00A9EC59}">
      <dgm:prSet phldrT="[Text]"/>
      <dgm:spPr>
        <a:solidFill>
          <a:srgbClr val="70AD47"/>
        </a:solidFill>
      </dgm:spPr>
      <dgm:t>
        <a:bodyPr/>
        <a:lstStyle/>
        <a:p>
          <a:r>
            <a:rPr lang="en-US" dirty="0"/>
            <a:t>Work stream 4:           </a:t>
          </a:r>
          <a:r>
            <a:rPr lang="en-GB" dirty="0"/>
            <a:t>In-depth case studies of implementation, patient and staff experience </a:t>
          </a:r>
          <a:endParaRPr lang="en-US" dirty="0"/>
        </a:p>
      </dgm:t>
    </dgm:pt>
    <dgm:pt modelId="{3AB1E345-C35F-4904-939B-83B9509A282E}" type="parTrans" cxnId="{ED1479C0-1133-436F-A684-7C9BA73D90DB}">
      <dgm:prSet/>
      <dgm:spPr/>
      <dgm:t>
        <a:bodyPr/>
        <a:lstStyle/>
        <a:p>
          <a:endParaRPr lang="en-US"/>
        </a:p>
      </dgm:t>
    </dgm:pt>
    <dgm:pt modelId="{C79702AB-E609-49D0-81BF-B80BB9BDFAC8}" type="sibTrans" cxnId="{ED1479C0-1133-436F-A684-7C9BA73D90DB}">
      <dgm:prSet/>
      <dgm:spPr/>
      <dgm:t>
        <a:bodyPr/>
        <a:lstStyle/>
        <a:p>
          <a:endParaRPr lang="en-US"/>
        </a:p>
      </dgm:t>
    </dgm:pt>
    <dgm:pt modelId="{CF95C79C-C456-4D79-B98B-78A7CE1F532F}" type="pres">
      <dgm:prSet presAssocID="{18EFDE12-2FA4-4956-90EC-86E22AAA90FF}" presName="diagram" presStyleCnt="0">
        <dgm:presLayoutVars>
          <dgm:dir/>
          <dgm:resizeHandles val="exact"/>
        </dgm:presLayoutVars>
      </dgm:prSet>
      <dgm:spPr/>
    </dgm:pt>
    <dgm:pt modelId="{D01781B0-ED88-4D9E-B874-7155BEA7E2F7}" type="pres">
      <dgm:prSet presAssocID="{24314698-B639-4F65-B384-28880CACD624}" presName="node" presStyleLbl="node1" presStyleIdx="0" presStyleCnt="4">
        <dgm:presLayoutVars>
          <dgm:bulletEnabled val="1"/>
        </dgm:presLayoutVars>
      </dgm:prSet>
      <dgm:spPr/>
    </dgm:pt>
    <dgm:pt modelId="{CEA45381-E942-413F-A1A8-536C4CC7DCA7}" type="pres">
      <dgm:prSet presAssocID="{CD41C74F-A6C0-4C29-9372-7ED4F503ACC8}" presName="sibTrans" presStyleCnt="0"/>
      <dgm:spPr/>
    </dgm:pt>
    <dgm:pt modelId="{F82F98C6-E4E2-4EC3-AB5C-3ECDAA01BEC4}" type="pres">
      <dgm:prSet presAssocID="{EC515878-2E7C-4F98-990A-23B59583E698}" presName="node" presStyleLbl="node1" presStyleIdx="1" presStyleCnt="4">
        <dgm:presLayoutVars>
          <dgm:bulletEnabled val="1"/>
        </dgm:presLayoutVars>
      </dgm:prSet>
      <dgm:spPr/>
    </dgm:pt>
    <dgm:pt modelId="{6AC9D6B6-C5BD-42A6-93A2-82EF4D2A3F0C}" type="pres">
      <dgm:prSet presAssocID="{F9CA4A68-9EDA-4FBA-9799-2C4719A29530}" presName="sibTrans" presStyleCnt="0"/>
      <dgm:spPr/>
    </dgm:pt>
    <dgm:pt modelId="{A27361EE-EB0E-4522-A9F9-EB45E9AD5530}" type="pres">
      <dgm:prSet presAssocID="{D1F99E29-CA45-406D-98A1-9803E7CC7C81}" presName="node" presStyleLbl="node1" presStyleIdx="2" presStyleCnt="4">
        <dgm:presLayoutVars>
          <dgm:bulletEnabled val="1"/>
        </dgm:presLayoutVars>
      </dgm:prSet>
      <dgm:spPr/>
    </dgm:pt>
    <dgm:pt modelId="{9CB2C0CF-5705-4D1E-962E-DCA4A68DCD38}" type="pres">
      <dgm:prSet presAssocID="{ACED22D0-D182-4545-8E16-D1FD15A35E3D}" presName="sibTrans" presStyleCnt="0"/>
      <dgm:spPr/>
    </dgm:pt>
    <dgm:pt modelId="{0C90472B-B695-4C7C-9E10-6297BE3D681E}" type="pres">
      <dgm:prSet presAssocID="{8D5E7B98-39AE-463D-A220-D94B00A9EC59}" presName="node" presStyleLbl="node1" presStyleIdx="3" presStyleCnt="4">
        <dgm:presLayoutVars>
          <dgm:bulletEnabled val="1"/>
        </dgm:presLayoutVars>
      </dgm:prSet>
      <dgm:spPr/>
    </dgm:pt>
  </dgm:ptLst>
  <dgm:cxnLst>
    <dgm:cxn modelId="{29301519-8466-4419-B266-DC19314CC7C3}" srcId="{18EFDE12-2FA4-4956-90EC-86E22AAA90FF}" destId="{EC515878-2E7C-4F98-990A-23B59583E698}" srcOrd="1" destOrd="0" parTransId="{210BA21A-FB8C-4119-A822-7D387131CDC9}" sibTransId="{F9CA4A68-9EDA-4FBA-9799-2C4719A29530}"/>
    <dgm:cxn modelId="{3A38712E-1D1A-4F61-92A7-C4402E5BC584}" type="presOf" srcId="{24314698-B639-4F65-B384-28880CACD624}" destId="{D01781B0-ED88-4D9E-B874-7155BEA7E2F7}" srcOrd="0" destOrd="0" presId="urn:microsoft.com/office/officeart/2005/8/layout/default"/>
    <dgm:cxn modelId="{82E74B37-5E34-4C18-BE18-6B3145BAFF1E}" type="presOf" srcId="{18EFDE12-2FA4-4956-90EC-86E22AAA90FF}" destId="{CF95C79C-C456-4D79-B98B-78A7CE1F532F}" srcOrd="0" destOrd="0" presId="urn:microsoft.com/office/officeart/2005/8/layout/default"/>
    <dgm:cxn modelId="{0FFEBB6C-7AD7-4CB5-9515-C7E4E92B6C50}" srcId="{18EFDE12-2FA4-4956-90EC-86E22AAA90FF}" destId="{24314698-B639-4F65-B384-28880CACD624}" srcOrd="0" destOrd="0" parTransId="{2598C949-3089-4261-9C49-A5B8B8E16666}" sibTransId="{CD41C74F-A6C0-4C29-9372-7ED4F503ACC8}"/>
    <dgm:cxn modelId="{5B4FD777-AA24-4B6C-938C-18D861A045E7}" type="presOf" srcId="{D1F99E29-CA45-406D-98A1-9803E7CC7C81}" destId="{A27361EE-EB0E-4522-A9F9-EB45E9AD5530}" srcOrd="0" destOrd="0" presId="urn:microsoft.com/office/officeart/2005/8/layout/default"/>
    <dgm:cxn modelId="{A2BA4A91-2B12-48E3-849F-EEAF3346F1C4}" type="presOf" srcId="{EC515878-2E7C-4F98-990A-23B59583E698}" destId="{F82F98C6-E4E2-4EC3-AB5C-3ECDAA01BEC4}" srcOrd="0" destOrd="0" presId="urn:microsoft.com/office/officeart/2005/8/layout/default"/>
    <dgm:cxn modelId="{ED1479C0-1133-436F-A684-7C9BA73D90DB}" srcId="{18EFDE12-2FA4-4956-90EC-86E22AAA90FF}" destId="{8D5E7B98-39AE-463D-A220-D94B00A9EC59}" srcOrd="3" destOrd="0" parTransId="{3AB1E345-C35F-4904-939B-83B9509A282E}" sibTransId="{C79702AB-E609-49D0-81BF-B80BB9BDFAC8}"/>
    <dgm:cxn modelId="{47872AC7-F24C-4B71-B606-625D1D72A38C}" type="presOf" srcId="{8D5E7B98-39AE-463D-A220-D94B00A9EC59}" destId="{0C90472B-B695-4C7C-9E10-6297BE3D681E}" srcOrd="0" destOrd="0" presId="urn:microsoft.com/office/officeart/2005/8/layout/default"/>
    <dgm:cxn modelId="{8C4192FB-C423-4B94-8F88-A1D3775C1A3E}" srcId="{18EFDE12-2FA4-4956-90EC-86E22AAA90FF}" destId="{D1F99E29-CA45-406D-98A1-9803E7CC7C81}" srcOrd="2" destOrd="0" parTransId="{2F6147A0-69B0-43DD-8F96-2F95FD6F4AFC}" sibTransId="{ACED22D0-D182-4545-8E16-D1FD15A35E3D}"/>
    <dgm:cxn modelId="{252E89B4-8CE0-4E88-A8BD-6EBC64E9E9AD}" type="presParOf" srcId="{CF95C79C-C456-4D79-B98B-78A7CE1F532F}" destId="{D01781B0-ED88-4D9E-B874-7155BEA7E2F7}" srcOrd="0" destOrd="0" presId="urn:microsoft.com/office/officeart/2005/8/layout/default"/>
    <dgm:cxn modelId="{6ED2D974-942B-48E7-99F1-BCCDF7D99C5C}" type="presParOf" srcId="{CF95C79C-C456-4D79-B98B-78A7CE1F532F}" destId="{CEA45381-E942-413F-A1A8-536C4CC7DCA7}" srcOrd="1" destOrd="0" presId="urn:microsoft.com/office/officeart/2005/8/layout/default"/>
    <dgm:cxn modelId="{E34B70BF-DAE6-49DA-9F99-F8F234B87F92}" type="presParOf" srcId="{CF95C79C-C456-4D79-B98B-78A7CE1F532F}" destId="{F82F98C6-E4E2-4EC3-AB5C-3ECDAA01BEC4}" srcOrd="2" destOrd="0" presId="urn:microsoft.com/office/officeart/2005/8/layout/default"/>
    <dgm:cxn modelId="{483C1258-DDC8-4C00-8074-B6DD81238D07}" type="presParOf" srcId="{CF95C79C-C456-4D79-B98B-78A7CE1F532F}" destId="{6AC9D6B6-C5BD-42A6-93A2-82EF4D2A3F0C}" srcOrd="3" destOrd="0" presId="urn:microsoft.com/office/officeart/2005/8/layout/default"/>
    <dgm:cxn modelId="{2992216C-6D2D-4157-9333-6303784034C9}" type="presParOf" srcId="{CF95C79C-C456-4D79-B98B-78A7CE1F532F}" destId="{A27361EE-EB0E-4522-A9F9-EB45E9AD5530}" srcOrd="4" destOrd="0" presId="urn:microsoft.com/office/officeart/2005/8/layout/default"/>
    <dgm:cxn modelId="{ED669D90-974C-40A8-8EEE-03AFE23EC9DF}" type="presParOf" srcId="{CF95C79C-C456-4D79-B98B-78A7CE1F532F}" destId="{9CB2C0CF-5705-4D1E-962E-DCA4A68DCD38}" srcOrd="5" destOrd="0" presId="urn:microsoft.com/office/officeart/2005/8/layout/default"/>
    <dgm:cxn modelId="{6447AA1F-E7B0-4841-83A1-881238973C83}" type="presParOf" srcId="{CF95C79C-C456-4D79-B98B-78A7CE1F532F}" destId="{0C90472B-B695-4C7C-9E10-6297BE3D681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781B0-ED88-4D9E-B874-7155BEA7E2F7}">
      <dsp:nvSpPr>
        <dsp:cNvPr id="0" name=""/>
        <dsp:cNvSpPr/>
      </dsp:nvSpPr>
      <dsp:spPr>
        <a:xfrm>
          <a:off x="1825615" y="1126"/>
          <a:ext cx="3780258" cy="226815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Work stream 1:          </a:t>
          </a:r>
          <a:r>
            <a:rPr lang="en-GB" sz="2900" kern="1200" dirty="0"/>
            <a:t>the impact of CO@H</a:t>
          </a:r>
        </a:p>
      </dsp:txBody>
      <dsp:txXfrm>
        <a:off x="1825615" y="1126"/>
        <a:ext cx="3780258" cy="2268154"/>
      </dsp:txXfrm>
    </dsp:sp>
    <dsp:sp modelId="{F82F98C6-E4E2-4EC3-AB5C-3ECDAA01BEC4}">
      <dsp:nvSpPr>
        <dsp:cNvPr id="0" name=""/>
        <dsp:cNvSpPr/>
      </dsp:nvSpPr>
      <dsp:spPr>
        <a:xfrm>
          <a:off x="5983899" y="1126"/>
          <a:ext cx="3780258" cy="2268154"/>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Work stream 2: Economic analysis</a:t>
          </a:r>
        </a:p>
      </dsp:txBody>
      <dsp:txXfrm>
        <a:off x="5983899" y="1126"/>
        <a:ext cx="3780258" cy="2268154"/>
      </dsp:txXfrm>
    </dsp:sp>
    <dsp:sp modelId="{A27361EE-EB0E-4522-A9F9-EB45E9AD5530}">
      <dsp:nvSpPr>
        <dsp:cNvPr id="0" name=""/>
        <dsp:cNvSpPr/>
      </dsp:nvSpPr>
      <dsp:spPr>
        <a:xfrm>
          <a:off x="1825615" y="2647307"/>
          <a:ext cx="3780258" cy="2268154"/>
        </a:xfrm>
        <a:prstGeom prst="rect">
          <a:avLst/>
        </a:prstGeom>
        <a:solidFill>
          <a:srgbClr val="45B6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Work stream 3: </a:t>
          </a:r>
          <a:r>
            <a:rPr lang="en-GB" sz="2900" kern="1200" dirty="0"/>
            <a:t>National study of implementation, patient and staff experience</a:t>
          </a:r>
          <a:endParaRPr lang="en-US" sz="2900" kern="1200" dirty="0"/>
        </a:p>
      </dsp:txBody>
      <dsp:txXfrm>
        <a:off x="1825615" y="2647307"/>
        <a:ext cx="3780258" cy="2268154"/>
      </dsp:txXfrm>
    </dsp:sp>
    <dsp:sp modelId="{0C90472B-B695-4C7C-9E10-6297BE3D681E}">
      <dsp:nvSpPr>
        <dsp:cNvPr id="0" name=""/>
        <dsp:cNvSpPr/>
      </dsp:nvSpPr>
      <dsp:spPr>
        <a:xfrm>
          <a:off x="5983899" y="2647307"/>
          <a:ext cx="3780258" cy="2268154"/>
        </a:xfrm>
        <a:prstGeom prst="rect">
          <a:avLst/>
        </a:prstGeom>
        <a:solidFill>
          <a:srgbClr val="70AD4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Work stream 4:           </a:t>
          </a:r>
          <a:r>
            <a:rPr lang="en-GB" sz="2900" kern="1200" dirty="0"/>
            <a:t>In-depth case studies of implementation, patient and staff experience </a:t>
          </a:r>
          <a:endParaRPr lang="en-US" sz="2900" kern="1200" dirty="0"/>
        </a:p>
      </dsp:txBody>
      <dsp:txXfrm>
        <a:off x="5983899" y="2647307"/>
        <a:ext cx="3780258" cy="226815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D4E8E0AE-463F-4603-97EC-F1452FB34C0F}" type="datetimeFigureOut">
              <a:rPr lang="en-GB" smtClean="0"/>
              <a:t>02/12/2020</a:t>
            </a:fld>
            <a:endParaRPr lang="en-GB"/>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GB"/>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6DF0B607-D08E-45EE-ACC4-96C3EAAB5E51}" type="slidenum">
              <a:rPr lang="en-GB" smtClean="0"/>
              <a:t>‹#›</a:t>
            </a:fld>
            <a:endParaRPr lang="en-GB"/>
          </a:p>
        </p:txBody>
      </p:sp>
    </p:spTree>
    <p:extLst>
      <p:ext uri="{BB962C8B-B14F-4D97-AF65-F5344CB8AC3E}">
        <p14:creationId xmlns:p14="http://schemas.microsoft.com/office/powerpoint/2010/main" val="99391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F0B607-D08E-45EE-ACC4-96C3EAAB5E51}" type="slidenum">
              <a:rPr lang="en-GB" smtClean="0"/>
              <a:t>3</a:t>
            </a:fld>
            <a:endParaRPr lang="en-GB"/>
          </a:p>
        </p:txBody>
      </p:sp>
    </p:spTree>
    <p:extLst>
      <p:ext uri="{BB962C8B-B14F-4D97-AF65-F5344CB8AC3E}">
        <p14:creationId xmlns:p14="http://schemas.microsoft.com/office/powerpoint/2010/main" val="620488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F0B607-D08E-45EE-ACC4-96C3EAAB5E51}" type="slidenum">
              <a:rPr lang="en-GB" smtClean="0"/>
              <a:t>4</a:t>
            </a:fld>
            <a:endParaRPr lang="en-GB"/>
          </a:p>
        </p:txBody>
      </p:sp>
    </p:spTree>
    <p:extLst>
      <p:ext uri="{BB962C8B-B14F-4D97-AF65-F5344CB8AC3E}">
        <p14:creationId xmlns:p14="http://schemas.microsoft.com/office/powerpoint/2010/main" val="27957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F0B607-D08E-45EE-ACC4-96C3EAAB5E51}" type="slidenum">
              <a:rPr lang="en-GB" smtClean="0"/>
              <a:t>5</a:t>
            </a:fld>
            <a:endParaRPr lang="en-GB"/>
          </a:p>
        </p:txBody>
      </p:sp>
    </p:spTree>
    <p:extLst>
      <p:ext uri="{BB962C8B-B14F-4D97-AF65-F5344CB8AC3E}">
        <p14:creationId xmlns:p14="http://schemas.microsoft.com/office/powerpoint/2010/main" val="821528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F0B607-D08E-45EE-ACC4-96C3EAAB5E51}" type="slidenum">
              <a:rPr lang="en-GB" smtClean="0"/>
              <a:t>9</a:t>
            </a:fld>
            <a:endParaRPr lang="en-GB"/>
          </a:p>
        </p:txBody>
      </p:sp>
    </p:spTree>
    <p:extLst>
      <p:ext uri="{BB962C8B-B14F-4D97-AF65-F5344CB8AC3E}">
        <p14:creationId xmlns:p14="http://schemas.microsoft.com/office/powerpoint/2010/main" val="63954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9E50330-D1E0-4C32-B4B7-4DD2755688F3}"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279772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E50330-D1E0-4C32-B4B7-4DD2755688F3}"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342456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E50330-D1E0-4C32-B4B7-4DD2755688F3}"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2930558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E50330-D1E0-4C32-B4B7-4DD2755688F3}"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1535567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E50330-D1E0-4C32-B4B7-4DD2755688F3}" type="datetimeFigureOut">
              <a:rPr lang="en-GB" smtClean="0"/>
              <a:t>02/12/2020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382945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9E50330-D1E0-4C32-B4B7-4DD2755688F3}"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3361614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9E50330-D1E0-4C32-B4B7-4DD2755688F3}" type="datetimeFigureOut">
              <a:rPr lang="en-GB" smtClean="0"/>
              <a:t>02/12/2020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259195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9E50330-D1E0-4C32-B4B7-4DD2755688F3}" type="datetimeFigureOut">
              <a:rPr lang="en-GB" smtClean="0"/>
              <a:t>02/12/2020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63383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50330-D1E0-4C32-B4B7-4DD2755688F3}" type="datetimeFigureOut">
              <a:rPr lang="en-GB" smtClean="0"/>
              <a:t>02/12/2020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2855457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E50330-D1E0-4C32-B4B7-4DD2755688F3}"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2677689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E50330-D1E0-4C32-B4B7-4DD2755688F3}" type="datetimeFigureOut">
              <a:rPr lang="en-GB" smtClean="0"/>
              <a:t>02/12/2020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D46C9-0ECA-4734-8F7C-FAE3885619B8}" type="slidenum">
              <a:rPr lang="en-GB" smtClean="0"/>
              <a:t>‹#›</a:t>
            </a:fld>
            <a:endParaRPr lang="en-GB"/>
          </a:p>
        </p:txBody>
      </p:sp>
    </p:spTree>
    <p:extLst>
      <p:ext uri="{BB962C8B-B14F-4D97-AF65-F5344CB8AC3E}">
        <p14:creationId xmlns:p14="http://schemas.microsoft.com/office/powerpoint/2010/main" val="312567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50330-D1E0-4C32-B4B7-4DD2755688F3}" type="datetimeFigureOut">
              <a:rPr lang="en-GB" smtClean="0"/>
              <a:t>02/12/2020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D46C9-0ECA-4734-8F7C-FAE3885619B8}" type="slidenum">
              <a:rPr lang="en-GB" smtClean="0"/>
              <a:t>‹#›</a:t>
            </a:fld>
            <a:endParaRPr lang="en-GB"/>
          </a:p>
        </p:txBody>
      </p:sp>
    </p:spTree>
    <p:extLst>
      <p:ext uri="{BB962C8B-B14F-4D97-AF65-F5344CB8AC3E}">
        <p14:creationId xmlns:p14="http://schemas.microsoft.com/office/powerpoint/2010/main" val="423251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hyperlink" Target="mailto:n.fulop@ucl.ac.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edrxiv.org/content/10.1101/2020.10.07.20208587v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edrxiv.org/content/10.1101/2020.11.12.20230318v1" TargetMode="External"/><Relationship Id="rId4" Type="http://schemas.openxmlformats.org/officeDocument/2006/relationships/hyperlink" Target="https://www.nuffieldtrust.org.uk/files/vw-evaluation-final-slideset-for-dissemination-12th-oct-2020.pdf"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22924"/>
            <a:ext cx="9144000" cy="2387600"/>
          </a:xfrm>
        </p:spPr>
        <p:txBody>
          <a:bodyPr>
            <a:normAutofit/>
          </a:bodyPr>
          <a:lstStyle/>
          <a:p>
            <a:r>
              <a:rPr lang="en-GB" b="1" dirty="0"/>
              <a:t>COVID Oximetry @Home</a:t>
            </a:r>
            <a:br>
              <a:rPr lang="en-GB" b="1" dirty="0"/>
            </a:br>
            <a:r>
              <a:rPr lang="en-GB" sz="4400" b="1" dirty="0"/>
              <a:t>[Remote home monitoring]</a:t>
            </a:r>
          </a:p>
        </p:txBody>
      </p:sp>
      <p:sp>
        <p:nvSpPr>
          <p:cNvPr id="3" name="Subtitle 2"/>
          <p:cNvSpPr>
            <a:spLocks noGrp="1"/>
          </p:cNvSpPr>
          <p:nvPr>
            <p:ph type="subTitle" idx="1"/>
          </p:nvPr>
        </p:nvSpPr>
        <p:spPr>
          <a:xfrm>
            <a:off x="1524000" y="3188677"/>
            <a:ext cx="9144000" cy="2209445"/>
          </a:xfrm>
        </p:spPr>
        <p:txBody>
          <a:bodyPr>
            <a:noAutofit/>
          </a:bodyPr>
          <a:lstStyle/>
          <a:p>
            <a:r>
              <a:rPr lang="en-GB" sz="2800" b="1" dirty="0"/>
              <a:t>RSET and BRACE evaluation </a:t>
            </a:r>
            <a:endParaRPr lang="en-GB" sz="2800" dirty="0"/>
          </a:p>
          <a:p>
            <a:endParaRPr lang="en-GB" sz="2800" dirty="0"/>
          </a:p>
          <a:p>
            <a:r>
              <a:rPr lang="en-GB" sz="2800" dirty="0"/>
              <a:t>Professor Naomi Fulop</a:t>
            </a:r>
          </a:p>
          <a:p>
            <a:r>
              <a:rPr lang="en-GB" sz="2800" dirty="0"/>
              <a:t>University College London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4920" y="248725"/>
            <a:ext cx="1978160" cy="748398"/>
          </a:xfrm>
          <a:prstGeom prst="rect">
            <a:avLst/>
          </a:prstGeom>
        </p:spPr>
      </p:pic>
      <p:pic>
        <p:nvPicPr>
          <p:cNvPr id="8"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48814" y="291756"/>
            <a:ext cx="2307768" cy="73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29930" y="5747373"/>
            <a:ext cx="3228086" cy="674889"/>
          </a:xfrm>
          <a:prstGeom prst="rect">
            <a:avLst/>
          </a:prstGeom>
        </p:spPr>
      </p:pic>
    </p:spTree>
    <p:extLst>
      <p:ext uri="{BB962C8B-B14F-4D97-AF65-F5344CB8AC3E}">
        <p14:creationId xmlns:p14="http://schemas.microsoft.com/office/powerpoint/2010/main" val="3537834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65BDED6-9296-4EBE-ADBE-5F79B808640C}"/>
              </a:ext>
            </a:extLst>
          </p:cNvPr>
          <p:cNvSpPr>
            <a:spLocks noGrp="1"/>
          </p:cNvSpPr>
          <p:nvPr>
            <p:ph type="title"/>
          </p:nvPr>
        </p:nvSpPr>
        <p:spPr/>
        <p:txBody>
          <a:bodyPr>
            <a:normAutofit/>
          </a:bodyPr>
          <a:lstStyle/>
          <a:p>
            <a:pPr eaLnBrk="1" hangingPunct="1"/>
            <a:r>
              <a:rPr lang="en-GB" altLang="en-US" sz="3600" dirty="0">
                <a:latin typeface="Adobe Gothic Std B"/>
                <a:ea typeface="Adobe Gothic Std B"/>
              </a:rPr>
              <a:t>Team and funding</a:t>
            </a:r>
          </a:p>
        </p:txBody>
      </p:sp>
      <p:sp>
        <p:nvSpPr>
          <p:cNvPr id="6147" name="Content Placeholder 2">
            <a:extLst>
              <a:ext uri="{FF2B5EF4-FFF2-40B4-BE49-F238E27FC236}">
                <a16:creationId xmlns:a16="http://schemas.microsoft.com/office/drawing/2014/main" id="{39AA33EC-7352-45EE-942E-151A774D4721}"/>
              </a:ext>
            </a:extLst>
          </p:cNvPr>
          <p:cNvSpPr>
            <a:spLocks noGrp="1"/>
          </p:cNvSpPr>
          <p:nvPr>
            <p:ph idx="1"/>
          </p:nvPr>
        </p:nvSpPr>
        <p:spPr>
          <a:xfrm>
            <a:off x="1981200" y="4469479"/>
            <a:ext cx="8229600" cy="1940761"/>
          </a:xfrm>
        </p:spPr>
        <p:txBody>
          <a:bodyPr>
            <a:normAutofit fontScale="92500" lnSpcReduction="20000"/>
          </a:bodyPr>
          <a:lstStyle/>
          <a:p>
            <a:pPr marL="0" indent="0">
              <a:buNone/>
            </a:pPr>
            <a:r>
              <a:rPr lang="en-GB" altLang="en-US" sz="1600" dirty="0"/>
              <a:t>For more info contact: </a:t>
            </a:r>
            <a:r>
              <a:rPr lang="en-GB" altLang="en-US" sz="1600" dirty="0">
                <a:hlinkClick r:id="rId2"/>
              </a:rPr>
              <a:t>n.fulop@ucl.ac.uk</a:t>
            </a:r>
            <a:endParaRPr lang="en-GB" altLang="en-US" sz="1600" dirty="0"/>
          </a:p>
          <a:p>
            <a:pPr marL="0" indent="0">
              <a:buNone/>
            </a:pPr>
            <a:endParaRPr lang="en-GB" altLang="en-US" sz="800" dirty="0"/>
          </a:p>
          <a:p>
            <a:pPr marL="0" indent="0">
              <a:buNone/>
            </a:pPr>
            <a:r>
              <a:rPr lang="en-GB" altLang="en-US" sz="1600" b="1" dirty="0"/>
              <a:t>Acknowledgement: </a:t>
            </a:r>
          </a:p>
          <a:p>
            <a:pPr marL="0" indent="0">
              <a:buNone/>
            </a:pPr>
            <a:r>
              <a:rPr lang="en-GB" altLang="en-US" sz="1600" dirty="0"/>
              <a:t>This project was funded by the National Institute for Health Research, Health Services &amp; Delivery Research programme (RSET Project no. 16/138/17; BRACE Project no. 16/138/31).  </a:t>
            </a:r>
          </a:p>
          <a:p>
            <a:pPr marL="0" indent="0">
              <a:buNone/>
            </a:pPr>
            <a:endParaRPr lang="en-GB" altLang="en-US" sz="900" dirty="0"/>
          </a:p>
          <a:p>
            <a:pPr marL="0" indent="0">
              <a:buNone/>
            </a:pPr>
            <a:r>
              <a:rPr lang="en-GB" altLang="en-US" sz="1600" dirty="0"/>
              <a:t>The views and opinions expressed therein are those of the authors and do not necessarily reflect those of the HS&amp;DR, NIHR, NHS or the Department of Health and Social Care.</a:t>
            </a:r>
            <a:endParaRPr lang="en-US" altLang="en-US" sz="1600" dirty="0"/>
          </a:p>
          <a:p>
            <a:pPr marL="0" indent="0">
              <a:buNone/>
            </a:pPr>
            <a:endParaRPr lang="en-GB" altLang="en-US" sz="1600" b="1" dirty="0"/>
          </a:p>
        </p:txBody>
      </p:sp>
      <p:sp>
        <p:nvSpPr>
          <p:cNvPr id="6148" name="Slide Number Placeholder 3">
            <a:extLst>
              <a:ext uri="{FF2B5EF4-FFF2-40B4-BE49-F238E27FC236}">
                <a16:creationId xmlns:a16="http://schemas.microsoft.com/office/drawing/2014/main" id="{C09F1D3A-DD90-4CD9-A46D-733E4CE394C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701481-E3B6-4A47-A15E-41F2A0E8E7AE}" type="slidenum">
              <a:rPr lang="en-GB" altLang="en-US" sz="1200">
                <a:solidFill>
                  <a:srgbClr val="898989"/>
                </a:solidFill>
              </a:rPr>
              <a:pPr>
                <a:spcBef>
                  <a:spcPct val="0"/>
                </a:spcBef>
                <a:buFontTx/>
                <a:buNone/>
              </a:pPr>
              <a:t>2</a:t>
            </a:fld>
            <a:endParaRPr lang="en-GB" altLang="en-US" sz="1200">
              <a:solidFill>
                <a:srgbClr val="898989"/>
              </a:solidFill>
            </a:endParaRPr>
          </a:p>
        </p:txBody>
      </p:sp>
      <p:sp>
        <p:nvSpPr>
          <p:cNvPr id="6149" name="TextBox 1">
            <a:extLst>
              <a:ext uri="{FF2B5EF4-FFF2-40B4-BE49-F238E27FC236}">
                <a16:creationId xmlns:a16="http://schemas.microsoft.com/office/drawing/2014/main" id="{C5744846-7B82-4976-847D-696950DA7134}"/>
              </a:ext>
            </a:extLst>
          </p:cNvPr>
          <p:cNvSpPr txBox="1">
            <a:spLocks noChangeArrowheads="1"/>
          </p:cNvSpPr>
          <p:nvPr/>
        </p:nvSpPr>
        <p:spPr bwMode="auto">
          <a:xfrm>
            <a:off x="1981200" y="1397001"/>
            <a:ext cx="4306888" cy="417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Wingdings" panose="05000000000000000000" pitchFamily="2" charset="2"/>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Naomi Fulop (UCL,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Cecilia Vindrola (UCL,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Manbinder Sidhu (University of Birmingham, BRACE)</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Chris Sherlaw-Johnson (Nuffield Trust,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Theo Georghiou (Nuffield Trust,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Holly Walton (UCL,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Nadia Crellin (Nuffield Trust, RSET)</a:t>
            </a:r>
          </a:p>
          <a:p>
            <a:pPr marL="0" indent="0" eaLnBrk="1" hangingPunct="1">
              <a:lnSpc>
                <a:spcPct val="130000"/>
              </a:lnSpc>
              <a:spcBef>
                <a:spcPct val="0"/>
              </a:spcBef>
              <a:buNone/>
            </a:pPr>
            <a:endParaRPr lang="en-US" altLang="en-US" sz="2000" dirty="0">
              <a:latin typeface="Arial" panose="020B0604020202020204" pitchFamily="34" charset="0"/>
            </a:endParaRPr>
          </a:p>
          <a:p>
            <a:pPr eaLnBrk="1" hangingPunct="1">
              <a:lnSpc>
                <a:spcPct val="130000"/>
              </a:lnSpc>
              <a:spcBef>
                <a:spcPct val="0"/>
              </a:spcBef>
              <a:buFontTx/>
              <a:buNone/>
            </a:pPr>
            <a:endParaRPr lang="en-US" altLang="en-US" sz="2000" dirty="0">
              <a:latin typeface="Arial" panose="020B0604020202020204" pitchFamily="34" charset="0"/>
            </a:endParaRPr>
          </a:p>
          <a:p>
            <a:pPr eaLnBrk="1" hangingPunct="1">
              <a:lnSpc>
                <a:spcPct val="130000"/>
              </a:lnSpc>
              <a:spcBef>
                <a:spcPct val="0"/>
              </a:spcBef>
              <a:buFontTx/>
              <a:buNone/>
            </a:pPr>
            <a:endParaRPr lang="en-US" altLang="en-US" sz="2000" dirty="0">
              <a:latin typeface="Arial" panose="020B0604020202020204" pitchFamily="34" charset="0"/>
            </a:endParaRPr>
          </a:p>
        </p:txBody>
      </p:sp>
      <p:sp>
        <p:nvSpPr>
          <p:cNvPr id="6150" name="TextBox 7">
            <a:extLst>
              <a:ext uri="{FF2B5EF4-FFF2-40B4-BE49-F238E27FC236}">
                <a16:creationId xmlns:a16="http://schemas.microsoft.com/office/drawing/2014/main" id="{3C0642FB-24B1-4DB4-8E94-6EB7A6A87C55}"/>
              </a:ext>
            </a:extLst>
          </p:cNvPr>
          <p:cNvSpPr txBox="1">
            <a:spLocks noChangeArrowheads="1"/>
          </p:cNvSpPr>
          <p:nvPr/>
        </p:nvSpPr>
        <p:spPr bwMode="auto">
          <a:xfrm>
            <a:off x="5978525" y="1423988"/>
            <a:ext cx="4541838" cy="385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Wingdings" panose="05000000000000000000" pitchFamily="2" charset="2"/>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Sonila M Tomini (UCL,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Kelly Singh (University of Birmingham, BRACE)</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Jenny Bousfield (RAND, BRACE)</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Jo Ellins (University of Birmingham, BRACE)</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Steve Morris (University of Cambridge, RSET)</a:t>
            </a:r>
          </a:p>
          <a:p>
            <a:pPr eaLnBrk="1" hangingPunct="1">
              <a:lnSpc>
                <a:spcPct val="130000"/>
              </a:lnSpc>
              <a:spcBef>
                <a:spcPct val="0"/>
              </a:spcBef>
              <a:buFont typeface="Arial" panose="020B0604020202020204" pitchFamily="34" charset="0"/>
              <a:buChar char="•"/>
            </a:pPr>
            <a:r>
              <a:rPr lang="en-US" altLang="en-US" sz="1600" dirty="0">
                <a:latin typeface="Arial" panose="020B0604020202020204" pitchFamily="34" charset="0"/>
              </a:rPr>
              <a:t>Pei Li Ng (UCL, RSET)</a:t>
            </a:r>
          </a:p>
          <a:p>
            <a:pPr eaLnBrk="1" hangingPunct="1">
              <a:lnSpc>
                <a:spcPct val="130000"/>
              </a:lnSpc>
              <a:spcBef>
                <a:spcPct val="0"/>
              </a:spcBef>
              <a:buFont typeface="Arial" panose="020B0604020202020204" pitchFamily="34" charset="0"/>
              <a:buChar char="•"/>
            </a:pPr>
            <a:endParaRPr lang="en-US" altLang="en-US" sz="2000" dirty="0">
              <a:latin typeface="Arial" panose="020B0604020202020204" pitchFamily="34" charset="0"/>
            </a:endParaRPr>
          </a:p>
          <a:p>
            <a:pPr eaLnBrk="1" hangingPunct="1">
              <a:lnSpc>
                <a:spcPct val="130000"/>
              </a:lnSpc>
              <a:spcBef>
                <a:spcPct val="0"/>
              </a:spcBef>
              <a:buFontTx/>
              <a:buNone/>
            </a:pPr>
            <a:endParaRPr lang="en-US" altLang="en-US" sz="2000" dirty="0">
              <a:latin typeface="Arial" panose="020B0604020202020204" pitchFamily="34" charset="0"/>
            </a:endParaRPr>
          </a:p>
          <a:p>
            <a:pPr eaLnBrk="1" hangingPunct="1">
              <a:lnSpc>
                <a:spcPct val="130000"/>
              </a:lnSpc>
              <a:spcBef>
                <a:spcPct val="0"/>
              </a:spcBef>
              <a:buFontTx/>
              <a:buNone/>
            </a:pPr>
            <a:endParaRPr lang="en-US" altLang="en-US" sz="2000" dirty="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E4014-F225-4408-BF73-07C1E4B7E9A7}"/>
              </a:ext>
            </a:extLst>
          </p:cNvPr>
          <p:cNvSpPr>
            <a:spLocks noGrp="1"/>
          </p:cNvSpPr>
          <p:nvPr>
            <p:ph type="title"/>
          </p:nvPr>
        </p:nvSpPr>
        <p:spPr/>
        <p:txBody>
          <a:bodyPr>
            <a:normAutofit/>
          </a:bodyPr>
          <a:lstStyle/>
          <a:p>
            <a:r>
              <a:rPr lang="en-GB" sz="3600" dirty="0"/>
              <a:t>Phase 1 evaluation: remote home monitoring models during first wave pandemic</a:t>
            </a:r>
          </a:p>
        </p:txBody>
      </p:sp>
      <p:sp>
        <p:nvSpPr>
          <p:cNvPr id="3" name="Content Placeholder 2">
            <a:extLst>
              <a:ext uri="{FF2B5EF4-FFF2-40B4-BE49-F238E27FC236}">
                <a16:creationId xmlns:a16="http://schemas.microsoft.com/office/drawing/2014/main" id="{97A97248-E00C-4217-9111-786B27C4C283}"/>
              </a:ext>
            </a:extLst>
          </p:cNvPr>
          <p:cNvSpPr>
            <a:spLocks noGrp="1"/>
          </p:cNvSpPr>
          <p:nvPr>
            <p:ph idx="1"/>
          </p:nvPr>
        </p:nvSpPr>
        <p:spPr>
          <a:xfrm>
            <a:off x="838200" y="1690688"/>
            <a:ext cx="10515600" cy="4802187"/>
          </a:xfrm>
        </p:spPr>
        <p:txBody>
          <a:bodyPr>
            <a:noAutofit/>
          </a:bodyPr>
          <a:lstStyle/>
          <a:p>
            <a:r>
              <a:rPr lang="en-GB" sz="2400" b="1" dirty="0"/>
              <a:t>Rapid systematic review </a:t>
            </a:r>
            <a:r>
              <a:rPr lang="en-GB" sz="2400" dirty="0"/>
              <a:t>– </a:t>
            </a:r>
            <a:r>
              <a:rPr lang="en-GB" sz="2000" dirty="0"/>
              <a:t>preprint available here</a:t>
            </a:r>
          </a:p>
          <a:p>
            <a:pPr marL="0" indent="0">
              <a:buNone/>
            </a:pPr>
            <a:r>
              <a:rPr lang="en-GB" sz="2000" dirty="0"/>
              <a:t>	</a:t>
            </a:r>
            <a:r>
              <a:rPr lang="en-GB" sz="2000" dirty="0">
                <a:hlinkClick r:id="rId3"/>
              </a:rPr>
              <a:t>https://www.medrxiv.org/content/10.1101/2020.10.07.20208587v2</a:t>
            </a:r>
            <a:r>
              <a:rPr lang="en-GB" sz="2000" dirty="0"/>
              <a:t> </a:t>
            </a:r>
            <a:endParaRPr lang="en-GB" sz="2000" dirty="0">
              <a:highlight>
                <a:srgbClr val="FFFF00"/>
              </a:highlight>
            </a:endParaRPr>
          </a:p>
          <a:p>
            <a:r>
              <a:rPr lang="en-GB" sz="2400" b="1" dirty="0"/>
              <a:t>Rapid evaluation of 8 sites operating remote home monitoring during 1</a:t>
            </a:r>
            <a:r>
              <a:rPr lang="en-GB" sz="2400" b="1" baseline="30000" dirty="0"/>
              <a:t>st</a:t>
            </a:r>
            <a:r>
              <a:rPr lang="en-GB" sz="2400" b="1" dirty="0"/>
              <a:t> wave</a:t>
            </a:r>
            <a:r>
              <a:rPr lang="en-GB" sz="2400" dirty="0"/>
              <a:t>:</a:t>
            </a:r>
          </a:p>
          <a:p>
            <a:pPr lvl="1"/>
            <a:r>
              <a:rPr lang="en-GB" sz="2000" dirty="0"/>
              <a:t>typology of models / Implementation / staff experience / use of data / patient numbers and impact / staffing models and costs </a:t>
            </a:r>
          </a:p>
          <a:p>
            <a:pPr marL="914400" lvl="2" indent="0">
              <a:buNone/>
            </a:pPr>
            <a:r>
              <a:rPr lang="en-GB" b="1" dirty="0"/>
              <a:t> </a:t>
            </a:r>
            <a:r>
              <a:rPr lang="en-GB" sz="2400" b="1" dirty="0"/>
              <a:t>Lessons learned for winter 2020-2021</a:t>
            </a:r>
            <a:endParaRPr lang="en-GB" sz="2400" dirty="0"/>
          </a:p>
          <a:p>
            <a:pPr lvl="1"/>
            <a:r>
              <a:rPr lang="en-GB" sz="1800" dirty="0"/>
              <a:t>Slide set summarising findings:</a:t>
            </a:r>
          </a:p>
          <a:p>
            <a:pPr marL="457200" lvl="1" indent="0">
              <a:buNone/>
            </a:pPr>
            <a:r>
              <a:rPr lang="en-GB" sz="1800" dirty="0">
                <a:hlinkClick r:id="rId4"/>
              </a:rPr>
              <a:t>https://www.nuffieldtrust.org.uk/files/vw-evaluation-final-slideset-for-dissemination-12th-oct-2020.pdf</a:t>
            </a:r>
            <a:r>
              <a:rPr lang="en-GB" sz="1800" dirty="0"/>
              <a:t> </a:t>
            </a:r>
          </a:p>
          <a:p>
            <a:pPr lvl="1"/>
            <a:r>
              <a:rPr lang="en-GB" sz="1800" dirty="0"/>
              <a:t>Preprint publication:</a:t>
            </a:r>
          </a:p>
          <a:p>
            <a:pPr marL="457200" lvl="1" indent="0">
              <a:buNone/>
            </a:pPr>
            <a:r>
              <a:rPr lang="en-GB" sz="1800" dirty="0">
                <a:hlinkClick r:id="rId5"/>
              </a:rPr>
              <a:t>https://www.medrxiv.org/content/10.1101/2020.11.12.20230318v1</a:t>
            </a:r>
            <a:r>
              <a:rPr lang="en-GB" sz="1800" dirty="0"/>
              <a:t> </a:t>
            </a:r>
          </a:p>
          <a:p>
            <a:r>
              <a:rPr lang="en-GB" dirty="0"/>
              <a:t>Not able to determine effectiveness or patient experience</a:t>
            </a:r>
          </a:p>
        </p:txBody>
      </p:sp>
      <p:sp>
        <p:nvSpPr>
          <p:cNvPr id="4" name="Arrow: Right 3">
            <a:extLst>
              <a:ext uri="{FF2B5EF4-FFF2-40B4-BE49-F238E27FC236}">
                <a16:creationId xmlns:a16="http://schemas.microsoft.com/office/drawing/2014/main" id="{A9A1FF84-6CBC-47BC-913C-9D118EBC80E5}"/>
              </a:ext>
            </a:extLst>
          </p:cNvPr>
          <p:cNvSpPr/>
          <p:nvPr/>
        </p:nvSpPr>
        <p:spPr>
          <a:xfrm>
            <a:off x="981075" y="3520281"/>
            <a:ext cx="809625"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471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What will we look at in phase 2 evaluation?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8697231"/>
              </p:ext>
            </p:extLst>
          </p:nvPr>
        </p:nvGraphicFramePr>
        <p:xfrm>
          <a:off x="0" y="1444600"/>
          <a:ext cx="11589774" cy="49165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262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Work stream 1: How is CO@H associated with mortality and use of hospital services?</a:t>
            </a:r>
          </a:p>
        </p:txBody>
      </p:sp>
      <p:sp>
        <p:nvSpPr>
          <p:cNvPr id="3" name="Content Placeholder 2"/>
          <p:cNvSpPr>
            <a:spLocks noGrp="1"/>
          </p:cNvSpPr>
          <p:nvPr>
            <p:ph idx="1"/>
          </p:nvPr>
        </p:nvSpPr>
        <p:spPr/>
        <p:txBody>
          <a:bodyPr>
            <a:normAutofit/>
          </a:bodyPr>
          <a:lstStyle/>
          <a:p>
            <a:r>
              <a:rPr lang="en-GB" sz="3200" b="1" dirty="0"/>
              <a:t>National area level analysis (available aggregated data)</a:t>
            </a:r>
          </a:p>
          <a:p>
            <a:pPr lvl="1"/>
            <a:r>
              <a:rPr lang="en-GB" dirty="0"/>
              <a:t>Changes in </a:t>
            </a:r>
            <a:r>
              <a:rPr lang="en-GB" dirty="0" err="1"/>
              <a:t>Covid</a:t>
            </a:r>
            <a:r>
              <a:rPr lang="en-GB" dirty="0"/>
              <a:t> hospitalisations &amp; mortality, after implementation</a:t>
            </a:r>
          </a:p>
          <a:p>
            <a:pPr lvl="1"/>
            <a:r>
              <a:rPr lang="en-GB" dirty="0"/>
              <a:t>Accounting for area characteristics, dates of implementation, levels of uptake, vaccinations(?), etc</a:t>
            </a:r>
            <a:endParaRPr lang="en-GB" dirty="0">
              <a:solidFill>
                <a:srgbClr val="7030A0"/>
              </a:solidFill>
            </a:endParaRPr>
          </a:p>
          <a:p>
            <a:r>
              <a:rPr lang="en-GB" sz="3200" b="1" dirty="0"/>
              <a:t>Step-down model readmissions (HES data)</a:t>
            </a:r>
          </a:p>
          <a:p>
            <a:pPr lvl="1"/>
            <a:r>
              <a:rPr lang="en-GB" dirty="0"/>
              <a:t>Changes in </a:t>
            </a:r>
            <a:r>
              <a:rPr lang="en-GB" dirty="0" err="1"/>
              <a:t>Covid</a:t>
            </a:r>
            <a:r>
              <a:rPr lang="en-GB" dirty="0"/>
              <a:t> readmissions - frequency and patient characteristics</a:t>
            </a:r>
          </a:p>
          <a:p>
            <a:pPr lvl="1"/>
            <a:r>
              <a:rPr lang="en-GB" dirty="0"/>
              <a:t>Accounting for above factors, also person characteristics, prior admission</a:t>
            </a:r>
          </a:p>
          <a:p>
            <a:r>
              <a:rPr lang="en-GB" sz="3200" b="1" dirty="0" err="1"/>
              <a:t>Covid</a:t>
            </a:r>
            <a:r>
              <a:rPr lang="en-GB" sz="3200" b="1" dirty="0"/>
              <a:t> admissions (HES data)</a:t>
            </a:r>
          </a:p>
          <a:p>
            <a:pPr lvl="1"/>
            <a:r>
              <a:rPr lang="en-GB" dirty="0"/>
              <a:t>Changes in characteristics of </a:t>
            </a:r>
            <a:r>
              <a:rPr lang="en-GB" dirty="0" err="1"/>
              <a:t>Covid</a:t>
            </a:r>
            <a:r>
              <a:rPr lang="en-GB" dirty="0"/>
              <a:t>-admitted patients, after implementation</a:t>
            </a:r>
          </a:p>
          <a:p>
            <a:pPr lvl="1"/>
            <a:r>
              <a:rPr lang="en-GB" dirty="0"/>
              <a:t>Includes impact on hospital experiences </a:t>
            </a:r>
            <a:r>
              <a:rPr lang="en-GB" dirty="0" err="1"/>
              <a:t>eg</a:t>
            </a:r>
            <a:r>
              <a:rPr lang="en-GB" dirty="0"/>
              <a:t> LOS</a:t>
            </a:r>
          </a:p>
          <a:p>
            <a:pPr lvl="1"/>
            <a:endParaRPr lang="en-GB" sz="2800" dirty="0"/>
          </a:p>
        </p:txBody>
      </p:sp>
    </p:spTree>
    <p:extLst>
      <p:ext uri="{BB962C8B-B14F-4D97-AF65-F5344CB8AC3E}">
        <p14:creationId xmlns:p14="http://schemas.microsoft.com/office/powerpoint/2010/main" val="107015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0FE3D4-9622-4527-903D-413E862C1BEA}"/>
              </a:ext>
            </a:extLst>
          </p:cNvPr>
          <p:cNvSpPr>
            <a:spLocks noGrp="1"/>
          </p:cNvSpPr>
          <p:nvPr>
            <p:ph type="title"/>
          </p:nvPr>
        </p:nvSpPr>
        <p:spPr>
          <a:xfrm>
            <a:off x="639536" y="95704"/>
            <a:ext cx="10515600" cy="863600"/>
          </a:xfrm>
        </p:spPr>
        <p:txBody>
          <a:bodyPr>
            <a:normAutofit/>
          </a:bodyPr>
          <a:lstStyle/>
          <a:p>
            <a:r>
              <a:rPr lang="en-GB" sz="3600" dirty="0"/>
              <a:t>Work stream 2: Economic analysis</a:t>
            </a:r>
          </a:p>
        </p:txBody>
      </p:sp>
      <p:sp>
        <p:nvSpPr>
          <p:cNvPr id="5" name="Content Placeholder 4">
            <a:extLst>
              <a:ext uri="{FF2B5EF4-FFF2-40B4-BE49-F238E27FC236}">
                <a16:creationId xmlns:a16="http://schemas.microsoft.com/office/drawing/2014/main" id="{25A531DC-67D1-467F-B3F7-EAE303E6955B}"/>
              </a:ext>
            </a:extLst>
          </p:cNvPr>
          <p:cNvSpPr>
            <a:spLocks noGrp="1"/>
          </p:cNvSpPr>
          <p:nvPr>
            <p:ph idx="1"/>
          </p:nvPr>
        </p:nvSpPr>
        <p:spPr>
          <a:xfrm>
            <a:off x="238124" y="866775"/>
            <a:ext cx="11820525" cy="5800725"/>
          </a:xfrm>
        </p:spPr>
        <p:txBody>
          <a:bodyPr>
            <a:normAutofit fontScale="92500" lnSpcReduction="10000"/>
          </a:bodyPr>
          <a:lstStyle/>
          <a:p>
            <a:r>
              <a:rPr lang="en-GB" b="1" dirty="0"/>
              <a:t>Cost analysis</a:t>
            </a:r>
          </a:p>
          <a:p>
            <a:pPr lvl="1"/>
            <a:r>
              <a:rPr lang="en-GB" dirty="0"/>
              <a:t>Implementing CO@H at study sites</a:t>
            </a:r>
          </a:p>
          <a:p>
            <a:pPr lvl="2"/>
            <a:r>
              <a:rPr lang="en-US" dirty="0"/>
              <a:t>Staff and non-staff costs</a:t>
            </a:r>
            <a:endParaRPr lang="en-GB" dirty="0"/>
          </a:p>
          <a:p>
            <a:pPr lvl="1"/>
            <a:r>
              <a:rPr lang="en-US" dirty="0"/>
              <a:t>Running the CO@H sites</a:t>
            </a:r>
          </a:p>
          <a:p>
            <a:pPr lvl="2"/>
            <a:r>
              <a:rPr lang="en-US" dirty="0"/>
              <a:t>Staff and non-staff costs</a:t>
            </a:r>
          </a:p>
          <a:p>
            <a:pPr lvl="1"/>
            <a:r>
              <a:rPr lang="en-US" dirty="0"/>
              <a:t>Treating patients whose health deteriorates </a:t>
            </a:r>
          </a:p>
          <a:p>
            <a:pPr lvl="2"/>
            <a:r>
              <a:rPr lang="en-US" dirty="0"/>
              <a:t>Including ED and outpatient visits, and inpatient stays including ICU stays</a:t>
            </a:r>
            <a:endParaRPr lang="en-GB" dirty="0"/>
          </a:p>
          <a:p>
            <a:r>
              <a:rPr lang="en-GB" b="1" dirty="0"/>
              <a:t>Cost-effectiveness analysis</a:t>
            </a:r>
          </a:p>
          <a:p>
            <a:pPr lvl="1"/>
            <a:r>
              <a:rPr lang="en-GB" dirty="0"/>
              <a:t>Costs (as above)</a:t>
            </a:r>
          </a:p>
          <a:p>
            <a:pPr lvl="1"/>
            <a:r>
              <a:rPr lang="en-GB" dirty="0"/>
              <a:t>Outcomes measured in terms of mortality and quality-adjusted life years </a:t>
            </a:r>
          </a:p>
          <a:p>
            <a:r>
              <a:rPr lang="en-GB" b="1" dirty="0"/>
              <a:t>Budget impact study</a:t>
            </a:r>
          </a:p>
          <a:p>
            <a:pPr lvl="1"/>
            <a:r>
              <a:rPr lang="en-US" dirty="0"/>
              <a:t>Local and national cost impact of the rollout of the CO@H </a:t>
            </a:r>
            <a:r>
              <a:rPr lang="en-US" dirty="0" err="1"/>
              <a:t>programme</a:t>
            </a:r>
            <a:endParaRPr lang="en-US" dirty="0"/>
          </a:p>
          <a:p>
            <a:r>
              <a:rPr lang="en-US" b="1" dirty="0"/>
              <a:t>Data:</a:t>
            </a:r>
          </a:p>
          <a:p>
            <a:pPr lvl="1"/>
            <a:r>
              <a:rPr lang="en-US" dirty="0"/>
              <a:t>Bespoke cost collection tools from study sites (costs of implementing and running CO@H)</a:t>
            </a:r>
          </a:p>
          <a:p>
            <a:pPr lvl="1"/>
            <a:r>
              <a:rPr lang="en-US" dirty="0"/>
              <a:t>Proposed National Dataset (hospital use, mortality)</a:t>
            </a:r>
          </a:p>
          <a:p>
            <a:pPr lvl="1"/>
            <a:r>
              <a:rPr lang="en-US" dirty="0"/>
              <a:t>Published data (quality of life)</a:t>
            </a:r>
          </a:p>
          <a:p>
            <a:pPr lvl="1"/>
            <a:endParaRPr lang="en-GB" dirty="0"/>
          </a:p>
        </p:txBody>
      </p:sp>
    </p:spTree>
    <p:extLst>
      <p:ext uri="{BB962C8B-B14F-4D97-AF65-F5344CB8AC3E}">
        <p14:creationId xmlns:p14="http://schemas.microsoft.com/office/powerpoint/2010/main" val="294939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Work stream 3: National study of implementation, staff and patient experience</a:t>
            </a:r>
          </a:p>
        </p:txBody>
      </p:sp>
      <p:sp>
        <p:nvSpPr>
          <p:cNvPr id="3" name="Content Placeholder 2"/>
          <p:cNvSpPr>
            <a:spLocks noGrp="1"/>
          </p:cNvSpPr>
          <p:nvPr>
            <p:ph idx="1"/>
          </p:nvPr>
        </p:nvSpPr>
        <p:spPr>
          <a:xfrm>
            <a:off x="838200" y="1825624"/>
            <a:ext cx="10515600" cy="5032375"/>
          </a:xfrm>
        </p:spPr>
        <p:txBody>
          <a:bodyPr>
            <a:noAutofit/>
          </a:bodyPr>
          <a:lstStyle/>
          <a:p>
            <a:pPr marL="457200" lvl="1" indent="0">
              <a:buNone/>
            </a:pPr>
            <a:r>
              <a:rPr lang="en-GB" sz="2800" b="1" dirty="0"/>
              <a:t>Aim: </a:t>
            </a:r>
            <a:r>
              <a:rPr lang="en-GB" sz="2800" dirty="0"/>
              <a:t>To explore the experiences of those setting up and delivering CO@H and those receiving CO@H at a national level</a:t>
            </a:r>
            <a:endParaRPr lang="en-GB" sz="2800" b="1" dirty="0"/>
          </a:p>
          <a:p>
            <a:pPr marL="457200" lvl="1" indent="0">
              <a:buNone/>
            </a:pPr>
            <a:endParaRPr lang="en-GB" sz="2800" b="1" dirty="0"/>
          </a:p>
          <a:p>
            <a:pPr marL="457200" lvl="1" indent="0">
              <a:buNone/>
            </a:pPr>
            <a:r>
              <a:rPr lang="en-GB" b="1" dirty="0"/>
              <a:t>Staff surveys: </a:t>
            </a:r>
            <a:r>
              <a:rPr lang="en-GB" dirty="0"/>
              <a:t>A national survey with staff who have been involved in implementing and delivering CO@H. The survey will focus on capturing information about the service, experiences delivering CO@H, training and support received, impact on workload, perspectives on patient engagement, and barriers and facilitators.</a:t>
            </a:r>
          </a:p>
          <a:p>
            <a:pPr marL="457200" lvl="1" indent="0">
              <a:buNone/>
            </a:pPr>
            <a:endParaRPr lang="en-GB" dirty="0"/>
          </a:p>
          <a:p>
            <a:pPr marL="457200" lvl="1" indent="0">
              <a:buNone/>
            </a:pPr>
            <a:r>
              <a:rPr lang="en-GB" b="1" dirty="0"/>
              <a:t>Patient and carer surveys:  </a:t>
            </a:r>
            <a:r>
              <a:rPr lang="en-GB" dirty="0"/>
              <a:t>A national survey with patients and carers who have received CO@H. The survey will focus on demographics, questions about service received, patients’ experience of receiving CO@H, patients’ engagement with CO@H, and barriers and facilitators.</a:t>
            </a:r>
          </a:p>
        </p:txBody>
      </p:sp>
      <p:pic>
        <p:nvPicPr>
          <p:cNvPr id="4" name="Picture 3"/>
          <p:cNvPicPr>
            <a:picLocks noChangeAspect="1"/>
          </p:cNvPicPr>
          <p:nvPr/>
        </p:nvPicPr>
        <p:blipFill>
          <a:blip r:embed="rId2"/>
          <a:stretch>
            <a:fillRect/>
          </a:stretch>
        </p:blipFill>
        <p:spPr>
          <a:xfrm>
            <a:off x="245666" y="1825624"/>
            <a:ext cx="914479" cy="914479"/>
          </a:xfrm>
          <a:prstGeom prst="rect">
            <a:avLst/>
          </a:prstGeom>
        </p:spPr>
      </p:pic>
      <p:pic>
        <p:nvPicPr>
          <p:cNvPr id="5" name="Picture 4"/>
          <p:cNvPicPr>
            <a:picLocks noChangeAspect="1"/>
          </p:cNvPicPr>
          <p:nvPr/>
        </p:nvPicPr>
        <p:blipFill>
          <a:blip r:embed="rId3"/>
          <a:stretch>
            <a:fillRect/>
          </a:stretch>
        </p:blipFill>
        <p:spPr>
          <a:xfrm>
            <a:off x="245666" y="3699548"/>
            <a:ext cx="914479" cy="914479"/>
          </a:xfrm>
          <a:prstGeom prst="rect">
            <a:avLst/>
          </a:prstGeom>
        </p:spPr>
      </p:pic>
      <p:pic>
        <p:nvPicPr>
          <p:cNvPr id="6" name="Picture 5"/>
          <p:cNvPicPr>
            <a:picLocks noChangeAspect="1"/>
          </p:cNvPicPr>
          <p:nvPr/>
        </p:nvPicPr>
        <p:blipFill>
          <a:blip r:embed="rId4"/>
          <a:stretch>
            <a:fillRect/>
          </a:stretch>
        </p:blipFill>
        <p:spPr>
          <a:xfrm>
            <a:off x="312727" y="5573472"/>
            <a:ext cx="780356" cy="780356"/>
          </a:xfrm>
          <a:prstGeom prst="rect">
            <a:avLst/>
          </a:prstGeom>
        </p:spPr>
      </p:pic>
    </p:spTree>
    <p:extLst>
      <p:ext uri="{BB962C8B-B14F-4D97-AF65-F5344CB8AC3E}">
        <p14:creationId xmlns:p14="http://schemas.microsoft.com/office/powerpoint/2010/main" val="4017778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Work stream 4: In-depth case studies of implementation, patient and staff experience </a:t>
            </a:r>
          </a:p>
        </p:txBody>
      </p:sp>
      <p:sp>
        <p:nvSpPr>
          <p:cNvPr id="3" name="Content Placeholder 2"/>
          <p:cNvSpPr>
            <a:spLocks noGrp="1"/>
          </p:cNvSpPr>
          <p:nvPr>
            <p:ph idx="1"/>
          </p:nvPr>
        </p:nvSpPr>
        <p:spPr>
          <a:xfrm>
            <a:off x="838200" y="1825624"/>
            <a:ext cx="10515600" cy="5032375"/>
          </a:xfrm>
        </p:spPr>
        <p:txBody>
          <a:bodyPr>
            <a:normAutofit/>
          </a:bodyPr>
          <a:lstStyle/>
          <a:p>
            <a:pPr marL="457200" lvl="1" indent="0">
              <a:buNone/>
            </a:pPr>
            <a:r>
              <a:rPr lang="en-GB" sz="2000" b="1" dirty="0"/>
              <a:t>Aim: </a:t>
            </a:r>
            <a:r>
              <a:rPr lang="en-GB" sz="2000" dirty="0"/>
              <a:t>to analyse implementation of CO@H and staff experiences of delivering the service and patient experiences of care in a sample of 12 sites purposively sampled by geography/setting/model type/mechanism for remote monitoring.</a:t>
            </a:r>
          </a:p>
          <a:p>
            <a:pPr marL="457200" lvl="1" indent="0">
              <a:buNone/>
            </a:pPr>
            <a:r>
              <a:rPr lang="en-GB" sz="2000" dirty="0"/>
              <a:t> </a:t>
            </a:r>
          </a:p>
          <a:p>
            <a:pPr marL="457200" lvl="1" indent="0">
              <a:buNone/>
            </a:pPr>
            <a:r>
              <a:rPr lang="en-GB" sz="2000" b="1" dirty="0"/>
              <a:t>Staff interviews: semi-structured interviews </a:t>
            </a:r>
            <a:r>
              <a:rPr lang="en-GB" sz="2000" dirty="0"/>
              <a:t>with staff from sites who implemented CO@H during waves 1 and/or 2 of the pandemic. Interviews will focus on capturing data relevant to implementation </a:t>
            </a:r>
            <a:r>
              <a:rPr lang="en-GB" sz="2000" dirty="0" err="1"/>
              <a:t>incl</a:t>
            </a:r>
            <a:r>
              <a:rPr lang="en-GB" sz="2000" dirty="0"/>
              <a:t> the factors acting as barriers and enablers. We will aim to carry out interviews with </a:t>
            </a:r>
            <a:r>
              <a:rPr lang="en-GB" sz="2000" b="1" dirty="0"/>
              <a:t>3-4 staff members at each site </a:t>
            </a:r>
            <a:r>
              <a:rPr lang="en-GB" sz="2000" dirty="0"/>
              <a:t>(including lead, staff delivering the service and staff with data knowledge).</a:t>
            </a:r>
          </a:p>
          <a:p>
            <a:pPr marL="457200" lvl="1" indent="0">
              <a:buNone/>
            </a:pPr>
            <a:endParaRPr lang="en-GB" sz="2000" dirty="0"/>
          </a:p>
          <a:p>
            <a:pPr marL="457200" lvl="1" indent="0">
              <a:buNone/>
            </a:pPr>
            <a:r>
              <a:rPr lang="en-GB" sz="2000" b="1" dirty="0"/>
              <a:t>Patient interviews:  semi-structured interviews </a:t>
            </a:r>
            <a:r>
              <a:rPr lang="en-GB" sz="2000" dirty="0"/>
              <a:t>with patients will focus on documenting their journeys of remote home monitoring, their experiences of being ill and monitored at home, experiences with escalation and discharge, and recommendations for improving these models. We will aim to recruit 6 patients per study site, including patients who received the service, and if possible, those who withdrew and those who declined. </a:t>
            </a:r>
          </a:p>
        </p:txBody>
      </p:sp>
      <p:pic>
        <p:nvPicPr>
          <p:cNvPr id="4" name="Picture 3"/>
          <p:cNvPicPr>
            <a:picLocks noChangeAspect="1"/>
          </p:cNvPicPr>
          <p:nvPr/>
        </p:nvPicPr>
        <p:blipFill>
          <a:blip r:embed="rId2"/>
          <a:stretch>
            <a:fillRect/>
          </a:stretch>
        </p:blipFill>
        <p:spPr>
          <a:xfrm>
            <a:off x="245666" y="1825624"/>
            <a:ext cx="914479" cy="914479"/>
          </a:xfrm>
          <a:prstGeom prst="rect">
            <a:avLst/>
          </a:prstGeom>
        </p:spPr>
      </p:pic>
      <p:pic>
        <p:nvPicPr>
          <p:cNvPr id="5" name="Picture 4"/>
          <p:cNvPicPr>
            <a:picLocks noChangeAspect="1"/>
          </p:cNvPicPr>
          <p:nvPr/>
        </p:nvPicPr>
        <p:blipFill>
          <a:blip r:embed="rId3"/>
          <a:stretch>
            <a:fillRect/>
          </a:stretch>
        </p:blipFill>
        <p:spPr>
          <a:xfrm>
            <a:off x="245666" y="3699548"/>
            <a:ext cx="914479" cy="914479"/>
          </a:xfrm>
          <a:prstGeom prst="rect">
            <a:avLst/>
          </a:prstGeom>
        </p:spPr>
      </p:pic>
      <p:pic>
        <p:nvPicPr>
          <p:cNvPr id="6" name="Picture 5"/>
          <p:cNvPicPr>
            <a:picLocks noChangeAspect="1"/>
          </p:cNvPicPr>
          <p:nvPr/>
        </p:nvPicPr>
        <p:blipFill>
          <a:blip r:embed="rId4"/>
          <a:stretch>
            <a:fillRect/>
          </a:stretch>
        </p:blipFill>
        <p:spPr>
          <a:xfrm>
            <a:off x="312727" y="5573472"/>
            <a:ext cx="780356" cy="780356"/>
          </a:xfrm>
          <a:prstGeom prst="rect">
            <a:avLst/>
          </a:prstGeom>
        </p:spPr>
      </p:pic>
    </p:spTree>
    <p:extLst>
      <p:ext uri="{BB962C8B-B14F-4D97-AF65-F5344CB8AC3E}">
        <p14:creationId xmlns:p14="http://schemas.microsoft.com/office/powerpoint/2010/main" val="3666025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6813"/>
          </a:xfrm>
        </p:spPr>
        <p:txBody>
          <a:bodyPr>
            <a:normAutofit/>
          </a:bodyPr>
          <a:lstStyle/>
          <a:p>
            <a:r>
              <a:rPr lang="en-GB" sz="4000" dirty="0"/>
              <a:t>How we would like you to be involved</a:t>
            </a:r>
          </a:p>
        </p:txBody>
      </p:sp>
      <p:sp>
        <p:nvSpPr>
          <p:cNvPr id="3" name="Content Placeholder 2"/>
          <p:cNvSpPr>
            <a:spLocks noGrp="1"/>
          </p:cNvSpPr>
          <p:nvPr>
            <p:ph idx="1"/>
          </p:nvPr>
        </p:nvSpPr>
        <p:spPr>
          <a:xfrm>
            <a:off x="838200" y="1441938"/>
            <a:ext cx="10515600" cy="4735025"/>
          </a:xfrm>
        </p:spPr>
        <p:txBody>
          <a:bodyPr/>
          <a:lstStyle/>
          <a:p>
            <a:pPr marL="0" indent="0">
              <a:buNone/>
            </a:pPr>
            <a:r>
              <a:rPr lang="en-GB" i="1" dirty="0"/>
              <a:t>National </a:t>
            </a:r>
          </a:p>
          <a:p>
            <a:r>
              <a:rPr lang="en-GB" dirty="0"/>
              <a:t>Sending out patient and staff surveys (to be returned to research team)</a:t>
            </a:r>
          </a:p>
          <a:p>
            <a:r>
              <a:rPr lang="en-GB" dirty="0"/>
              <a:t>Providing aggregate data on patient nos./outcomes</a:t>
            </a:r>
            <a:r>
              <a:rPr lang="en-GB"/>
              <a:t>, staffing &amp; costs</a:t>
            </a:r>
            <a:endParaRPr lang="en-GB" dirty="0"/>
          </a:p>
          <a:p>
            <a:pPr marL="0" indent="0">
              <a:buNone/>
            </a:pPr>
            <a:r>
              <a:rPr lang="en-GB" i="1" dirty="0"/>
              <a:t>Case studies (if selected as one of 12 sites)</a:t>
            </a:r>
          </a:p>
          <a:p>
            <a:r>
              <a:rPr lang="en-GB" dirty="0"/>
              <a:t>Supporting with recruitment for the patient and staff interviews </a:t>
            </a:r>
          </a:p>
          <a:p>
            <a:endParaRPr lang="en-GB" dirty="0"/>
          </a:p>
          <a:p>
            <a:endParaRPr lang="en-GB" dirty="0"/>
          </a:p>
        </p:txBody>
      </p:sp>
      <p:sp>
        <p:nvSpPr>
          <p:cNvPr id="4" name="Rectangle 3"/>
          <p:cNvSpPr/>
          <p:nvPr/>
        </p:nvSpPr>
        <p:spPr>
          <a:xfrm>
            <a:off x="1279070" y="4485341"/>
            <a:ext cx="9274629" cy="127781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a:t>Once the study has finished, we aim to provide individual site feedback on our key findings from the patient survey</a:t>
            </a:r>
          </a:p>
        </p:txBody>
      </p:sp>
      <p:sp>
        <p:nvSpPr>
          <p:cNvPr id="5" name="TextBox 4">
            <a:extLst>
              <a:ext uri="{FF2B5EF4-FFF2-40B4-BE49-F238E27FC236}">
                <a16:creationId xmlns:a16="http://schemas.microsoft.com/office/drawing/2014/main" id="{5851091C-154A-BD4B-94D0-E0DE70611BA4}"/>
              </a:ext>
            </a:extLst>
          </p:cNvPr>
          <p:cNvSpPr txBox="1"/>
          <p:nvPr/>
        </p:nvSpPr>
        <p:spPr>
          <a:xfrm>
            <a:off x="838200" y="6214589"/>
            <a:ext cx="10874829" cy="338554"/>
          </a:xfrm>
          <a:prstGeom prst="rect">
            <a:avLst/>
          </a:prstGeom>
          <a:noFill/>
        </p:spPr>
        <p:txBody>
          <a:bodyPr wrap="square" rtlCol="0">
            <a:spAutoFit/>
          </a:bodyPr>
          <a:lstStyle/>
          <a:p>
            <a:r>
              <a:rPr lang="en-US" sz="1600" dirty="0"/>
              <a:t>For more information about the study please contact Prof Naomi Fulop n.fulop@ucl.ac.uk </a:t>
            </a:r>
            <a:r>
              <a:rPr lang="en-US" sz="1200" dirty="0"/>
              <a:t>or</a:t>
            </a:r>
            <a:r>
              <a:rPr lang="en-US" sz="1600" dirty="0"/>
              <a:t> Pei Li Ng pei.ng@ucl.ac.uk</a:t>
            </a:r>
          </a:p>
        </p:txBody>
      </p:sp>
    </p:spTree>
    <p:extLst>
      <p:ext uri="{BB962C8B-B14F-4D97-AF65-F5344CB8AC3E}">
        <p14:creationId xmlns:p14="http://schemas.microsoft.com/office/powerpoint/2010/main" val="497312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1052</Words>
  <Application>Microsoft Office PowerPoint</Application>
  <PresentationFormat>Widescreen</PresentationFormat>
  <Paragraphs>95</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Adobe Gothic Std B</vt:lpstr>
      <vt:lpstr>Arial</vt:lpstr>
      <vt:lpstr>Calibri</vt:lpstr>
      <vt:lpstr>Calibri Light</vt:lpstr>
      <vt:lpstr>Wingdings</vt:lpstr>
      <vt:lpstr>Office Theme</vt:lpstr>
      <vt:lpstr>COVID Oximetry @Home [Remote home monitoring]</vt:lpstr>
      <vt:lpstr>Team and funding</vt:lpstr>
      <vt:lpstr>Phase 1 evaluation: remote home monitoring models during first wave pandemic</vt:lpstr>
      <vt:lpstr>What will we look at in phase 2 evaluation? </vt:lpstr>
      <vt:lpstr>Work stream 1: How is CO@H associated with mortality and use of hospital services?</vt:lpstr>
      <vt:lpstr>Work stream 2: Economic analysis</vt:lpstr>
      <vt:lpstr>Work stream 3: National study of implementation, staff and patient experience</vt:lpstr>
      <vt:lpstr>Work stream 4: In-depth case studies of implementation, patient and staff experience </vt:lpstr>
      <vt:lpstr>How we would like you to be involved</vt:lpstr>
    </vt:vector>
  </TitlesOfParts>
  <Company>University College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BRACE and RSET Patient and Public Involvement Workshop</dc:title>
  <dc:creator>Holly Walton</dc:creator>
  <cp:lastModifiedBy>Naomi Fulop</cp:lastModifiedBy>
  <cp:revision>57</cp:revision>
  <cp:lastPrinted>2020-12-02T16:14:07Z</cp:lastPrinted>
  <dcterms:created xsi:type="dcterms:W3CDTF">2020-11-13T08:54:15Z</dcterms:created>
  <dcterms:modified xsi:type="dcterms:W3CDTF">2020-12-02T16:20:19Z</dcterms:modified>
</cp:coreProperties>
</file>