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0" r:id="rId3"/>
    <p:sldId id="264" r:id="rId4"/>
    <p:sldId id="265" r:id="rId5"/>
    <p:sldId id="269" r:id="rId6"/>
    <p:sldId id="271" r:id="rId7"/>
    <p:sldId id="268" r:id="rId8"/>
    <p:sldId id="267" r:id="rId9"/>
    <p:sldId id="272" r:id="rId10"/>
    <p:sldId id="266"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94C5"/>
    <a:srgbClr val="F5FBFA"/>
    <a:srgbClr val="F0F5F8"/>
    <a:srgbClr val="E6E6E6"/>
    <a:srgbClr val="8AD9D5"/>
    <a:srgbClr val="C3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2" autoAdjust="0"/>
    <p:restoredTop sz="94660"/>
  </p:normalViewPr>
  <p:slideViewPr>
    <p:cSldViewPr snapToGrid="0">
      <p:cViewPr>
        <p:scale>
          <a:sx n="80" d="100"/>
          <a:sy n="80" d="100"/>
        </p:scale>
        <p:origin x="-100"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221731\Downloads\REASON%20charts%202019%20draft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23\T_Drive\Paediatric_Junior_Doctors\NeoPremQI%20Data\Analysis%20Jan%202020\run%20charts%20media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'[REASON charts 2019 drafting.xlsx]DCC '!$B$1</c:f>
              <c:strCache>
                <c:ptCount val="1"/>
                <c:pt idx="0">
                  <c:v>At Least 60s of DCC</c:v>
                </c:pt>
              </c:strCache>
            </c:strRef>
          </c:tx>
          <c:marker>
            <c:symbol val="square"/>
            <c:size val="5"/>
          </c:marker>
          <c:trendline>
            <c:trendlineType val="linear"/>
            <c:dispRSqr val="0"/>
            <c:dispEq val="0"/>
          </c:trendline>
          <c:cat>
            <c:strRef>
              <c:f>'[REASON charts 2019 drafting.xlsx]DCC '!$A$2:$A$16</c:f>
              <c:strCache>
                <c:ptCount val="15"/>
                <c:pt idx="0">
                  <c:v>2015</c:v>
                </c:pt>
                <c:pt idx="1">
                  <c:v>Jan-Mar 17</c:v>
                </c:pt>
                <c:pt idx="2">
                  <c:v>Mar-May 17</c:v>
                </c:pt>
                <c:pt idx="3">
                  <c:v>May-Jul 17</c:v>
                </c:pt>
                <c:pt idx="4">
                  <c:v>Jul-Sept 17</c:v>
                </c:pt>
                <c:pt idx="5">
                  <c:v>Sept-Nov 17</c:v>
                </c:pt>
                <c:pt idx="6">
                  <c:v>Nov-Jan 17/18</c:v>
                </c:pt>
                <c:pt idx="7">
                  <c:v>Jan-Mar 18</c:v>
                </c:pt>
                <c:pt idx="8">
                  <c:v>Mar-May 18</c:v>
                </c:pt>
                <c:pt idx="9">
                  <c:v>May-Jul 18</c:v>
                </c:pt>
                <c:pt idx="10">
                  <c:v>Jul-Sept 18</c:v>
                </c:pt>
                <c:pt idx="11">
                  <c:v>Sep-Nov 18</c:v>
                </c:pt>
                <c:pt idx="12">
                  <c:v>Nov-Jan 18/19</c:v>
                </c:pt>
                <c:pt idx="13">
                  <c:v>Jan-Mar 19 </c:v>
                </c:pt>
                <c:pt idx="14">
                  <c:v>Mar may 19</c:v>
                </c:pt>
              </c:strCache>
            </c:strRef>
          </c:cat>
          <c:val>
            <c:numRef>
              <c:f>'[REASON charts 2019 drafting.xlsx]DCC '!$B$2:$B$16</c:f>
              <c:numCache>
                <c:formatCode>0%</c:formatCode>
                <c:ptCount val="15"/>
                <c:pt idx="0" formatCode="0.00%">
                  <c:v>0.16</c:v>
                </c:pt>
                <c:pt idx="1">
                  <c:v>0.66000000000000025</c:v>
                </c:pt>
                <c:pt idx="2">
                  <c:v>1</c:v>
                </c:pt>
                <c:pt idx="3">
                  <c:v>1</c:v>
                </c:pt>
                <c:pt idx="4">
                  <c:v>0.66000000000000025</c:v>
                </c:pt>
                <c:pt idx="5">
                  <c:v>1</c:v>
                </c:pt>
                <c:pt idx="6">
                  <c:v>1</c:v>
                </c:pt>
                <c:pt idx="7">
                  <c:v>1</c:v>
                </c:pt>
                <c:pt idx="8">
                  <c:v>1</c:v>
                </c:pt>
                <c:pt idx="9">
                  <c:v>1</c:v>
                </c:pt>
                <c:pt idx="10">
                  <c:v>1</c:v>
                </c:pt>
                <c:pt idx="11">
                  <c:v>1</c:v>
                </c:pt>
                <c:pt idx="12">
                  <c:v>0.6000000000000002</c:v>
                </c:pt>
                <c:pt idx="13">
                  <c:v>0.75000000000000022</c:v>
                </c:pt>
                <c:pt idx="14">
                  <c:v>1</c:v>
                </c:pt>
              </c:numCache>
            </c:numRef>
          </c:val>
          <c:smooth val="0"/>
          <c:extLst xmlns:c16r2="http://schemas.microsoft.com/office/drawing/2015/06/chart">
            <c:ext xmlns:c16="http://schemas.microsoft.com/office/drawing/2014/chart" uri="{C3380CC4-5D6E-409C-BE32-E72D297353CC}">
              <c16:uniqueId val="{00000001-88A2-4950-90C7-4495A7751ABF}"/>
            </c:ext>
          </c:extLst>
        </c:ser>
        <c:ser>
          <c:idx val="1"/>
          <c:order val="1"/>
          <c:tx>
            <c:strRef>
              <c:f>'[REASON charts 2019 drafting.xlsx]DCC '!$C$1</c:f>
              <c:strCache>
                <c:ptCount val="1"/>
                <c:pt idx="0">
                  <c:v>Simultaneous Airway and Breathing Support during DCC </c:v>
                </c:pt>
              </c:strCache>
            </c:strRef>
          </c:tx>
          <c:marker>
            <c:symbol val="square"/>
            <c:size val="5"/>
          </c:marker>
          <c:trendline>
            <c:trendlineType val="linear"/>
            <c:dispRSqr val="0"/>
            <c:dispEq val="0"/>
          </c:trendline>
          <c:cat>
            <c:strRef>
              <c:f>'[REASON charts 2019 drafting.xlsx]DCC '!$A$2:$A$16</c:f>
              <c:strCache>
                <c:ptCount val="15"/>
                <c:pt idx="0">
                  <c:v>2015</c:v>
                </c:pt>
                <c:pt idx="1">
                  <c:v>Jan-Mar 17</c:v>
                </c:pt>
                <c:pt idx="2">
                  <c:v>Mar-May 17</c:v>
                </c:pt>
                <c:pt idx="3">
                  <c:v>May-Jul 17</c:v>
                </c:pt>
                <c:pt idx="4">
                  <c:v>Jul-Sept 17</c:v>
                </c:pt>
                <c:pt idx="5">
                  <c:v>Sept-Nov 17</c:v>
                </c:pt>
                <c:pt idx="6">
                  <c:v>Nov-Jan 17/18</c:v>
                </c:pt>
                <c:pt idx="7">
                  <c:v>Jan-Mar 18</c:v>
                </c:pt>
                <c:pt idx="8">
                  <c:v>Mar-May 18</c:v>
                </c:pt>
                <c:pt idx="9">
                  <c:v>May-Jul 18</c:v>
                </c:pt>
                <c:pt idx="10">
                  <c:v>Jul-Sept 18</c:v>
                </c:pt>
                <c:pt idx="11">
                  <c:v>Sep-Nov 18</c:v>
                </c:pt>
                <c:pt idx="12">
                  <c:v>Nov-Jan 18/19</c:v>
                </c:pt>
                <c:pt idx="13">
                  <c:v>Jan-Mar 19 </c:v>
                </c:pt>
                <c:pt idx="14">
                  <c:v>Mar may 19</c:v>
                </c:pt>
              </c:strCache>
            </c:strRef>
          </c:cat>
          <c:val>
            <c:numRef>
              <c:f>'[REASON charts 2019 drafting.xlsx]DCC '!$C$2:$C$16</c:f>
              <c:numCache>
                <c:formatCode>0%</c:formatCode>
                <c:ptCount val="15"/>
                <c:pt idx="0">
                  <c:v>0</c:v>
                </c:pt>
                <c:pt idx="1">
                  <c:v>0.66000000000000025</c:v>
                </c:pt>
                <c:pt idx="2">
                  <c:v>1</c:v>
                </c:pt>
                <c:pt idx="3">
                  <c:v>1</c:v>
                </c:pt>
                <c:pt idx="4">
                  <c:v>0.66000000000000025</c:v>
                </c:pt>
                <c:pt idx="5">
                  <c:v>0.8</c:v>
                </c:pt>
                <c:pt idx="6">
                  <c:v>0.5</c:v>
                </c:pt>
                <c:pt idx="7">
                  <c:v>0.66000000000000025</c:v>
                </c:pt>
                <c:pt idx="8">
                  <c:v>0.91</c:v>
                </c:pt>
                <c:pt idx="9">
                  <c:v>1</c:v>
                </c:pt>
                <c:pt idx="10">
                  <c:v>1</c:v>
                </c:pt>
                <c:pt idx="11">
                  <c:v>0.66000000000000025</c:v>
                </c:pt>
                <c:pt idx="12">
                  <c:v>0.8</c:v>
                </c:pt>
                <c:pt idx="13">
                  <c:v>0.75000000000000022</c:v>
                </c:pt>
                <c:pt idx="14">
                  <c:v>0.75000000000000022</c:v>
                </c:pt>
              </c:numCache>
            </c:numRef>
          </c:val>
          <c:smooth val="0"/>
          <c:extLst xmlns:c16r2="http://schemas.microsoft.com/office/drawing/2015/06/chart">
            <c:ext xmlns:c16="http://schemas.microsoft.com/office/drawing/2014/chart" uri="{C3380CC4-5D6E-409C-BE32-E72D297353CC}">
              <c16:uniqueId val="{00000003-88A2-4950-90C7-4495A7751ABF}"/>
            </c:ext>
          </c:extLst>
        </c:ser>
        <c:dLbls>
          <c:showLegendKey val="0"/>
          <c:showVal val="0"/>
          <c:showCatName val="0"/>
          <c:showSerName val="0"/>
          <c:showPercent val="0"/>
          <c:showBubbleSize val="0"/>
        </c:dLbls>
        <c:marker val="1"/>
        <c:smooth val="0"/>
        <c:axId val="93255552"/>
        <c:axId val="93257088"/>
      </c:lineChart>
      <c:catAx>
        <c:axId val="93255552"/>
        <c:scaling>
          <c:orientation val="minMax"/>
        </c:scaling>
        <c:delete val="0"/>
        <c:axPos val="b"/>
        <c:numFmt formatCode="General" sourceLinked="0"/>
        <c:majorTickMark val="out"/>
        <c:minorTickMark val="none"/>
        <c:tickLblPos val="nextTo"/>
        <c:crossAx val="93257088"/>
        <c:crosses val="autoZero"/>
        <c:auto val="1"/>
        <c:lblAlgn val="ctr"/>
        <c:lblOffset val="100"/>
        <c:noMultiLvlLbl val="0"/>
      </c:catAx>
      <c:valAx>
        <c:axId val="93257088"/>
        <c:scaling>
          <c:orientation val="minMax"/>
          <c:max val="1"/>
        </c:scaling>
        <c:delete val="0"/>
        <c:axPos val="l"/>
        <c:majorGridlines/>
        <c:numFmt formatCode="0.00%" sourceLinked="1"/>
        <c:majorTickMark val="out"/>
        <c:minorTickMark val="none"/>
        <c:tickLblPos val="nextTo"/>
        <c:crossAx val="93255552"/>
        <c:crosses val="autoZero"/>
        <c:crossBetween val="between"/>
      </c:valAx>
    </c:plotArea>
    <c:legend>
      <c:legendPos val="r"/>
      <c:layout>
        <c:manualLayout>
          <c:xMode val="edge"/>
          <c:yMode val="edge"/>
          <c:x val="0.75994553555905453"/>
          <c:y val="0.10147842946691525"/>
          <c:w val="0.18437225825783102"/>
          <c:h val="0.8224983384323189"/>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GB" dirty="0" smtClean="0">
                <a:latin typeface="Arial" panose="020B0604020202020204" pitchFamily="34" charset="0"/>
                <a:cs typeface="Arial" panose="020B0604020202020204" pitchFamily="34" charset="0"/>
              </a:rPr>
              <a:t>DCC (seconds)</a:t>
            </a:r>
            <a:endParaRPr lang="en-GB" dirty="0">
              <a:latin typeface="Arial" panose="020B0604020202020204" pitchFamily="34" charset="0"/>
              <a:cs typeface="Arial" panose="020B0604020202020204" pitchFamily="34" charset="0"/>
            </a:endParaRPr>
          </a:p>
        </c:rich>
      </c:tx>
      <c:layout/>
      <c:overlay val="0"/>
    </c:title>
    <c:autoTitleDeleted val="0"/>
    <c:plotArea>
      <c:layout/>
      <c:scatterChart>
        <c:scatterStyle val="lineMarker"/>
        <c:varyColors val="0"/>
        <c:ser>
          <c:idx val="0"/>
          <c:order val="0"/>
          <c:tx>
            <c:strRef>
              <c:f>'Time to'!$L$1</c:f>
              <c:strCache>
                <c:ptCount val="1"/>
                <c:pt idx="0">
                  <c:v>DCC</c:v>
                </c:pt>
              </c:strCache>
            </c:strRef>
          </c:tx>
          <c:spPr>
            <a:ln w="28575">
              <a:noFill/>
            </a:ln>
          </c:spPr>
          <c:xVal>
            <c:numRef>
              <c:f>'Time to'!$K$2:$K$203</c:f>
              <c:numCache>
                <c:formatCode>m/d/yyyy\ h:mm</c:formatCode>
                <c:ptCount val="202"/>
                <c:pt idx="1">
                  <c:v>41642.177083333336</c:v>
                </c:pt>
                <c:pt idx="2">
                  <c:v>41643.638888888891</c:v>
                </c:pt>
                <c:pt idx="3">
                  <c:v>41657.775694444441</c:v>
                </c:pt>
                <c:pt idx="4">
                  <c:v>41670.132638888892</c:v>
                </c:pt>
                <c:pt idx="5">
                  <c:v>41671.334722222222</c:v>
                </c:pt>
                <c:pt idx="6">
                  <c:v>41671.898611111108</c:v>
                </c:pt>
                <c:pt idx="7">
                  <c:v>41686.805555555555</c:v>
                </c:pt>
                <c:pt idx="8">
                  <c:v>41679.239583333336</c:v>
                </c:pt>
                <c:pt idx="11">
                  <c:v>41704.513194444444</c:v>
                </c:pt>
                <c:pt idx="12">
                  <c:v>41712.020833333336</c:v>
                </c:pt>
                <c:pt idx="13">
                  <c:v>41717.56527777778</c:v>
                </c:pt>
                <c:pt idx="14">
                  <c:v>41730.6</c:v>
                </c:pt>
                <c:pt idx="15">
                  <c:v>41752.588194444441</c:v>
                </c:pt>
                <c:pt idx="16">
                  <c:v>41741.042361111111</c:v>
                </c:pt>
                <c:pt idx="18">
                  <c:v>41761.15347222222</c:v>
                </c:pt>
                <c:pt idx="19">
                  <c:v>41775.727083333331</c:v>
                </c:pt>
                <c:pt idx="20">
                  <c:v>41800.095833333333</c:v>
                </c:pt>
                <c:pt idx="21">
                  <c:v>41800.481944444444</c:v>
                </c:pt>
                <c:pt idx="22">
                  <c:v>41800.481944444444</c:v>
                </c:pt>
                <c:pt idx="25">
                  <c:v>41847.947916666664</c:v>
                </c:pt>
                <c:pt idx="26">
                  <c:v>41869.997916666667</c:v>
                </c:pt>
                <c:pt idx="27">
                  <c:v>41879.79583333333</c:v>
                </c:pt>
                <c:pt idx="28">
                  <c:v>41859.552083333336</c:v>
                </c:pt>
                <c:pt idx="31">
                  <c:v>41924.168055555558</c:v>
                </c:pt>
                <c:pt idx="35">
                  <c:v>41960.3</c:v>
                </c:pt>
                <c:pt idx="36">
                  <c:v>41960.986805555556</c:v>
                </c:pt>
                <c:pt idx="37">
                  <c:v>41976.659722222219</c:v>
                </c:pt>
                <c:pt idx="38">
                  <c:v>41983.624305555553</c:v>
                </c:pt>
                <c:pt idx="39">
                  <c:v>41985.948611111111</c:v>
                </c:pt>
                <c:pt idx="40">
                  <c:v>41985.951388888891</c:v>
                </c:pt>
                <c:pt idx="41">
                  <c:v>41988.018055555556</c:v>
                </c:pt>
                <c:pt idx="42">
                  <c:v>41993.021527777775</c:v>
                </c:pt>
                <c:pt idx="43">
                  <c:v>41993.031944444447</c:v>
                </c:pt>
                <c:pt idx="44">
                  <c:v>41995.826388888891</c:v>
                </c:pt>
                <c:pt idx="45">
                  <c:v>42004.067361111112</c:v>
                </c:pt>
                <c:pt idx="48">
                  <c:v>42011.143055555556</c:v>
                </c:pt>
                <c:pt idx="49">
                  <c:v>42016.008333333331</c:v>
                </c:pt>
                <c:pt idx="50">
                  <c:v>42021.497916666667</c:v>
                </c:pt>
                <c:pt idx="51">
                  <c:v>42036.76458333333</c:v>
                </c:pt>
                <c:pt idx="52">
                  <c:v>42039.063888888886</c:v>
                </c:pt>
                <c:pt idx="53">
                  <c:v>42050.621527777781</c:v>
                </c:pt>
                <c:pt idx="54">
                  <c:v>42051.946527777778</c:v>
                </c:pt>
                <c:pt idx="55">
                  <c:v>42060.684027777781</c:v>
                </c:pt>
                <c:pt idx="56">
                  <c:v>42060.792361111111</c:v>
                </c:pt>
                <c:pt idx="59">
                  <c:v>42072.759722222225</c:v>
                </c:pt>
                <c:pt idx="60">
                  <c:v>42115.604861111111</c:v>
                </c:pt>
                <c:pt idx="63">
                  <c:v>42178.245138888888</c:v>
                </c:pt>
                <c:pt idx="66">
                  <c:v>42194.254861111112</c:v>
                </c:pt>
                <c:pt idx="67">
                  <c:v>42219.702777777777</c:v>
                </c:pt>
                <c:pt idx="68">
                  <c:v>42221.536111111112</c:v>
                </c:pt>
                <c:pt idx="69">
                  <c:v>42230.415277777778</c:v>
                </c:pt>
                <c:pt idx="72">
                  <c:v>42255.37222222222</c:v>
                </c:pt>
                <c:pt idx="73">
                  <c:v>42255.380555555559</c:v>
                </c:pt>
                <c:pt idx="74">
                  <c:v>42263.709722222222</c:v>
                </c:pt>
                <c:pt idx="75">
                  <c:v>42266.980555555558</c:v>
                </c:pt>
                <c:pt idx="76">
                  <c:v>42266.980555555558</c:v>
                </c:pt>
                <c:pt idx="77">
                  <c:v>42267.958333333336</c:v>
                </c:pt>
                <c:pt idx="78">
                  <c:v>42272.45208333333</c:v>
                </c:pt>
                <c:pt idx="79">
                  <c:v>42272.685416666667</c:v>
                </c:pt>
                <c:pt idx="80">
                  <c:v>42286.036111111112</c:v>
                </c:pt>
                <c:pt idx="81">
                  <c:v>42293.085416666669</c:v>
                </c:pt>
                <c:pt idx="82">
                  <c:v>42301.295138888891</c:v>
                </c:pt>
                <c:pt idx="85">
                  <c:v>42342.092361111114</c:v>
                </c:pt>
                <c:pt idx="86">
                  <c:v>42365.23541666667</c:v>
                </c:pt>
                <c:pt idx="87">
                  <c:v>42365.239583333336</c:v>
                </c:pt>
                <c:pt idx="88">
                  <c:v>42369.53402777778</c:v>
                </c:pt>
                <c:pt idx="89">
                  <c:v>42369.915277777778</c:v>
                </c:pt>
                <c:pt idx="92" formatCode="dd/mm/yyyy;@">
                  <c:v>42761.879166666666</c:v>
                </c:pt>
                <c:pt idx="93" formatCode="dd/mm/yyyy;@">
                  <c:v>42788.847222222219</c:v>
                </c:pt>
                <c:pt idx="96" formatCode="dd/mm/yyyy;@">
                  <c:v>42801.576388888891</c:v>
                </c:pt>
                <c:pt idx="97" formatCode="dd/mm/yyyy;@">
                  <c:v>42815.82916666667</c:v>
                </c:pt>
                <c:pt idx="98" formatCode="dd/mm/yyyy;@">
                  <c:v>42824.630555555559</c:v>
                </c:pt>
                <c:pt idx="99" formatCode="dd/mm/yyyy;@">
                  <c:v>42824.636111111111</c:v>
                </c:pt>
                <c:pt idx="100" formatCode="dd/mm/yyyy;@">
                  <c:v>42845.631944444445</c:v>
                </c:pt>
                <c:pt idx="101" formatCode="dd/mm/yyyy;@">
                  <c:v>42854.537499999999</c:v>
                </c:pt>
                <c:pt idx="102" formatCode="dd/mm/yyyy;@">
                  <c:v>42854.538888888892</c:v>
                </c:pt>
                <c:pt idx="105" formatCode="dd/mm/yyyy;@">
                  <c:v>42866.270833333336</c:v>
                </c:pt>
                <c:pt idx="106" formatCode="dd/mm/yyyy;@">
                  <c:v>42880.925694444442</c:v>
                </c:pt>
                <c:pt idx="107" formatCode="dd/mm/yyyy;@">
                  <c:v>42898.486111111109</c:v>
                </c:pt>
                <c:pt idx="108" formatCode="dd/mm/yyyy;@">
                  <c:v>42910.604166666664</c:v>
                </c:pt>
                <c:pt idx="109" formatCode="dd/mm/yyyy;@">
                  <c:v>42912.058333333334</c:v>
                </c:pt>
                <c:pt idx="110" formatCode="dd/mm/yyyy;@">
                  <c:v>42915.40902777778</c:v>
                </c:pt>
                <c:pt idx="113" formatCode="dd/mm/yyyy;@">
                  <c:v>42927.62777777778</c:v>
                </c:pt>
                <c:pt idx="114" formatCode="dd/mm/yyyy;@">
                  <c:v>42927.629166666666</c:v>
                </c:pt>
                <c:pt idx="115" formatCode="dd/mm/yyyy;@">
                  <c:v>42935</c:v>
                </c:pt>
                <c:pt idx="116" formatCode="dd/mm/yyyy;@">
                  <c:v>42935</c:v>
                </c:pt>
                <c:pt idx="117" formatCode="dd/mm/yyyy;@">
                  <c:v>42936</c:v>
                </c:pt>
                <c:pt idx="118" formatCode="dd/mm/yyyy;@">
                  <c:v>42947</c:v>
                </c:pt>
                <c:pt idx="119" formatCode="dd/mm/yyyy;@">
                  <c:v>42948</c:v>
                </c:pt>
                <c:pt idx="120" formatCode="dd/mm/yyyy;@">
                  <c:v>42965</c:v>
                </c:pt>
                <c:pt idx="121" formatCode="dd/mm/yyyy;@">
                  <c:v>42975</c:v>
                </c:pt>
                <c:pt idx="124" formatCode="dd/mm/yyyy;@">
                  <c:v>42979</c:v>
                </c:pt>
                <c:pt idx="125" formatCode="dd/mm/yyyy;@">
                  <c:v>42996</c:v>
                </c:pt>
                <c:pt idx="126" formatCode="dd/mm/yyyy;@">
                  <c:v>43005</c:v>
                </c:pt>
                <c:pt idx="127" formatCode="dd/mm/yyyy;@">
                  <c:v>43030</c:v>
                </c:pt>
                <c:pt idx="130" formatCode="dd/mm/yyyy;@">
                  <c:v>43042</c:v>
                </c:pt>
                <c:pt idx="131" formatCode="dd/mm/yyyy;@">
                  <c:v>43046</c:v>
                </c:pt>
                <c:pt idx="132" formatCode="dd/mm/yyyy;@">
                  <c:v>43052</c:v>
                </c:pt>
                <c:pt idx="133" formatCode="dd/mm/yyyy;@">
                  <c:v>43071</c:v>
                </c:pt>
                <c:pt idx="136" formatCode="dd/mm/yyyy;@">
                  <c:v>43145</c:v>
                </c:pt>
                <c:pt idx="137" formatCode="dd/mm/yyyy;@">
                  <c:v>43145</c:v>
                </c:pt>
                <c:pt idx="140" formatCode="dd/mm/yyyy;@">
                  <c:v>43166</c:v>
                </c:pt>
                <c:pt idx="141" formatCode="dd/mm/yyyy;@">
                  <c:v>43203</c:v>
                </c:pt>
                <c:pt idx="142" formatCode="dd/mm/yyyy;@">
                  <c:v>43208</c:v>
                </c:pt>
                <c:pt idx="143" formatCode="dd/mm/yyyy;@">
                  <c:v>43214</c:v>
                </c:pt>
                <c:pt idx="144" formatCode="dd/mm/yyyy;@">
                  <c:v>43215</c:v>
                </c:pt>
                <c:pt idx="145" formatCode="dd/mm/yyyy;@">
                  <c:v>43215</c:v>
                </c:pt>
                <c:pt idx="148" formatCode="dd/mm/yyyy;@">
                  <c:v>43221</c:v>
                </c:pt>
                <c:pt idx="149" formatCode="dd/mm/yyyy;@">
                  <c:v>43221</c:v>
                </c:pt>
                <c:pt idx="150" formatCode="dd/mm/yyyy;@">
                  <c:v>43227</c:v>
                </c:pt>
                <c:pt idx="151" formatCode="dd/mm/yyyy;@">
                  <c:v>43229</c:v>
                </c:pt>
                <c:pt idx="152" formatCode="dd/mm/yyyy;@">
                  <c:v>43229</c:v>
                </c:pt>
                <c:pt idx="153" formatCode="dd/mm/yyyy;@">
                  <c:v>43232</c:v>
                </c:pt>
                <c:pt idx="154" formatCode="dd/mm/yyyy;@">
                  <c:v>43252</c:v>
                </c:pt>
                <c:pt idx="155" formatCode="dd/mm/yyyy;@">
                  <c:v>43280</c:v>
                </c:pt>
                <c:pt idx="156" formatCode="dd/mm/yyyy;@">
                  <c:v>43280</c:v>
                </c:pt>
                <c:pt idx="159" formatCode="dd/mm/yyyy;@">
                  <c:v>43311.23541666667</c:v>
                </c:pt>
                <c:pt idx="160" formatCode="dd/mm/yyyy;@">
                  <c:v>43311.241666666669</c:v>
                </c:pt>
                <c:pt idx="161" formatCode="dd/mm/yyyy;@">
                  <c:v>43319.423611111109</c:v>
                </c:pt>
                <c:pt idx="162" formatCode="dd/mm/yyyy;@">
                  <c:v>43328.333333333336</c:v>
                </c:pt>
                <c:pt idx="165" formatCode="dd/mm/yyyy;@">
                  <c:v>43369.159722222219</c:v>
                </c:pt>
                <c:pt idx="166" formatCode="dd/mm/yyyy;@">
                  <c:v>43377.049305555556</c:v>
                </c:pt>
                <c:pt idx="167" formatCode="dd/mm/yyyy;@">
                  <c:v>43391.518750000003</c:v>
                </c:pt>
                <c:pt idx="170" formatCode="dd/mm/yyyy;@">
                  <c:v>43405.356944444444</c:v>
                </c:pt>
                <c:pt idx="171" formatCode="dd/mm/yyyy;@">
                  <c:v>43419.706250000003</c:v>
                </c:pt>
                <c:pt idx="172" formatCode="dd/mm/yyyy;@">
                  <c:v>43426.28125</c:v>
                </c:pt>
                <c:pt idx="173" formatCode="dd/mm/yyyy;@">
                  <c:v>43454.424305555556</c:v>
                </c:pt>
                <c:pt idx="174" formatCode="dd/mm/yyyy;@">
                  <c:v>43456.77847222222</c:v>
                </c:pt>
                <c:pt idx="175" formatCode="dd/mm/yyyy;@">
                  <c:v>43457</c:v>
                </c:pt>
                <c:pt idx="178" formatCode="dd/mm/yyyy;@">
                  <c:v>43503</c:v>
                </c:pt>
                <c:pt idx="179" formatCode="dd/mm/yyyy;@">
                  <c:v>43503</c:v>
                </c:pt>
                <c:pt idx="180" formatCode="dd/mm/yyyy;@">
                  <c:v>43506</c:v>
                </c:pt>
                <c:pt idx="181" formatCode="dd/mm/yyyy;@">
                  <c:v>43519</c:v>
                </c:pt>
                <c:pt idx="184" formatCode="dd/mm/yyyy;@">
                  <c:v>43539.784722222219</c:v>
                </c:pt>
                <c:pt idx="185" formatCode="dd/mm/yyyy;@">
                  <c:v>43560.459027777775</c:v>
                </c:pt>
                <c:pt idx="186" formatCode="dd/mm/yyyy;@">
                  <c:v>43563.618750000001</c:v>
                </c:pt>
                <c:pt idx="187" formatCode="dd/mm/yyyy;@">
                  <c:v>43563.631249999999</c:v>
                </c:pt>
                <c:pt idx="188" formatCode="dd/mm/yyyy;@">
                  <c:v>43564.063194444447</c:v>
                </c:pt>
                <c:pt idx="189" formatCode="dd/mm/yyyy;@">
                  <c:v>43566.859722222223</c:v>
                </c:pt>
                <c:pt idx="190" formatCode="dd/mm/yyyy;@">
                  <c:v>43566.859722222223</c:v>
                </c:pt>
                <c:pt idx="191" formatCode="dd/mm/yyyy;@">
                  <c:v>43580.092361111114</c:v>
                </c:pt>
                <c:pt idx="196" formatCode="dd/mm/yyyy;@">
                  <c:v>43647</c:v>
                </c:pt>
                <c:pt idx="197" formatCode="dd/mm/yyyy;@">
                  <c:v>43655</c:v>
                </c:pt>
                <c:pt idx="198" formatCode="dd/mm/yyyy;@">
                  <c:v>43671</c:v>
                </c:pt>
                <c:pt idx="199" formatCode="dd/mm/yyyy;@">
                  <c:v>43671</c:v>
                </c:pt>
                <c:pt idx="200" formatCode="dd/mm/yyyy;@">
                  <c:v>43677</c:v>
                </c:pt>
                <c:pt idx="201" formatCode="dd/mm/yyyy;@">
                  <c:v>43713</c:v>
                </c:pt>
              </c:numCache>
            </c:numRef>
          </c:xVal>
          <c:yVal>
            <c:numRef>
              <c:f>'Time to'!$L$2:$L$203</c:f>
              <c:numCache>
                <c:formatCode>0.00</c:formatCode>
                <c:ptCount val="202"/>
                <c:pt idx="1">
                  <c:v>0</c:v>
                </c:pt>
                <c:pt idx="2">
                  <c:v>0</c:v>
                </c:pt>
                <c:pt idx="3">
                  <c:v>0</c:v>
                </c:pt>
                <c:pt idx="4">
                  <c:v>0</c:v>
                </c:pt>
                <c:pt idx="5">
                  <c:v>0</c:v>
                </c:pt>
                <c:pt idx="6">
                  <c:v>0</c:v>
                </c:pt>
                <c:pt idx="7">
                  <c:v>0</c:v>
                </c:pt>
                <c:pt idx="8">
                  <c:v>0</c:v>
                </c:pt>
                <c:pt idx="11">
                  <c:v>0</c:v>
                </c:pt>
                <c:pt idx="12">
                  <c:v>0</c:v>
                </c:pt>
                <c:pt idx="13">
                  <c:v>0</c:v>
                </c:pt>
                <c:pt idx="14">
                  <c:v>0</c:v>
                </c:pt>
                <c:pt idx="15">
                  <c:v>0</c:v>
                </c:pt>
                <c:pt idx="16">
                  <c:v>0</c:v>
                </c:pt>
                <c:pt idx="18">
                  <c:v>0</c:v>
                </c:pt>
                <c:pt idx="19">
                  <c:v>0</c:v>
                </c:pt>
                <c:pt idx="20">
                  <c:v>0</c:v>
                </c:pt>
                <c:pt idx="21">
                  <c:v>0</c:v>
                </c:pt>
                <c:pt idx="22">
                  <c:v>0</c:v>
                </c:pt>
                <c:pt idx="25">
                  <c:v>0</c:v>
                </c:pt>
                <c:pt idx="26">
                  <c:v>0</c:v>
                </c:pt>
                <c:pt idx="27">
                  <c:v>0</c:v>
                </c:pt>
                <c:pt idx="28">
                  <c:v>0</c:v>
                </c:pt>
                <c:pt idx="31">
                  <c:v>0</c:v>
                </c:pt>
                <c:pt idx="35">
                  <c:v>0</c:v>
                </c:pt>
                <c:pt idx="36">
                  <c:v>0</c:v>
                </c:pt>
                <c:pt idx="37">
                  <c:v>0</c:v>
                </c:pt>
                <c:pt idx="38">
                  <c:v>0</c:v>
                </c:pt>
                <c:pt idx="39">
                  <c:v>0</c:v>
                </c:pt>
                <c:pt idx="40">
                  <c:v>0</c:v>
                </c:pt>
                <c:pt idx="41">
                  <c:v>0</c:v>
                </c:pt>
                <c:pt idx="42">
                  <c:v>0</c:v>
                </c:pt>
                <c:pt idx="43">
                  <c:v>0</c:v>
                </c:pt>
                <c:pt idx="44">
                  <c:v>0</c:v>
                </c:pt>
                <c:pt idx="45">
                  <c:v>0</c:v>
                </c:pt>
                <c:pt idx="48">
                  <c:v>0</c:v>
                </c:pt>
                <c:pt idx="49">
                  <c:v>0</c:v>
                </c:pt>
                <c:pt idx="50">
                  <c:v>0</c:v>
                </c:pt>
                <c:pt idx="51">
                  <c:v>0</c:v>
                </c:pt>
                <c:pt idx="52">
                  <c:v>0</c:v>
                </c:pt>
                <c:pt idx="53">
                  <c:v>0</c:v>
                </c:pt>
                <c:pt idx="54">
                  <c:v>0</c:v>
                </c:pt>
                <c:pt idx="55">
                  <c:v>0</c:v>
                </c:pt>
                <c:pt idx="56">
                  <c:v>0</c:v>
                </c:pt>
                <c:pt idx="59">
                  <c:v>0</c:v>
                </c:pt>
                <c:pt idx="60">
                  <c:v>0</c:v>
                </c:pt>
                <c:pt idx="63">
                  <c:v>0</c:v>
                </c:pt>
                <c:pt idx="66">
                  <c:v>0</c:v>
                </c:pt>
                <c:pt idx="67">
                  <c:v>0</c:v>
                </c:pt>
                <c:pt idx="68">
                  <c:v>0</c:v>
                </c:pt>
                <c:pt idx="69">
                  <c:v>50</c:v>
                </c:pt>
                <c:pt idx="72">
                  <c:v>0</c:v>
                </c:pt>
                <c:pt idx="73">
                  <c:v>0</c:v>
                </c:pt>
                <c:pt idx="74">
                  <c:v>60</c:v>
                </c:pt>
                <c:pt idx="75">
                  <c:v>0</c:v>
                </c:pt>
                <c:pt idx="76">
                  <c:v>0</c:v>
                </c:pt>
                <c:pt idx="77">
                  <c:v>0</c:v>
                </c:pt>
                <c:pt idx="78">
                  <c:v>0</c:v>
                </c:pt>
                <c:pt idx="79">
                  <c:v>0</c:v>
                </c:pt>
                <c:pt idx="80">
                  <c:v>0</c:v>
                </c:pt>
                <c:pt idx="81">
                  <c:v>90</c:v>
                </c:pt>
                <c:pt idx="82">
                  <c:v>0</c:v>
                </c:pt>
                <c:pt idx="85">
                  <c:v>0</c:v>
                </c:pt>
                <c:pt idx="86">
                  <c:v>0</c:v>
                </c:pt>
                <c:pt idx="87">
                  <c:v>0</c:v>
                </c:pt>
                <c:pt idx="88">
                  <c:v>60</c:v>
                </c:pt>
                <c:pt idx="89">
                  <c:v>60</c:v>
                </c:pt>
                <c:pt idx="92">
                  <c:v>60</c:v>
                </c:pt>
                <c:pt idx="93">
                  <c:v>60</c:v>
                </c:pt>
                <c:pt idx="96">
                  <c:v>30</c:v>
                </c:pt>
                <c:pt idx="97">
                  <c:v>60</c:v>
                </c:pt>
                <c:pt idx="98">
                  <c:v>60</c:v>
                </c:pt>
                <c:pt idx="99">
                  <c:v>60</c:v>
                </c:pt>
                <c:pt idx="100">
                  <c:v>60</c:v>
                </c:pt>
                <c:pt idx="101">
                  <c:v>60</c:v>
                </c:pt>
                <c:pt idx="102">
                  <c:v>60</c:v>
                </c:pt>
                <c:pt idx="105">
                  <c:v>90</c:v>
                </c:pt>
                <c:pt idx="106">
                  <c:v>60</c:v>
                </c:pt>
                <c:pt idx="107">
                  <c:v>75</c:v>
                </c:pt>
                <c:pt idx="108">
                  <c:v>60</c:v>
                </c:pt>
                <c:pt idx="109">
                  <c:v>60</c:v>
                </c:pt>
                <c:pt idx="110">
                  <c:v>60</c:v>
                </c:pt>
                <c:pt idx="113">
                  <c:v>60</c:v>
                </c:pt>
                <c:pt idx="114">
                  <c:v>60</c:v>
                </c:pt>
                <c:pt idx="115">
                  <c:v>60</c:v>
                </c:pt>
                <c:pt idx="116">
                  <c:v>0</c:v>
                </c:pt>
                <c:pt idx="117">
                  <c:v>60</c:v>
                </c:pt>
                <c:pt idx="118">
                  <c:v>60</c:v>
                </c:pt>
                <c:pt idx="119">
                  <c:v>0</c:v>
                </c:pt>
                <c:pt idx="120">
                  <c:v>60</c:v>
                </c:pt>
                <c:pt idx="121">
                  <c:v>0</c:v>
                </c:pt>
                <c:pt idx="124">
                  <c:v>60</c:v>
                </c:pt>
                <c:pt idx="125">
                  <c:v>60</c:v>
                </c:pt>
                <c:pt idx="126">
                  <c:v>60</c:v>
                </c:pt>
                <c:pt idx="127">
                  <c:v>60</c:v>
                </c:pt>
                <c:pt idx="130">
                  <c:v>60</c:v>
                </c:pt>
                <c:pt idx="131">
                  <c:v>60</c:v>
                </c:pt>
                <c:pt idx="132">
                  <c:v>300</c:v>
                </c:pt>
                <c:pt idx="133">
                  <c:v>60</c:v>
                </c:pt>
                <c:pt idx="136">
                  <c:v>60</c:v>
                </c:pt>
                <c:pt idx="137">
                  <c:v>60</c:v>
                </c:pt>
                <c:pt idx="140">
                  <c:v>60</c:v>
                </c:pt>
                <c:pt idx="141">
                  <c:v>60</c:v>
                </c:pt>
                <c:pt idx="142">
                  <c:v>60</c:v>
                </c:pt>
                <c:pt idx="143">
                  <c:v>60</c:v>
                </c:pt>
                <c:pt idx="144">
                  <c:v>60</c:v>
                </c:pt>
                <c:pt idx="145">
                  <c:v>60</c:v>
                </c:pt>
                <c:pt idx="148">
                  <c:v>60</c:v>
                </c:pt>
                <c:pt idx="149">
                  <c:v>60</c:v>
                </c:pt>
                <c:pt idx="151">
                  <c:v>60</c:v>
                </c:pt>
                <c:pt idx="152">
                  <c:v>60</c:v>
                </c:pt>
                <c:pt idx="153">
                  <c:v>60</c:v>
                </c:pt>
                <c:pt idx="154">
                  <c:v>60</c:v>
                </c:pt>
                <c:pt idx="155">
                  <c:v>60</c:v>
                </c:pt>
                <c:pt idx="156">
                  <c:v>60</c:v>
                </c:pt>
                <c:pt idx="159">
                  <c:v>60</c:v>
                </c:pt>
                <c:pt idx="160">
                  <c:v>60</c:v>
                </c:pt>
                <c:pt idx="161">
                  <c:v>60</c:v>
                </c:pt>
                <c:pt idx="162">
                  <c:v>60</c:v>
                </c:pt>
                <c:pt idx="165">
                  <c:v>60</c:v>
                </c:pt>
                <c:pt idx="166">
                  <c:v>60</c:v>
                </c:pt>
                <c:pt idx="167">
                  <c:v>60</c:v>
                </c:pt>
                <c:pt idx="170">
                  <c:v>60</c:v>
                </c:pt>
                <c:pt idx="171">
                  <c:v>37</c:v>
                </c:pt>
                <c:pt idx="172">
                  <c:v>60</c:v>
                </c:pt>
                <c:pt idx="173">
                  <c:v>60</c:v>
                </c:pt>
                <c:pt idx="174">
                  <c:v>30</c:v>
                </c:pt>
                <c:pt idx="175">
                  <c:v>60</c:v>
                </c:pt>
                <c:pt idx="178">
                  <c:v>60</c:v>
                </c:pt>
                <c:pt idx="179">
                  <c:v>60</c:v>
                </c:pt>
                <c:pt idx="180">
                  <c:v>60</c:v>
                </c:pt>
                <c:pt idx="181">
                  <c:v>46</c:v>
                </c:pt>
                <c:pt idx="184">
                  <c:v>60</c:v>
                </c:pt>
                <c:pt idx="185">
                  <c:v>60</c:v>
                </c:pt>
                <c:pt idx="186">
                  <c:v>60</c:v>
                </c:pt>
                <c:pt idx="187">
                  <c:v>0</c:v>
                </c:pt>
                <c:pt idx="188">
                  <c:v>60</c:v>
                </c:pt>
                <c:pt idx="189">
                  <c:v>60</c:v>
                </c:pt>
                <c:pt idx="190">
                  <c:v>90</c:v>
                </c:pt>
                <c:pt idx="191">
                  <c:v>60</c:v>
                </c:pt>
                <c:pt idx="196">
                  <c:v>60</c:v>
                </c:pt>
                <c:pt idx="197">
                  <c:v>40</c:v>
                </c:pt>
                <c:pt idx="198">
                  <c:v>60</c:v>
                </c:pt>
                <c:pt idx="199">
                  <c:v>60</c:v>
                </c:pt>
                <c:pt idx="200">
                  <c:v>60</c:v>
                </c:pt>
                <c:pt idx="201">
                  <c:v>60</c:v>
                </c:pt>
              </c:numCache>
            </c:numRef>
          </c:yVal>
          <c:smooth val="0"/>
        </c:ser>
        <c:dLbls>
          <c:showLegendKey val="0"/>
          <c:showVal val="0"/>
          <c:showCatName val="0"/>
          <c:showSerName val="0"/>
          <c:showPercent val="0"/>
          <c:showBubbleSize val="0"/>
        </c:dLbls>
        <c:axId val="171823488"/>
        <c:axId val="171825024"/>
      </c:scatterChart>
      <c:valAx>
        <c:axId val="171823488"/>
        <c:scaling>
          <c:orientation val="minMax"/>
        </c:scaling>
        <c:delete val="0"/>
        <c:axPos val="b"/>
        <c:numFmt formatCode="m/d/yyyy" sourceLinked="0"/>
        <c:majorTickMark val="out"/>
        <c:minorTickMark val="none"/>
        <c:tickLblPos val="nextTo"/>
        <c:txPr>
          <a:bodyPr rot="0" vert="horz"/>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crossAx val="171825024"/>
        <c:crosses val="autoZero"/>
        <c:crossBetween val="midCat"/>
        <c:majorUnit val="500"/>
      </c:valAx>
      <c:valAx>
        <c:axId val="171825024"/>
        <c:scaling>
          <c:orientation val="minMax"/>
          <c:max val="100"/>
        </c:scaling>
        <c:delete val="0"/>
        <c:axPos val="l"/>
        <c:majorGridlines/>
        <c:numFmt formatCode="0.0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71823488"/>
        <c:crosses val="autoZero"/>
        <c:crossBetween val="midCat"/>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3.svg"/><Relationship Id="rId1" Type="http://schemas.openxmlformats.org/officeDocument/2006/relationships/image" Target="../media/image3.png"/><Relationship Id="rId6" Type="http://schemas.openxmlformats.org/officeDocument/2006/relationships/image" Target="../media/image17.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3.svg"/><Relationship Id="rId1" Type="http://schemas.openxmlformats.org/officeDocument/2006/relationships/image" Target="../media/image3.png"/><Relationship Id="rId6" Type="http://schemas.openxmlformats.org/officeDocument/2006/relationships/image" Target="../media/image17.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8E260-8238-44EA-91BE-DCC75949E6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EDF659-FE8F-46B1-BA16-780B2F208B51}">
      <dgm:prSet/>
      <dgm:spPr/>
      <dgm:t>
        <a:bodyPr/>
        <a:lstStyle/>
        <a:p>
          <a:pPr>
            <a:lnSpc>
              <a:spcPct val="100000"/>
            </a:lnSpc>
          </a:pPr>
          <a:r>
            <a:rPr lang="en-GB" dirty="0">
              <a:solidFill>
                <a:schemeClr val="bg1"/>
              </a:solidFill>
            </a:rPr>
            <a:t>When not speaking please go on </a:t>
          </a:r>
          <a:r>
            <a:rPr lang="en-GB" b="1" dirty="0">
              <a:solidFill>
                <a:schemeClr val="bg1"/>
              </a:solidFill>
            </a:rPr>
            <a:t>mute</a:t>
          </a:r>
          <a:r>
            <a:rPr lang="en-GB" dirty="0">
              <a:solidFill>
                <a:schemeClr val="bg1"/>
              </a:solidFill>
            </a:rPr>
            <a:t> to minimise background noise; click on the microphone icon to mute / unmute.</a:t>
          </a:r>
          <a:endParaRPr lang="en-US" dirty="0">
            <a:solidFill>
              <a:schemeClr val="bg1"/>
            </a:solidFill>
          </a:endParaRPr>
        </a:p>
      </dgm:t>
    </dgm:pt>
    <dgm:pt modelId="{988BCF02-11D0-479B-845B-2E9BFD958D43}" type="parTrans" cxnId="{43DDAB4D-DB0B-4D7D-97D5-C89714610162}">
      <dgm:prSet/>
      <dgm:spPr/>
      <dgm:t>
        <a:bodyPr/>
        <a:lstStyle/>
        <a:p>
          <a:endParaRPr lang="en-US"/>
        </a:p>
      </dgm:t>
    </dgm:pt>
    <dgm:pt modelId="{861A47C4-4FA3-4EF5-9A93-391353610895}" type="sibTrans" cxnId="{43DDAB4D-DB0B-4D7D-97D5-C89714610162}">
      <dgm:prSet/>
      <dgm:spPr/>
      <dgm:t>
        <a:bodyPr/>
        <a:lstStyle/>
        <a:p>
          <a:endParaRPr lang="en-US"/>
        </a:p>
      </dgm:t>
    </dgm:pt>
    <dgm:pt modelId="{985FB9F3-C133-461F-AE92-23CF65C7152C}">
      <dgm:prSet/>
      <dgm:spPr/>
      <dgm:t>
        <a:bodyPr/>
        <a:lstStyle/>
        <a:p>
          <a:pPr>
            <a:lnSpc>
              <a:spcPct val="100000"/>
            </a:lnSpc>
          </a:pPr>
          <a:r>
            <a:rPr lang="en-GB" dirty="0">
              <a:solidFill>
                <a:srgbClr val="F5FBFA"/>
              </a:solidFill>
            </a:rPr>
            <a:t>Introduce yourself before </a:t>
          </a:r>
          <a:r>
            <a:rPr lang="en-GB" baseline="0" dirty="0">
              <a:solidFill>
                <a:srgbClr val="F5FBFA"/>
              </a:solidFill>
            </a:rPr>
            <a:t>speaking</a:t>
          </a:r>
          <a:r>
            <a:rPr lang="en-GB" dirty="0">
              <a:solidFill>
                <a:srgbClr val="F5FBFA"/>
              </a:solidFill>
            </a:rPr>
            <a:t> to the group</a:t>
          </a:r>
          <a:r>
            <a:rPr lang="en-GB" dirty="0"/>
            <a:t>.</a:t>
          </a:r>
          <a:endParaRPr lang="en-US" dirty="0"/>
        </a:p>
      </dgm:t>
    </dgm:pt>
    <dgm:pt modelId="{0F61B53D-5EF6-440E-A359-EAA388F80853}" type="parTrans" cxnId="{EEC35524-8FEB-4FC4-9649-0D4577605D40}">
      <dgm:prSet/>
      <dgm:spPr/>
      <dgm:t>
        <a:bodyPr/>
        <a:lstStyle/>
        <a:p>
          <a:endParaRPr lang="en-US"/>
        </a:p>
      </dgm:t>
    </dgm:pt>
    <dgm:pt modelId="{79EEF152-1D7C-40AA-B31D-A81581D5BC63}" type="sibTrans" cxnId="{EEC35524-8FEB-4FC4-9649-0D4577605D40}">
      <dgm:prSet/>
      <dgm:spPr/>
      <dgm:t>
        <a:bodyPr/>
        <a:lstStyle/>
        <a:p>
          <a:endParaRPr lang="en-US"/>
        </a:p>
      </dgm:t>
    </dgm:pt>
    <dgm:pt modelId="{8524ACD7-EDCE-40DD-AB05-BF8B66FE7B2C}">
      <dgm:prSet/>
      <dgm:spPr/>
      <dgm:t>
        <a:bodyPr/>
        <a:lstStyle/>
        <a:p>
          <a:pPr>
            <a:lnSpc>
              <a:spcPct val="100000"/>
            </a:lnSpc>
          </a:pPr>
          <a:r>
            <a:rPr lang="en-GB" dirty="0">
              <a:solidFill>
                <a:schemeClr val="bg1"/>
              </a:solidFill>
            </a:rPr>
            <a:t>Use the chat function if you are unable to speak</a:t>
          </a:r>
          <a:r>
            <a:rPr lang="en-GB" dirty="0" smtClean="0">
              <a:solidFill>
                <a:schemeClr val="bg1"/>
              </a:solidFill>
            </a:rPr>
            <a:t>.</a:t>
          </a:r>
          <a:endParaRPr lang="en-US" dirty="0">
            <a:solidFill>
              <a:schemeClr val="bg1"/>
            </a:solidFill>
          </a:endParaRPr>
        </a:p>
      </dgm:t>
    </dgm:pt>
    <dgm:pt modelId="{21C501ED-801D-40B7-A245-FD94700DE56C}" type="parTrans" cxnId="{23D1A135-7FAB-4AF2-B900-7BE06A88A3E3}">
      <dgm:prSet/>
      <dgm:spPr/>
      <dgm:t>
        <a:bodyPr/>
        <a:lstStyle/>
        <a:p>
          <a:endParaRPr lang="en-US"/>
        </a:p>
      </dgm:t>
    </dgm:pt>
    <dgm:pt modelId="{B87C5679-6151-4AD0-B124-486BD4E061ED}" type="sibTrans" cxnId="{23D1A135-7FAB-4AF2-B900-7BE06A88A3E3}">
      <dgm:prSet/>
      <dgm:spPr/>
      <dgm:t>
        <a:bodyPr/>
        <a:lstStyle/>
        <a:p>
          <a:endParaRPr lang="en-US"/>
        </a:p>
      </dgm:t>
    </dgm:pt>
    <dgm:pt modelId="{FCCD5439-75D1-4A27-8D1E-074A52FF8217}">
      <dgm:prSet/>
      <dgm:spPr/>
      <dgm:t>
        <a:bodyPr/>
        <a:lstStyle/>
        <a:p>
          <a:pPr>
            <a:lnSpc>
              <a:spcPct val="100000"/>
            </a:lnSpc>
          </a:pPr>
          <a:r>
            <a:rPr lang="en-GB" dirty="0" smtClean="0">
              <a:solidFill>
                <a:srgbClr val="F5FBFA"/>
              </a:solidFill>
            </a:rPr>
            <a:t>Raise your hand to indicate you would like to speak. </a:t>
          </a:r>
          <a:endParaRPr lang="en-US" dirty="0">
            <a:solidFill>
              <a:srgbClr val="F5FBFA"/>
            </a:solidFill>
          </a:endParaRPr>
        </a:p>
      </dgm:t>
    </dgm:pt>
    <dgm:pt modelId="{896680E3-9C33-4A40-BFB2-B4D72092F34E}" type="parTrans" cxnId="{C45C6C4A-BE9E-4542-93F4-857CC21C251A}">
      <dgm:prSet/>
      <dgm:spPr/>
      <dgm:t>
        <a:bodyPr/>
        <a:lstStyle/>
        <a:p>
          <a:endParaRPr lang="en-US"/>
        </a:p>
      </dgm:t>
    </dgm:pt>
    <dgm:pt modelId="{81BC5C74-E2E1-4002-A935-8A16D5FA2E8F}" type="sibTrans" cxnId="{C45C6C4A-BE9E-4542-93F4-857CC21C251A}">
      <dgm:prSet/>
      <dgm:spPr/>
      <dgm:t>
        <a:bodyPr/>
        <a:lstStyle/>
        <a:p>
          <a:endParaRPr lang="en-US"/>
        </a:p>
      </dgm:t>
    </dgm:pt>
    <dgm:pt modelId="{576C9CD2-8E66-4D1B-B296-B6D051ACA533}">
      <dgm:prSet/>
      <dgm:spPr/>
      <dgm:t>
        <a:bodyPr/>
        <a:lstStyle/>
        <a:p>
          <a:pPr>
            <a:lnSpc>
              <a:spcPct val="100000"/>
            </a:lnSpc>
          </a:pPr>
          <a:r>
            <a:rPr lang="en-GB" dirty="0">
              <a:solidFill>
                <a:srgbClr val="F5FBFA"/>
              </a:solidFill>
            </a:rPr>
            <a:t>Use of the video is optional; turn the camera off if you do not wish to have your camera on</a:t>
          </a:r>
          <a:r>
            <a:rPr lang="en-GB" dirty="0"/>
            <a:t>.</a:t>
          </a:r>
          <a:endParaRPr lang="en-US" dirty="0"/>
        </a:p>
      </dgm:t>
    </dgm:pt>
    <dgm:pt modelId="{073FF649-8966-4F46-930C-91ED4D419F1F}" type="parTrans" cxnId="{F67C7ED5-E21C-458B-BCBA-E9B9933918A1}">
      <dgm:prSet/>
      <dgm:spPr/>
      <dgm:t>
        <a:bodyPr/>
        <a:lstStyle/>
        <a:p>
          <a:endParaRPr lang="en-US"/>
        </a:p>
      </dgm:t>
    </dgm:pt>
    <dgm:pt modelId="{715D2870-9131-4504-879A-F99B6DE8E05C}" type="sibTrans" cxnId="{F67C7ED5-E21C-458B-BCBA-E9B9933918A1}">
      <dgm:prSet/>
      <dgm:spPr/>
      <dgm:t>
        <a:bodyPr/>
        <a:lstStyle/>
        <a:p>
          <a:endParaRPr lang="en-US"/>
        </a:p>
      </dgm:t>
    </dgm:pt>
    <dgm:pt modelId="{60ED13B8-7EE1-4913-931E-1F9AC5ED2EA8}" type="pres">
      <dgm:prSet presAssocID="{DB68E260-8238-44EA-91BE-DCC75949E63F}" presName="root" presStyleCnt="0">
        <dgm:presLayoutVars>
          <dgm:dir/>
          <dgm:resizeHandles val="exact"/>
        </dgm:presLayoutVars>
      </dgm:prSet>
      <dgm:spPr/>
      <dgm:t>
        <a:bodyPr/>
        <a:lstStyle/>
        <a:p>
          <a:endParaRPr lang="en-GB"/>
        </a:p>
      </dgm:t>
    </dgm:pt>
    <dgm:pt modelId="{33E9F262-0C3B-4859-AF02-9388C1AFCC88}" type="pres">
      <dgm:prSet presAssocID="{55EDF659-FE8F-46B1-BA16-780B2F208B51}" presName="compNode" presStyleCnt="0"/>
      <dgm:spPr/>
      <dgm:t>
        <a:bodyPr/>
        <a:lstStyle/>
        <a:p>
          <a:endParaRPr lang="en-GB"/>
        </a:p>
      </dgm:t>
    </dgm:pt>
    <dgm:pt modelId="{5F2FB708-92A4-42B6-95C8-FF8C65221E09}" type="pres">
      <dgm:prSet presAssocID="{55EDF659-FE8F-46B1-BA16-780B2F208B51}" presName="bgRect" presStyleLbl="bgShp" presStyleIdx="0" presStyleCnt="5"/>
      <dgm:spPr>
        <a:solidFill>
          <a:srgbClr val="8AD9D5"/>
        </a:solidFill>
      </dgm:spPr>
      <dgm:t>
        <a:bodyPr/>
        <a:lstStyle/>
        <a:p>
          <a:endParaRPr lang="en-GB"/>
        </a:p>
      </dgm:t>
    </dgm:pt>
    <dgm:pt modelId="{00F172E2-2209-494F-A63B-30BCB97805F8}" type="pres">
      <dgm:prSet presAssocID="{55EDF659-FE8F-46B1-BA16-780B2F208B51}" presName="iconRect" presStyleLbl="node1" presStyleIdx="0" presStyleCnt="5"/>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GB"/>
        </a:p>
      </dgm:t>
      <dgm:extLst>
        <a:ext uri="{E40237B7-FDA0-4F09-8148-C483321AD2D9}">
          <dgm14:cNvPr xmlns:dgm14="http://schemas.microsoft.com/office/drawing/2010/diagram" id="0" name="" descr="Mute Speaker"/>
        </a:ext>
      </dgm:extLst>
    </dgm:pt>
    <dgm:pt modelId="{0C96CC31-5D11-4B67-B675-A8641AE68D22}" type="pres">
      <dgm:prSet presAssocID="{55EDF659-FE8F-46B1-BA16-780B2F208B51}" presName="spaceRect" presStyleCnt="0"/>
      <dgm:spPr/>
      <dgm:t>
        <a:bodyPr/>
        <a:lstStyle/>
        <a:p>
          <a:endParaRPr lang="en-GB"/>
        </a:p>
      </dgm:t>
    </dgm:pt>
    <dgm:pt modelId="{2AA65C7A-F41B-4906-9DDB-EC93818035F9}" type="pres">
      <dgm:prSet presAssocID="{55EDF659-FE8F-46B1-BA16-780B2F208B51}" presName="parTx" presStyleLbl="revTx" presStyleIdx="0" presStyleCnt="5">
        <dgm:presLayoutVars>
          <dgm:chMax val="0"/>
          <dgm:chPref val="0"/>
        </dgm:presLayoutVars>
      </dgm:prSet>
      <dgm:spPr/>
      <dgm:t>
        <a:bodyPr/>
        <a:lstStyle/>
        <a:p>
          <a:endParaRPr lang="en-GB"/>
        </a:p>
      </dgm:t>
    </dgm:pt>
    <dgm:pt modelId="{6FAC59B2-163D-4CA1-B70B-E5FB16067888}" type="pres">
      <dgm:prSet presAssocID="{861A47C4-4FA3-4EF5-9A93-391353610895}" presName="sibTrans" presStyleCnt="0"/>
      <dgm:spPr/>
      <dgm:t>
        <a:bodyPr/>
        <a:lstStyle/>
        <a:p>
          <a:endParaRPr lang="en-GB"/>
        </a:p>
      </dgm:t>
    </dgm:pt>
    <dgm:pt modelId="{3DB19ED1-397C-4747-9405-20B2ECABDD5E}" type="pres">
      <dgm:prSet presAssocID="{985FB9F3-C133-461F-AE92-23CF65C7152C}" presName="compNode" presStyleCnt="0"/>
      <dgm:spPr/>
      <dgm:t>
        <a:bodyPr/>
        <a:lstStyle/>
        <a:p>
          <a:endParaRPr lang="en-GB"/>
        </a:p>
      </dgm:t>
    </dgm:pt>
    <dgm:pt modelId="{37C30D88-4A7B-41F8-B803-E5F8E00D69A2}" type="pres">
      <dgm:prSet presAssocID="{985FB9F3-C133-461F-AE92-23CF65C7152C}" presName="bgRect" presStyleLbl="bgShp" presStyleIdx="1" presStyleCnt="5" custLinFactNeighborX="-2089"/>
      <dgm:spPr>
        <a:solidFill>
          <a:srgbClr val="8AD9D5"/>
        </a:solidFill>
      </dgm:spPr>
      <dgm:t>
        <a:bodyPr/>
        <a:lstStyle/>
        <a:p>
          <a:endParaRPr lang="en-GB"/>
        </a:p>
      </dgm:t>
    </dgm:pt>
    <dgm:pt modelId="{C86F359C-5B87-48E3-B243-C8D3A664C6CC}" type="pres">
      <dgm:prSet presAssocID="{985FB9F3-C133-461F-AE92-23CF65C7152C}"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GB"/>
        </a:p>
      </dgm:t>
      <dgm:extLst>
        <a:ext uri="{E40237B7-FDA0-4F09-8148-C483321AD2D9}">
          <dgm14:cNvPr xmlns:dgm14="http://schemas.microsoft.com/office/drawing/2010/diagram" id="0" name="" descr="Marketing"/>
        </a:ext>
      </dgm:extLst>
    </dgm:pt>
    <dgm:pt modelId="{B0254AFE-013D-496A-A450-9FD36E3EF64C}" type="pres">
      <dgm:prSet presAssocID="{985FB9F3-C133-461F-AE92-23CF65C7152C}" presName="spaceRect" presStyleCnt="0"/>
      <dgm:spPr/>
      <dgm:t>
        <a:bodyPr/>
        <a:lstStyle/>
        <a:p>
          <a:endParaRPr lang="en-GB"/>
        </a:p>
      </dgm:t>
    </dgm:pt>
    <dgm:pt modelId="{BF0B583F-4E08-4F20-8CED-DBDF99953F9A}" type="pres">
      <dgm:prSet presAssocID="{985FB9F3-C133-461F-AE92-23CF65C7152C}" presName="parTx" presStyleLbl="revTx" presStyleIdx="1" presStyleCnt="5">
        <dgm:presLayoutVars>
          <dgm:chMax val="0"/>
          <dgm:chPref val="0"/>
        </dgm:presLayoutVars>
      </dgm:prSet>
      <dgm:spPr/>
      <dgm:t>
        <a:bodyPr/>
        <a:lstStyle/>
        <a:p>
          <a:endParaRPr lang="en-GB"/>
        </a:p>
      </dgm:t>
    </dgm:pt>
    <dgm:pt modelId="{082AAA50-3284-4875-A674-BD3A3B6A6B45}" type="pres">
      <dgm:prSet presAssocID="{79EEF152-1D7C-40AA-B31D-A81581D5BC63}" presName="sibTrans" presStyleCnt="0"/>
      <dgm:spPr/>
      <dgm:t>
        <a:bodyPr/>
        <a:lstStyle/>
        <a:p>
          <a:endParaRPr lang="en-GB"/>
        </a:p>
      </dgm:t>
    </dgm:pt>
    <dgm:pt modelId="{C2C344E1-0F0C-442E-8F09-2AD751E4ED97}" type="pres">
      <dgm:prSet presAssocID="{8524ACD7-EDCE-40DD-AB05-BF8B66FE7B2C}" presName="compNode" presStyleCnt="0"/>
      <dgm:spPr/>
      <dgm:t>
        <a:bodyPr/>
        <a:lstStyle/>
        <a:p>
          <a:endParaRPr lang="en-GB"/>
        </a:p>
      </dgm:t>
    </dgm:pt>
    <dgm:pt modelId="{860A33E4-F8A7-4330-96FA-DD973653B2EF}" type="pres">
      <dgm:prSet presAssocID="{8524ACD7-EDCE-40DD-AB05-BF8B66FE7B2C}" presName="bgRect" presStyleLbl="bgShp" presStyleIdx="2" presStyleCnt="5"/>
      <dgm:spPr>
        <a:solidFill>
          <a:srgbClr val="8AD9D5"/>
        </a:solidFill>
      </dgm:spPr>
      <dgm:t>
        <a:bodyPr/>
        <a:lstStyle/>
        <a:p>
          <a:endParaRPr lang="en-GB"/>
        </a:p>
      </dgm:t>
    </dgm:pt>
    <dgm:pt modelId="{50ACF54A-9A37-43AE-B311-06AE48058C89}" type="pres">
      <dgm:prSet presAssocID="{8524ACD7-EDCE-40DD-AB05-BF8B66FE7B2C}"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GB"/>
        </a:p>
      </dgm:t>
      <dgm:extLst>
        <a:ext uri="{E40237B7-FDA0-4F09-8148-C483321AD2D9}">
          <dgm14:cNvPr xmlns:dgm14="http://schemas.microsoft.com/office/drawing/2010/diagram" id="0" name="" descr="Subtitles"/>
        </a:ext>
      </dgm:extLst>
    </dgm:pt>
    <dgm:pt modelId="{319757EF-1AA2-4FAE-9388-0E5CF774642A}" type="pres">
      <dgm:prSet presAssocID="{8524ACD7-EDCE-40DD-AB05-BF8B66FE7B2C}" presName="spaceRect" presStyleCnt="0"/>
      <dgm:spPr/>
      <dgm:t>
        <a:bodyPr/>
        <a:lstStyle/>
        <a:p>
          <a:endParaRPr lang="en-GB"/>
        </a:p>
      </dgm:t>
    </dgm:pt>
    <dgm:pt modelId="{EF891E8A-7FA7-4DFD-98EC-828D0435D47A}" type="pres">
      <dgm:prSet presAssocID="{8524ACD7-EDCE-40DD-AB05-BF8B66FE7B2C}" presName="parTx" presStyleLbl="revTx" presStyleIdx="2" presStyleCnt="5">
        <dgm:presLayoutVars>
          <dgm:chMax val="0"/>
          <dgm:chPref val="0"/>
        </dgm:presLayoutVars>
      </dgm:prSet>
      <dgm:spPr/>
      <dgm:t>
        <a:bodyPr/>
        <a:lstStyle/>
        <a:p>
          <a:endParaRPr lang="en-GB"/>
        </a:p>
      </dgm:t>
    </dgm:pt>
    <dgm:pt modelId="{0F52BAB6-D96F-4AC7-8542-828A9FBBAF29}" type="pres">
      <dgm:prSet presAssocID="{B87C5679-6151-4AD0-B124-486BD4E061ED}" presName="sibTrans" presStyleCnt="0"/>
      <dgm:spPr/>
      <dgm:t>
        <a:bodyPr/>
        <a:lstStyle/>
        <a:p>
          <a:endParaRPr lang="en-GB"/>
        </a:p>
      </dgm:t>
    </dgm:pt>
    <dgm:pt modelId="{7C74C252-96E8-4BBE-91DB-EAA52D10D43E}" type="pres">
      <dgm:prSet presAssocID="{FCCD5439-75D1-4A27-8D1E-074A52FF8217}" presName="compNode" presStyleCnt="0"/>
      <dgm:spPr/>
      <dgm:t>
        <a:bodyPr/>
        <a:lstStyle/>
        <a:p>
          <a:endParaRPr lang="en-GB"/>
        </a:p>
      </dgm:t>
    </dgm:pt>
    <dgm:pt modelId="{4EFCAB9F-324F-473C-A5D9-9793F0E0327C}" type="pres">
      <dgm:prSet presAssocID="{FCCD5439-75D1-4A27-8D1E-074A52FF8217}" presName="bgRect" presStyleLbl="bgShp" presStyleIdx="3" presStyleCnt="5"/>
      <dgm:spPr>
        <a:solidFill>
          <a:srgbClr val="8AD9D5"/>
        </a:solidFill>
      </dgm:spPr>
      <dgm:t>
        <a:bodyPr/>
        <a:lstStyle/>
        <a:p>
          <a:endParaRPr lang="en-GB"/>
        </a:p>
      </dgm:t>
    </dgm:pt>
    <dgm:pt modelId="{0B7C30A0-DDD5-4548-B0C0-FCD49778C79E}" type="pres">
      <dgm:prSet presAssocID="{FCCD5439-75D1-4A27-8D1E-074A52FF8217}" presName="iconRect" presStyleLbl="node1" presStyleIdx="3" presStyleCnt="5"/>
      <dgm:spPr>
        <a:blipFill rotWithShape="1">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t>
        <a:bodyPr/>
        <a:lstStyle/>
        <a:p>
          <a:endParaRPr lang="en-GB"/>
        </a:p>
      </dgm:t>
      <dgm:extLst>
        <a:ext uri="{E40237B7-FDA0-4F09-8148-C483321AD2D9}">
          <dgm14:cNvPr xmlns:dgm14="http://schemas.microsoft.com/office/drawing/2010/diagram" id="0" name="" descr="Confused Person"/>
        </a:ext>
      </dgm:extLst>
    </dgm:pt>
    <dgm:pt modelId="{89CEB46A-1A9D-4A6B-A088-5CB2A2536297}" type="pres">
      <dgm:prSet presAssocID="{FCCD5439-75D1-4A27-8D1E-074A52FF8217}" presName="spaceRect" presStyleCnt="0"/>
      <dgm:spPr/>
      <dgm:t>
        <a:bodyPr/>
        <a:lstStyle/>
        <a:p>
          <a:endParaRPr lang="en-GB"/>
        </a:p>
      </dgm:t>
    </dgm:pt>
    <dgm:pt modelId="{581A6643-8330-4DB4-9CC8-09281EBEC5FD}" type="pres">
      <dgm:prSet presAssocID="{FCCD5439-75D1-4A27-8D1E-074A52FF8217}" presName="parTx" presStyleLbl="revTx" presStyleIdx="3" presStyleCnt="5">
        <dgm:presLayoutVars>
          <dgm:chMax val="0"/>
          <dgm:chPref val="0"/>
        </dgm:presLayoutVars>
      </dgm:prSet>
      <dgm:spPr/>
      <dgm:t>
        <a:bodyPr/>
        <a:lstStyle/>
        <a:p>
          <a:endParaRPr lang="en-GB"/>
        </a:p>
      </dgm:t>
    </dgm:pt>
    <dgm:pt modelId="{4D567909-B18B-470A-AEE7-70DFBD0B3023}" type="pres">
      <dgm:prSet presAssocID="{81BC5C74-E2E1-4002-A935-8A16D5FA2E8F}" presName="sibTrans" presStyleCnt="0"/>
      <dgm:spPr/>
      <dgm:t>
        <a:bodyPr/>
        <a:lstStyle/>
        <a:p>
          <a:endParaRPr lang="en-GB"/>
        </a:p>
      </dgm:t>
    </dgm:pt>
    <dgm:pt modelId="{64067752-A458-44B4-8248-61090D550EC8}" type="pres">
      <dgm:prSet presAssocID="{576C9CD2-8E66-4D1B-B296-B6D051ACA533}" presName="compNode" presStyleCnt="0"/>
      <dgm:spPr/>
      <dgm:t>
        <a:bodyPr/>
        <a:lstStyle/>
        <a:p>
          <a:endParaRPr lang="en-GB"/>
        </a:p>
      </dgm:t>
    </dgm:pt>
    <dgm:pt modelId="{7C25ACE4-0DAE-4D0D-8C37-0E14D9D77105}" type="pres">
      <dgm:prSet presAssocID="{576C9CD2-8E66-4D1B-B296-B6D051ACA533}" presName="bgRect" presStyleLbl="bgShp" presStyleIdx="4" presStyleCnt="5"/>
      <dgm:spPr>
        <a:solidFill>
          <a:srgbClr val="8AD9D5"/>
        </a:solidFill>
      </dgm:spPr>
      <dgm:t>
        <a:bodyPr/>
        <a:lstStyle/>
        <a:p>
          <a:endParaRPr lang="en-GB"/>
        </a:p>
      </dgm:t>
    </dgm:pt>
    <dgm:pt modelId="{02977546-0C1C-4370-B7B4-36562E2AC80B}" type="pres">
      <dgm:prSet presAssocID="{576C9CD2-8E66-4D1B-B296-B6D051ACA533}" presName="iconRect" presStyleLbl="node1" presStyleIdx="4" presStyleCnt="5"/>
      <dgm:spPr>
        <a:blipFill rotWithShape="1">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dgm:spPr>
      <dgm:t>
        <a:bodyPr/>
        <a:lstStyle/>
        <a:p>
          <a:endParaRPr lang="en-GB"/>
        </a:p>
      </dgm:t>
      <dgm:extLst>
        <a:ext uri="{E40237B7-FDA0-4F09-8148-C483321AD2D9}">
          <dgm14:cNvPr xmlns:dgm14="http://schemas.microsoft.com/office/drawing/2010/diagram" id="0" name="" descr="Camera"/>
        </a:ext>
      </dgm:extLst>
    </dgm:pt>
    <dgm:pt modelId="{EE417C51-B369-4307-8197-909711CF6F8C}" type="pres">
      <dgm:prSet presAssocID="{576C9CD2-8E66-4D1B-B296-B6D051ACA533}" presName="spaceRect" presStyleCnt="0"/>
      <dgm:spPr/>
      <dgm:t>
        <a:bodyPr/>
        <a:lstStyle/>
        <a:p>
          <a:endParaRPr lang="en-GB"/>
        </a:p>
      </dgm:t>
    </dgm:pt>
    <dgm:pt modelId="{0885BCE9-A1BC-4330-9C11-EC5DE714CC9E}" type="pres">
      <dgm:prSet presAssocID="{576C9CD2-8E66-4D1B-B296-B6D051ACA533}" presName="parTx" presStyleLbl="revTx" presStyleIdx="4" presStyleCnt="5">
        <dgm:presLayoutVars>
          <dgm:chMax val="0"/>
          <dgm:chPref val="0"/>
        </dgm:presLayoutVars>
      </dgm:prSet>
      <dgm:spPr/>
      <dgm:t>
        <a:bodyPr/>
        <a:lstStyle/>
        <a:p>
          <a:endParaRPr lang="en-GB"/>
        </a:p>
      </dgm:t>
    </dgm:pt>
  </dgm:ptLst>
  <dgm:cxnLst>
    <dgm:cxn modelId="{27DE5C02-F080-4B09-B3F3-CD26B93736B2}" type="presOf" srcId="{576C9CD2-8E66-4D1B-B296-B6D051ACA533}" destId="{0885BCE9-A1BC-4330-9C11-EC5DE714CC9E}" srcOrd="0" destOrd="0" presId="urn:microsoft.com/office/officeart/2018/2/layout/IconVerticalSolidList"/>
    <dgm:cxn modelId="{98EE772B-7ECC-4404-8D3F-EBA9BE57ADAB}" type="presOf" srcId="{DB68E260-8238-44EA-91BE-DCC75949E63F}" destId="{60ED13B8-7EE1-4913-931E-1F9AC5ED2EA8}" srcOrd="0" destOrd="0" presId="urn:microsoft.com/office/officeart/2018/2/layout/IconVerticalSolidList"/>
    <dgm:cxn modelId="{23D1A135-7FAB-4AF2-B900-7BE06A88A3E3}" srcId="{DB68E260-8238-44EA-91BE-DCC75949E63F}" destId="{8524ACD7-EDCE-40DD-AB05-BF8B66FE7B2C}" srcOrd="2" destOrd="0" parTransId="{21C501ED-801D-40B7-A245-FD94700DE56C}" sibTransId="{B87C5679-6151-4AD0-B124-486BD4E061ED}"/>
    <dgm:cxn modelId="{EEC35524-8FEB-4FC4-9649-0D4577605D40}" srcId="{DB68E260-8238-44EA-91BE-DCC75949E63F}" destId="{985FB9F3-C133-461F-AE92-23CF65C7152C}" srcOrd="1" destOrd="0" parTransId="{0F61B53D-5EF6-440E-A359-EAA388F80853}" sibTransId="{79EEF152-1D7C-40AA-B31D-A81581D5BC63}"/>
    <dgm:cxn modelId="{623A2187-81D6-4FDC-87AC-E8E78CE7389B}" type="presOf" srcId="{8524ACD7-EDCE-40DD-AB05-BF8B66FE7B2C}" destId="{EF891E8A-7FA7-4DFD-98EC-828D0435D47A}" srcOrd="0" destOrd="0" presId="urn:microsoft.com/office/officeart/2018/2/layout/IconVerticalSolidList"/>
    <dgm:cxn modelId="{C45C6C4A-BE9E-4542-93F4-857CC21C251A}" srcId="{DB68E260-8238-44EA-91BE-DCC75949E63F}" destId="{FCCD5439-75D1-4A27-8D1E-074A52FF8217}" srcOrd="3" destOrd="0" parTransId="{896680E3-9C33-4A40-BFB2-B4D72092F34E}" sibTransId="{81BC5C74-E2E1-4002-A935-8A16D5FA2E8F}"/>
    <dgm:cxn modelId="{4AE8FC1E-E24B-4FEC-9D55-14E770ACA21F}" type="presOf" srcId="{FCCD5439-75D1-4A27-8D1E-074A52FF8217}" destId="{581A6643-8330-4DB4-9CC8-09281EBEC5FD}" srcOrd="0" destOrd="0" presId="urn:microsoft.com/office/officeart/2018/2/layout/IconVerticalSolidList"/>
    <dgm:cxn modelId="{F67C7ED5-E21C-458B-BCBA-E9B9933918A1}" srcId="{DB68E260-8238-44EA-91BE-DCC75949E63F}" destId="{576C9CD2-8E66-4D1B-B296-B6D051ACA533}" srcOrd="4" destOrd="0" parTransId="{073FF649-8966-4F46-930C-91ED4D419F1F}" sibTransId="{715D2870-9131-4504-879A-F99B6DE8E05C}"/>
    <dgm:cxn modelId="{43DDAB4D-DB0B-4D7D-97D5-C89714610162}" srcId="{DB68E260-8238-44EA-91BE-DCC75949E63F}" destId="{55EDF659-FE8F-46B1-BA16-780B2F208B51}" srcOrd="0" destOrd="0" parTransId="{988BCF02-11D0-479B-845B-2E9BFD958D43}" sibTransId="{861A47C4-4FA3-4EF5-9A93-391353610895}"/>
    <dgm:cxn modelId="{E3739161-414F-484E-9F36-70E78B8838E2}" type="presOf" srcId="{55EDF659-FE8F-46B1-BA16-780B2F208B51}" destId="{2AA65C7A-F41B-4906-9DDB-EC93818035F9}" srcOrd="0" destOrd="0" presId="urn:microsoft.com/office/officeart/2018/2/layout/IconVerticalSolidList"/>
    <dgm:cxn modelId="{23C7083A-2752-4E42-80FC-03695E93DF3B}" type="presOf" srcId="{985FB9F3-C133-461F-AE92-23CF65C7152C}" destId="{BF0B583F-4E08-4F20-8CED-DBDF99953F9A}" srcOrd="0" destOrd="0" presId="urn:microsoft.com/office/officeart/2018/2/layout/IconVerticalSolidList"/>
    <dgm:cxn modelId="{F6CFAEB2-EA61-4B16-B9D7-8386D09B6C6E}" type="presParOf" srcId="{60ED13B8-7EE1-4913-931E-1F9AC5ED2EA8}" destId="{33E9F262-0C3B-4859-AF02-9388C1AFCC88}" srcOrd="0" destOrd="0" presId="urn:microsoft.com/office/officeart/2018/2/layout/IconVerticalSolidList"/>
    <dgm:cxn modelId="{1E82D2B8-8783-453F-9A09-3DA6B055B018}" type="presParOf" srcId="{33E9F262-0C3B-4859-AF02-9388C1AFCC88}" destId="{5F2FB708-92A4-42B6-95C8-FF8C65221E09}" srcOrd="0" destOrd="0" presId="urn:microsoft.com/office/officeart/2018/2/layout/IconVerticalSolidList"/>
    <dgm:cxn modelId="{E3E810EE-7AF3-4CDD-AB82-C441F3A39858}" type="presParOf" srcId="{33E9F262-0C3B-4859-AF02-9388C1AFCC88}" destId="{00F172E2-2209-494F-A63B-30BCB97805F8}" srcOrd="1" destOrd="0" presId="urn:microsoft.com/office/officeart/2018/2/layout/IconVerticalSolidList"/>
    <dgm:cxn modelId="{A6A262B8-483F-4F3B-ACBC-E199F432F6D3}" type="presParOf" srcId="{33E9F262-0C3B-4859-AF02-9388C1AFCC88}" destId="{0C96CC31-5D11-4B67-B675-A8641AE68D22}" srcOrd="2" destOrd="0" presId="urn:microsoft.com/office/officeart/2018/2/layout/IconVerticalSolidList"/>
    <dgm:cxn modelId="{BFFF1320-9A03-4314-B3B4-1951E0353C99}" type="presParOf" srcId="{33E9F262-0C3B-4859-AF02-9388C1AFCC88}" destId="{2AA65C7A-F41B-4906-9DDB-EC93818035F9}" srcOrd="3" destOrd="0" presId="urn:microsoft.com/office/officeart/2018/2/layout/IconVerticalSolidList"/>
    <dgm:cxn modelId="{6E7D456D-409B-4A53-9F27-6FE9D97DFFC7}" type="presParOf" srcId="{60ED13B8-7EE1-4913-931E-1F9AC5ED2EA8}" destId="{6FAC59B2-163D-4CA1-B70B-E5FB16067888}" srcOrd="1" destOrd="0" presId="urn:microsoft.com/office/officeart/2018/2/layout/IconVerticalSolidList"/>
    <dgm:cxn modelId="{B0B726D1-EE86-455B-A5E7-DB96CE85816F}" type="presParOf" srcId="{60ED13B8-7EE1-4913-931E-1F9AC5ED2EA8}" destId="{3DB19ED1-397C-4747-9405-20B2ECABDD5E}" srcOrd="2" destOrd="0" presId="urn:microsoft.com/office/officeart/2018/2/layout/IconVerticalSolidList"/>
    <dgm:cxn modelId="{F84C65DE-727C-45A9-B93A-61CCACF0C019}" type="presParOf" srcId="{3DB19ED1-397C-4747-9405-20B2ECABDD5E}" destId="{37C30D88-4A7B-41F8-B803-E5F8E00D69A2}" srcOrd="0" destOrd="0" presId="urn:microsoft.com/office/officeart/2018/2/layout/IconVerticalSolidList"/>
    <dgm:cxn modelId="{A465DE4E-AE89-4DF8-A042-0719266557BA}" type="presParOf" srcId="{3DB19ED1-397C-4747-9405-20B2ECABDD5E}" destId="{C86F359C-5B87-48E3-B243-C8D3A664C6CC}" srcOrd="1" destOrd="0" presId="urn:microsoft.com/office/officeart/2018/2/layout/IconVerticalSolidList"/>
    <dgm:cxn modelId="{997AD414-8779-4113-8F36-040C4A3B9EE5}" type="presParOf" srcId="{3DB19ED1-397C-4747-9405-20B2ECABDD5E}" destId="{B0254AFE-013D-496A-A450-9FD36E3EF64C}" srcOrd="2" destOrd="0" presId="urn:microsoft.com/office/officeart/2018/2/layout/IconVerticalSolidList"/>
    <dgm:cxn modelId="{600A4208-BC7A-4473-8DC5-44825B6DACD7}" type="presParOf" srcId="{3DB19ED1-397C-4747-9405-20B2ECABDD5E}" destId="{BF0B583F-4E08-4F20-8CED-DBDF99953F9A}" srcOrd="3" destOrd="0" presId="urn:microsoft.com/office/officeart/2018/2/layout/IconVerticalSolidList"/>
    <dgm:cxn modelId="{86415EE0-4CBB-4E8A-9BC0-9EADA1A32A20}" type="presParOf" srcId="{60ED13B8-7EE1-4913-931E-1F9AC5ED2EA8}" destId="{082AAA50-3284-4875-A674-BD3A3B6A6B45}" srcOrd="3" destOrd="0" presId="urn:microsoft.com/office/officeart/2018/2/layout/IconVerticalSolidList"/>
    <dgm:cxn modelId="{4B129BC9-14D9-4161-9DD6-F994EEAD5823}" type="presParOf" srcId="{60ED13B8-7EE1-4913-931E-1F9AC5ED2EA8}" destId="{C2C344E1-0F0C-442E-8F09-2AD751E4ED97}" srcOrd="4" destOrd="0" presId="urn:microsoft.com/office/officeart/2018/2/layout/IconVerticalSolidList"/>
    <dgm:cxn modelId="{36824F71-F819-4B2B-9C51-69F2EDBEA6BB}" type="presParOf" srcId="{C2C344E1-0F0C-442E-8F09-2AD751E4ED97}" destId="{860A33E4-F8A7-4330-96FA-DD973653B2EF}" srcOrd="0" destOrd="0" presId="urn:microsoft.com/office/officeart/2018/2/layout/IconVerticalSolidList"/>
    <dgm:cxn modelId="{4B6DD32E-9C2C-4A6E-B122-7EF4A6C9C20A}" type="presParOf" srcId="{C2C344E1-0F0C-442E-8F09-2AD751E4ED97}" destId="{50ACF54A-9A37-43AE-B311-06AE48058C89}" srcOrd="1" destOrd="0" presId="urn:microsoft.com/office/officeart/2018/2/layout/IconVerticalSolidList"/>
    <dgm:cxn modelId="{7470C248-F83D-4E05-B4EC-E85945AA4FDF}" type="presParOf" srcId="{C2C344E1-0F0C-442E-8F09-2AD751E4ED97}" destId="{319757EF-1AA2-4FAE-9388-0E5CF774642A}" srcOrd="2" destOrd="0" presId="urn:microsoft.com/office/officeart/2018/2/layout/IconVerticalSolidList"/>
    <dgm:cxn modelId="{37A43D78-941B-4116-AD5A-EB8403486A7F}" type="presParOf" srcId="{C2C344E1-0F0C-442E-8F09-2AD751E4ED97}" destId="{EF891E8A-7FA7-4DFD-98EC-828D0435D47A}" srcOrd="3" destOrd="0" presId="urn:microsoft.com/office/officeart/2018/2/layout/IconVerticalSolidList"/>
    <dgm:cxn modelId="{3E1CE8A5-A8BB-4170-885C-28C9CEF75A62}" type="presParOf" srcId="{60ED13B8-7EE1-4913-931E-1F9AC5ED2EA8}" destId="{0F52BAB6-D96F-4AC7-8542-828A9FBBAF29}" srcOrd="5" destOrd="0" presId="urn:microsoft.com/office/officeart/2018/2/layout/IconVerticalSolidList"/>
    <dgm:cxn modelId="{CA19AE7E-8682-4967-8114-945202039697}" type="presParOf" srcId="{60ED13B8-7EE1-4913-931E-1F9AC5ED2EA8}" destId="{7C74C252-96E8-4BBE-91DB-EAA52D10D43E}" srcOrd="6" destOrd="0" presId="urn:microsoft.com/office/officeart/2018/2/layout/IconVerticalSolidList"/>
    <dgm:cxn modelId="{2E75AEA8-06A4-468B-9F48-499385C074AA}" type="presParOf" srcId="{7C74C252-96E8-4BBE-91DB-EAA52D10D43E}" destId="{4EFCAB9F-324F-473C-A5D9-9793F0E0327C}" srcOrd="0" destOrd="0" presId="urn:microsoft.com/office/officeart/2018/2/layout/IconVerticalSolidList"/>
    <dgm:cxn modelId="{5BFED8BF-0871-47BF-BE4B-7F6BE5CE3F46}" type="presParOf" srcId="{7C74C252-96E8-4BBE-91DB-EAA52D10D43E}" destId="{0B7C30A0-DDD5-4548-B0C0-FCD49778C79E}" srcOrd="1" destOrd="0" presId="urn:microsoft.com/office/officeart/2018/2/layout/IconVerticalSolidList"/>
    <dgm:cxn modelId="{B89B9434-269B-4821-BE35-2A98EC34F5C9}" type="presParOf" srcId="{7C74C252-96E8-4BBE-91DB-EAA52D10D43E}" destId="{89CEB46A-1A9D-4A6B-A088-5CB2A2536297}" srcOrd="2" destOrd="0" presId="urn:microsoft.com/office/officeart/2018/2/layout/IconVerticalSolidList"/>
    <dgm:cxn modelId="{8DF217F7-9378-4E28-B0D4-F92A8B9C220D}" type="presParOf" srcId="{7C74C252-96E8-4BBE-91DB-EAA52D10D43E}" destId="{581A6643-8330-4DB4-9CC8-09281EBEC5FD}" srcOrd="3" destOrd="0" presId="urn:microsoft.com/office/officeart/2018/2/layout/IconVerticalSolidList"/>
    <dgm:cxn modelId="{18F14A49-CD6D-4053-B18F-B640E26BBCC6}" type="presParOf" srcId="{60ED13B8-7EE1-4913-931E-1F9AC5ED2EA8}" destId="{4D567909-B18B-470A-AEE7-70DFBD0B3023}" srcOrd="7" destOrd="0" presId="urn:microsoft.com/office/officeart/2018/2/layout/IconVerticalSolidList"/>
    <dgm:cxn modelId="{E2CE87ED-4F0F-45EF-A085-962E3CF8999A}" type="presParOf" srcId="{60ED13B8-7EE1-4913-931E-1F9AC5ED2EA8}" destId="{64067752-A458-44B4-8248-61090D550EC8}" srcOrd="8" destOrd="0" presId="urn:microsoft.com/office/officeart/2018/2/layout/IconVerticalSolidList"/>
    <dgm:cxn modelId="{396DBAAA-56C6-45F3-AC1B-C366FD17862C}" type="presParOf" srcId="{64067752-A458-44B4-8248-61090D550EC8}" destId="{7C25ACE4-0DAE-4D0D-8C37-0E14D9D77105}" srcOrd="0" destOrd="0" presId="urn:microsoft.com/office/officeart/2018/2/layout/IconVerticalSolidList"/>
    <dgm:cxn modelId="{80A47C46-8832-49B7-BC83-7AB616A53FC8}" type="presParOf" srcId="{64067752-A458-44B4-8248-61090D550EC8}" destId="{02977546-0C1C-4370-B7B4-36562E2AC80B}" srcOrd="1" destOrd="0" presId="urn:microsoft.com/office/officeart/2018/2/layout/IconVerticalSolidList"/>
    <dgm:cxn modelId="{69D9C3AE-E8D0-4AA7-8B43-BBC32296DE08}" type="presParOf" srcId="{64067752-A458-44B4-8248-61090D550EC8}" destId="{EE417C51-B369-4307-8197-909711CF6F8C}" srcOrd="2" destOrd="0" presId="urn:microsoft.com/office/officeart/2018/2/layout/IconVerticalSolidList"/>
    <dgm:cxn modelId="{2693F0AB-5AA0-445E-B0B6-4B8CC576B46C}" type="presParOf" srcId="{64067752-A458-44B4-8248-61090D550EC8}" destId="{0885BCE9-A1BC-4330-9C11-EC5DE714CC9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FB708-92A4-42B6-95C8-FF8C65221E09}">
      <dsp:nvSpPr>
        <dsp:cNvPr id="0" name=""/>
        <dsp:cNvSpPr/>
      </dsp:nvSpPr>
      <dsp:spPr>
        <a:xfrm>
          <a:off x="0" y="3900"/>
          <a:ext cx="11521280" cy="830792"/>
        </a:xfrm>
        <a:prstGeom prst="roundRect">
          <a:avLst>
            <a:gd name="adj" fmla="val 10000"/>
          </a:avLst>
        </a:prstGeom>
        <a:solidFill>
          <a:srgbClr val="8AD9D5"/>
        </a:solidFill>
        <a:ln>
          <a:noFill/>
        </a:ln>
        <a:effectLst/>
      </dsp:spPr>
      <dsp:style>
        <a:lnRef idx="0">
          <a:scrgbClr r="0" g="0" b="0"/>
        </a:lnRef>
        <a:fillRef idx="1">
          <a:scrgbClr r="0" g="0" b="0"/>
        </a:fillRef>
        <a:effectRef idx="0">
          <a:scrgbClr r="0" g="0" b="0"/>
        </a:effectRef>
        <a:fontRef idx="minor"/>
      </dsp:style>
    </dsp:sp>
    <dsp:sp modelId="{00F172E2-2209-494F-A63B-30BCB97805F8}">
      <dsp:nvSpPr>
        <dsp:cNvPr id="0" name=""/>
        <dsp:cNvSpPr/>
      </dsp:nvSpPr>
      <dsp:spPr>
        <a:xfrm>
          <a:off x="251314" y="190828"/>
          <a:ext cx="456935" cy="456935"/>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65C7A-F41B-4906-9DDB-EC93818035F9}">
      <dsp:nvSpPr>
        <dsp:cNvPr id="0" name=""/>
        <dsp:cNvSpPr/>
      </dsp:nvSpPr>
      <dsp:spPr>
        <a:xfrm>
          <a:off x="959565" y="3900"/>
          <a:ext cx="10561714" cy="83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26" tIns="87926" rIns="87926" bIns="87926" numCol="1" spcCol="1270" anchor="ctr" anchorCtr="0">
          <a:noAutofit/>
        </a:bodyPr>
        <a:lstStyle/>
        <a:p>
          <a:pPr lvl="0" algn="l" defTabSz="844550">
            <a:lnSpc>
              <a:spcPct val="100000"/>
            </a:lnSpc>
            <a:spcBef>
              <a:spcPct val="0"/>
            </a:spcBef>
            <a:spcAft>
              <a:spcPct val="35000"/>
            </a:spcAft>
          </a:pPr>
          <a:r>
            <a:rPr lang="en-GB" sz="1900" kern="1200" dirty="0">
              <a:solidFill>
                <a:schemeClr val="bg1"/>
              </a:solidFill>
            </a:rPr>
            <a:t>When not speaking please go on </a:t>
          </a:r>
          <a:r>
            <a:rPr lang="en-GB" sz="1900" b="1" kern="1200" dirty="0">
              <a:solidFill>
                <a:schemeClr val="bg1"/>
              </a:solidFill>
            </a:rPr>
            <a:t>mute</a:t>
          </a:r>
          <a:r>
            <a:rPr lang="en-GB" sz="1900" kern="1200" dirty="0">
              <a:solidFill>
                <a:schemeClr val="bg1"/>
              </a:solidFill>
            </a:rPr>
            <a:t> to minimise background noise; click on the microphone icon to mute / unmute.</a:t>
          </a:r>
          <a:endParaRPr lang="en-US" sz="1900" kern="1200" dirty="0">
            <a:solidFill>
              <a:schemeClr val="bg1"/>
            </a:solidFill>
          </a:endParaRPr>
        </a:p>
      </dsp:txBody>
      <dsp:txXfrm>
        <a:off x="959565" y="3900"/>
        <a:ext cx="10561714" cy="830792"/>
      </dsp:txXfrm>
    </dsp:sp>
    <dsp:sp modelId="{37C30D88-4A7B-41F8-B803-E5F8E00D69A2}">
      <dsp:nvSpPr>
        <dsp:cNvPr id="0" name=""/>
        <dsp:cNvSpPr/>
      </dsp:nvSpPr>
      <dsp:spPr>
        <a:xfrm>
          <a:off x="0" y="1042390"/>
          <a:ext cx="11521280" cy="830792"/>
        </a:xfrm>
        <a:prstGeom prst="roundRect">
          <a:avLst>
            <a:gd name="adj" fmla="val 10000"/>
          </a:avLst>
        </a:prstGeom>
        <a:solidFill>
          <a:srgbClr val="8AD9D5"/>
        </a:solidFill>
        <a:ln>
          <a:noFill/>
        </a:ln>
        <a:effectLst/>
      </dsp:spPr>
      <dsp:style>
        <a:lnRef idx="0">
          <a:scrgbClr r="0" g="0" b="0"/>
        </a:lnRef>
        <a:fillRef idx="1">
          <a:scrgbClr r="0" g="0" b="0"/>
        </a:fillRef>
        <a:effectRef idx="0">
          <a:scrgbClr r="0" g="0" b="0"/>
        </a:effectRef>
        <a:fontRef idx="minor"/>
      </dsp:style>
    </dsp:sp>
    <dsp:sp modelId="{C86F359C-5B87-48E3-B243-C8D3A664C6CC}">
      <dsp:nvSpPr>
        <dsp:cNvPr id="0" name=""/>
        <dsp:cNvSpPr/>
      </dsp:nvSpPr>
      <dsp:spPr>
        <a:xfrm>
          <a:off x="251314" y="1229319"/>
          <a:ext cx="456935" cy="45693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B583F-4E08-4F20-8CED-DBDF99953F9A}">
      <dsp:nvSpPr>
        <dsp:cNvPr id="0" name=""/>
        <dsp:cNvSpPr/>
      </dsp:nvSpPr>
      <dsp:spPr>
        <a:xfrm>
          <a:off x="959565" y="1042390"/>
          <a:ext cx="10561714" cy="83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26" tIns="87926" rIns="87926" bIns="87926" numCol="1" spcCol="1270" anchor="ctr" anchorCtr="0">
          <a:noAutofit/>
        </a:bodyPr>
        <a:lstStyle/>
        <a:p>
          <a:pPr lvl="0" algn="l" defTabSz="844550">
            <a:lnSpc>
              <a:spcPct val="100000"/>
            </a:lnSpc>
            <a:spcBef>
              <a:spcPct val="0"/>
            </a:spcBef>
            <a:spcAft>
              <a:spcPct val="35000"/>
            </a:spcAft>
          </a:pPr>
          <a:r>
            <a:rPr lang="en-GB" sz="1900" kern="1200" dirty="0">
              <a:solidFill>
                <a:srgbClr val="F5FBFA"/>
              </a:solidFill>
            </a:rPr>
            <a:t>Introduce yourself before </a:t>
          </a:r>
          <a:r>
            <a:rPr lang="en-GB" sz="1900" kern="1200" baseline="0" dirty="0">
              <a:solidFill>
                <a:srgbClr val="F5FBFA"/>
              </a:solidFill>
            </a:rPr>
            <a:t>speaking</a:t>
          </a:r>
          <a:r>
            <a:rPr lang="en-GB" sz="1900" kern="1200" dirty="0">
              <a:solidFill>
                <a:srgbClr val="F5FBFA"/>
              </a:solidFill>
            </a:rPr>
            <a:t> to the group</a:t>
          </a:r>
          <a:r>
            <a:rPr lang="en-GB" sz="1900" kern="1200" dirty="0"/>
            <a:t>.</a:t>
          </a:r>
          <a:endParaRPr lang="en-US" sz="1900" kern="1200" dirty="0"/>
        </a:p>
      </dsp:txBody>
      <dsp:txXfrm>
        <a:off x="959565" y="1042390"/>
        <a:ext cx="10561714" cy="830792"/>
      </dsp:txXfrm>
    </dsp:sp>
    <dsp:sp modelId="{860A33E4-F8A7-4330-96FA-DD973653B2EF}">
      <dsp:nvSpPr>
        <dsp:cNvPr id="0" name=""/>
        <dsp:cNvSpPr/>
      </dsp:nvSpPr>
      <dsp:spPr>
        <a:xfrm>
          <a:off x="0" y="2080881"/>
          <a:ext cx="11521280" cy="830792"/>
        </a:xfrm>
        <a:prstGeom prst="roundRect">
          <a:avLst>
            <a:gd name="adj" fmla="val 10000"/>
          </a:avLst>
        </a:prstGeom>
        <a:solidFill>
          <a:srgbClr val="8AD9D5"/>
        </a:solidFill>
        <a:ln>
          <a:noFill/>
        </a:ln>
        <a:effectLst/>
      </dsp:spPr>
      <dsp:style>
        <a:lnRef idx="0">
          <a:scrgbClr r="0" g="0" b="0"/>
        </a:lnRef>
        <a:fillRef idx="1">
          <a:scrgbClr r="0" g="0" b="0"/>
        </a:fillRef>
        <a:effectRef idx="0">
          <a:scrgbClr r="0" g="0" b="0"/>
        </a:effectRef>
        <a:fontRef idx="minor"/>
      </dsp:style>
    </dsp:sp>
    <dsp:sp modelId="{50ACF54A-9A37-43AE-B311-06AE48058C89}">
      <dsp:nvSpPr>
        <dsp:cNvPr id="0" name=""/>
        <dsp:cNvSpPr/>
      </dsp:nvSpPr>
      <dsp:spPr>
        <a:xfrm>
          <a:off x="251314" y="2267809"/>
          <a:ext cx="456935" cy="45693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91E8A-7FA7-4DFD-98EC-828D0435D47A}">
      <dsp:nvSpPr>
        <dsp:cNvPr id="0" name=""/>
        <dsp:cNvSpPr/>
      </dsp:nvSpPr>
      <dsp:spPr>
        <a:xfrm>
          <a:off x="959565" y="2080881"/>
          <a:ext cx="10561714" cy="83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26" tIns="87926" rIns="87926" bIns="87926" numCol="1" spcCol="1270" anchor="ctr" anchorCtr="0">
          <a:noAutofit/>
        </a:bodyPr>
        <a:lstStyle/>
        <a:p>
          <a:pPr lvl="0" algn="l" defTabSz="844550">
            <a:lnSpc>
              <a:spcPct val="100000"/>
            </a:lnSpc>
            <a:spcBef>
              <a:spcPct val="0"/>
            </a:spcBef>
            <a:spcAft>
              <a:spcPct val="35000"/>
            </a:spcAft>
          </a:pPr>
          <a:r>
            <a:rPr lang="en-GB" sz="1900" kern="1200" dirty="0">
              <a:solidFill>
                <a:schemeClr val="bg1"/>
              </a:solidFill>
            </a:rPr>
            <a:t>Use the chat function if you are unable to speak</a:t>
          </a:r>
          <a:r>
            <a:rPr lang="en-GB" sz="1900" kern="1200" dirty="0" smtClean="0">
              <a:solidFill>
                <a:schemeClr val="bg1"/>
              </a:solidFill>
            </a:rPr>
            <a:t>.</a:t>
          </a:r>
          <a:endParaRPr lang="en-US" sz="1900" kern="1200" dirty="0">
            <a:solidFill>
              <a:schemeClr val="bg1"/>
            </a:solidFill>
          </a:endParaRPr>
        </a:p>
      </dsp:txBody>
      <dsp:txXfrm>
        <a:off x="959565" y="2080881"/>
        <a:ext cx="10561714" cy="830792"/>
      </dsp:txXfrm>
    </dsp:sp>
    <dsp:sp modelId="{4EFCAB9F-324F-473C-A5D9-9793F0E0327C}">
      <dsp:nvSpPr>
        <dsp:cNvPr id="0" name=""/>
        <dsp:cNvSpPr/>
      </dsp:nvSpPr>
      <dsp:spPr>
        <a:xfrm>
          <a:off x="0" y="3119371"/>
          <a:ext cx="11521280" cy="830792"/>
        </a:xfrm>
        <a:prstGeom prst="roundRect">
          <a:avLst>
            <a:gd name="adj" fmla="val 10000"/>
          </a:avLst>
        </a:prstGeom>
        <a:solidFill>
          <a:srgbClr val="8AD9D5"/>
        </a:solidFill>
        <a:ln>
          <a:noFill/>
        </a:ln>
        <a:effectLst/>
      </dsp:spPr>
      <dsp:style>
        <a:lnRef idx="0">
          <a:scrgbClr r="0" g="0" b="0"/>
        </a:lnRef>
        <a:fillRef idx="1">
          <a:scrgbClr r="0" g="0" b="0"/>
        </a:fillRef>
        <a:effectRef idx="0">
          <a:scrgbClr r="0" g="0" b="0"/>
        </a:effectRef>
        <a:fontRef idx="minor"/>
      </dsp:style>
    </dsp:sp>
    <dsp:sp modelId="{0B7C30A0-DDD5-4548-B0C0-FCD49778C79E}">
      <dsp:nvSpPr>
        <dsp:cNvPr id="0" name=""/>
        <dsp:cNvSpPr/>
      </dsp:nvSpPr>
      <dsp:spPr>
        <a:xfrm>
          <a:off x="251314" y="3306300"/>
          <a:ext cx="456935" cy="456935"/>
        </a:xfrm>
        <a:prstGeom prst="rect">
          <a:avLst/>
        </a:prstGeom>
        <a:blipFill rotWithShape="1">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A6643-8330-4DB4-9CC8-09281EBEC5FD}">
      <dsp:nvSpPr>
        <dsp:cNvPr id="0" name=""/>
        <dsp:cNvSpPr/>
      </dsp:nvSpPr>
      <dsp:spPr>
        <a:xfrm>
          <a:off x="959565" y="3119371"/>
          <a:ext cx="10561714" cy="83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26" tIns="87926" rIns="87926" bIns="87926" numCol="1" spcCol="1270" anchor="ctr" anchorCtr="0">
          <a:noAutofit/>
        </a:bodyPr>
        <a:lstStyle/>
        <a:p>
          <a:pPr lvl="0" algn="l" defTabSz="844550">
            <a:lnSpc>
              <a:spcPct val="100000"/>
            </a:lnSpc>
            <a:spcBef>
              <a:spcPct val="0"/>
            </a:spcBef>
            <a:spcAft>
              <a:spcPct val="35000"/>
            </a:spcAft>
          </a:pPr>
          <a:r>
            <a:rPr lang="en-GB" sz="1900" kern="1200" dirty="0" smtClean="0">
              <a:solidFill>
                <a:srgbClr val="F5FBFA"/>
              </a:solidFill>
            </a:rPr>
            <a:t>Raise your hand to indicate you would like to speak. </a:t>
          </a:r>
          <a:endParaRPr lang="en-US" sz="1900" kern="1200" dirty="0">
            <a:solidFill>
              <a:srgbClr val="F5FBFA"/>
            </a:solidFill>
          </a:endParaRPr>
        </a:p>
      </dsp:txBody>
      <dsp:txXfrm>
        <a:off x="959565" y="3119371"/>
        <a:ext cx="10561714" cy="830792"/>
      </dsp:txXfrm>
    </dsp:sp>
    <dsp:sp modelId="{7C25ACE4-0DAE-4D0D-8C37-0E14D9D77105}">
      <dsp:nvSpPr>
        <dsp:cNvPr id="0" name=""/>
        <dsp:cNvSpPr/>
      </dsp:nvSpPr>
      <dsp:spPr>
        <a:xfrm>
          <a:off x="0" y="4157862"/>
          <a:ext cx="11521280" cy="830792"/>
        </a:xfrm>
        <a:prstGeom prst="roundRect">
          <a:avLst>
            <a:gd name="adj" fmla="val 10000"/>
          </a:avLst>
        </a:prstGeom>
        <a:solidFill>
          <a:srgbClr val="8AD9D5"/>
        </a:solidFill>
        <a:ln>
          <a:noFill/>
        </a:ln>
        <a:effectLst/>
      </dsp:spPr>
      <dsp:style>
        <a:lnRef idx="0">
          <a:scrgbClr r="0" g="0" b="0"/>
        </a:lnRef>
        <a:fillRef idx="1">
          <a:scrgbClr r="0" g="0" b="0"/>
        </a:fillRef>
        <a:effectRef idx="0">
          <a:scrgbClr r="0" g="0" b="0"/>
        </a:effectRef>
        <a:fontRef idx="minor"/>
      </dsp:style>
    </dsp:sp>
    <dsp:sp modelId="{02977546-0C1C-4370-B7B4-36562E2AC80B}">
      <dsp:nvSpPr>
        <dsp:cNvPr id="0" name=""/>
        <dsp:cNvSpPr/>
      </dsp:nvSpPr>
      <dsp:spPr>
        <a:xfrm>
          <a:off x="251314" y="4344790"/>
          <a:ext cx="456935" cy="456935"/>
        </a:xfrm>
        <a:prstGeom prst="rect">
          <a:avLst/>
        </a:prstGeom>
        <a:blipFill rotWithShape="1">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5BCE9-A1BC-4330-9C11-EC5DE714CC9E}">
      <dsp:nvSpPr>
        <dsp:cNvPr id="0" name=""/>
        <dsp:cNvSpPr/>
      </dsp:nvSpPr>
      <dsp:spPr>
        <a:xfrm>
          <a:off x="959565" y="4157862"/>
          <a:ext cx="10561714" cy="83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26" tIns="87926" rIns="87926" bIns="87926" numCol="1" spcCol="1270" anchor="ctr" anchorCtr="0">
          <a:noAutofit/>
        </a:bodyPr>
        <a:lstStyle/>
        <a:p>
          <a:pPr lvl="0" algn="l" defTabSz="844550">
            <a:lnSpc>
              <a:spcPct val="100000"/>
            </a:lnSpc>
            <a:spcBef>
              <a:spcPct val="0"/>
            </a:spcBef>
            <a:spcAft>
              <a:spcPct val="35000"/>
            </a:spcAft>
          </a:pPr>
          <a:r>
            <a:rPr lang="en-GB" sz="1900" kern="1200" dirty="0">
              <a:solidFill>
                <a:srgbClr val="F5FBFA"/>
              </a:solidFill>
            </a:rPr>
            <a:t>Use of the video is optional; turn the camera off if you do not wish to have your camera on</a:t>
          </a:r>
          <a:r>
            <a:rPr lang="en-GB" sz="1900" kern="1200" dirty="0"/>
            <a:t>.</a:t>
          </a:r>
          <a:endParaRPr lang="en-US" sz="1900" kern="1200" dirty="0"/>
        </a:p>
      </dsp:txBody>
      <dsp:txXfrm>
        <a:off x="959565" y="4157862"/>
        <a:ext cx="10561714" cy="8307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10BEA-A624-4C91-BF2C-8B6D53D60D9F}" type="datetimeFigureOut">
              <a:rPr lang="en-GB" smtClean="0"/>
              <a:t>10/07/2020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6556B-2E48-457B-B651-A39FB76DED03}" type="slidenum">
              <a:rPr lang="en-GB" smtClean="0"/>
              <a:t>‹#›</a:t>
            </a:fld>
            <a:endParaRPr lang="en-GB"/>
          </a:p>
        </p:txBody>
      </p:sp>
    </p:spTree>
    <p:extLst>
      <p:ext uri="{BB962C8B-B14F-4D97-AF65-F5344CB8AC3E}">
        <p14:creationId xmlns:p14="http://schemas.microsoft.com/office/powerpoint/2010/main" val="172412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2015, we performed structured interviews with obstetric, neonatal, midwifery and anaesthetic colleagues about DCC, to try to ascertain what the barriers were to implementation. All team members were clearly aware of the benefits of DCC, </a:t>
            </a:r>
          </a:p>
        </p:txBody>
      </p:sp>
      <p:sp>
        <p:nvSpPr>
          <p:cNvPr id="4" name="Slide Number Placeholder 3"/>
          <p:cNvSpPr>
            <a:spLocks noGrp="1"/>
          </p:cNvSpPr>
          <p:nvPr>
            <p:ph type="sldNum" sz="quarter" idx="5"/>
          </p:nvPr>
        </p:nvSpPr>
        <p:spPr/>
        <p:txBody>
          <a:bodyPr/>
          <a:lstStyle/>
          <a:p>
            <a:fld id="{E24ABF4B-5C01-4CD7-BDC4-25A1F9926852}" type="slidenum">
              <a:rPr lang="en-GB" smtClean="0"/>
              <a:t>5</a:t>
            </a:fld>
            <a:endParaRPr lang="en-GB"/>
          </a:p>
        </p:txBody>
      </p:sp>
    </p:spTree>
    <p:extLst>
      <p:ext uri="{BB962C8B-B14F-4D97-AF65-F5344CB8AC3E}">
        <p14:creationId xmlns:p14="http://schemas.microsoft.com/office/powerpoint/2010/main" val="26413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linking in with the concerns about ‘the compromised baby’, was the importance of being able to support the airway during DCC, and provide respiratory support, with PEEP, and inflation breaths if needed.  Evidence from animal studies, (and increasingly from human studies), suggests the changes in the physiology as the pulmonary vascular bed opens with lung inflation seem to be very key in the efficacy of DCC.  </a:t>
            </a:r>
          </a:p>
          <a:p>
            <a:endParaRPr lang="en-GB" dirty="0"/>
          </a:p>
          <a:p>
            <a:r>
              <a:rPr lang="en-GB" dirty="0"/>
              <a:t>The second is about provision of thermal care during DCC.  Hypothermia is detrimental to preterm infants, in terms of morbidity and mortality.  </a:t>
            </a:r>
          </a:p>
          <a:p>
            <a:endParaRPr lang="en-GB" dirty="0"/>
          </a:p>
          <a:p>
            <a:r>
              <a:rPr lang="en-GB" dirty="0"/>
              <a:t>It was clear to me that, when we were going to implement delayed cord clamping to preterm infants, we must be able to provide good thermal care, airway support, and respiratory support, along side our obstetric and midwifery colleagues, as a perinatal team.  This is fairly simple to do at a vaginal delivery…</a:t>
            </a:r>
          </a:p>
        </p:txBody>
      </p:sp>
      <p:sp>
        <p:nvSpPr>
          <p:cNvPr id="4" name="Slide Number Placeholder 3"/>
          <p:cNvSpPr>
            <a:spLocks noGrp="1"/>
          </p:cNvSpPr>
          <p:nvPr>
            <p:ph type="sldNum" sz="quarter" idx="5"/>
          </p:nvPr>
        </p:nvSpPr>
        <p:spPr/>
        <p:txBody>
          <a:bodyPr/>
          <a:lstStyle/>
          <a:p>
            <a:fld id="{E24ABF4B-5C01-4CD7-BDC4-25A1F9926852}" type="slidenum">
              <a:rPr lang="en-GB" smtClean="0"/>
              <a:t>6</a:t>
            </a:fld>
            <a:endParaRPr lang="en-GB"/>
          </a:p>
        </p:txBody>
      </p:sp>
    </p:spTree>
    <p:extLst>
      <p:ext uri="{BB962C8B-B14F-4D97-AF65-F5344CB8AC3E}">
        <p14:creationId xmlns:p14="http://schemas.microsoft.com/office/powerpoint/2010/main" val="413579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over the last 2 and a half years, this is what we have achieved – a significant increase in the proportion of babies receiving DCC. Almost all that do get DCC receive simultaneous airway and breathing support and thermal care during this.  </a:t>
            </a:r>
          </a:p>
        </p:txBody>
      </p:sp>
      <p:sp>
        <p:nvSpPr>
          <p:cNvPr id="4" name="Slide Number Placeholder 3"/>
          <p:cNvSpPr>
            <a:spLocks noGrp="1"/>
          </p:cNvSpPr>
          <p:nvPr>
            <p:ph type="sldNum" sz="quarter" idx="5"/>
          </p:nvPr>
        </p:nvSpPr>
        <p:spPr/>
        <p:txBody>
          <a:bodyPr/>
          <a:lstStyle/>
          <a:p>
            <a:fld id="{E24ABF4B-5C01-4CD7-BDC4-25A1F9926852}" type="slidenum">
              <a:rPr lang="en-GB" smtClean="0"/>
              <a:t>9</a:t>
            </a:fld>
            <a:endParaRPr lang="en-GB"/>
          </a:p>
        </p:txBody>
      </p:sp>
    </p:spTree>
    <p:extLst>
      <p:ext uri="{BB962C8B-B14F-4D97-AF65-F5344CB8AC3E}">
        <p14:creationId xmlns:p14="http://schemas.microsoft.com/office/powerpoint/2010/main" val="147697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y axis = seconds, each dot is a baby</a:t>
            </a:r>
            <a:endParaRPr lang="en-GB" dirty="0"/>
          </a:p>
        </p:txBody>
      </p:sp>
      <p:sp>
        <p:nvSpPr>
          <p:cNvPr id="4" name="Slide Number Placeholder 3"/>
          <p:cNvSpPr>
            <a:spLocks noGrp="1"/>
          </p:cNvSpPr>
          <p:nvPr>
            <p:ph type="sldNum" sz="quarter" idx="10"/>
          </p:nvPr>
        </p:nvSpPr>
        <p:spPr/>
        <p:txBody>
          <a:bodyPr/>
          <a:lstStyle/>
          <a:p>
            <a:fld id="{789C2545-25A4-44A5-803C-26631609E6A9}" type="slidenum">
              <a:rPr lang="en-GB" smtClean="0"/>
              <a:t>10</a:t>
            </a:fld>
            <a:endParaRPr lang="en-GB"/>
          </a:p>
        </p:txBody>
      </p:sp>
    </p:spTree>
    <p:extLst>
      <p:ext uri="{BB962C8B-B14F-4D97-AF65-F5344CB8AC3E}">
        <p14:creationId xmlns:p14="http://schemas.microsoft.com/office/powerpoint/2010/main" val="340454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1F177D-2D37-44E2-B4CD-9FBD60526A3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81822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F177D-2D37-44E2-B4CD-9FBD60526A3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161509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F177D-2D37-44E2-B4CD-9FBD60526A3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306702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F177D-2D37-44E2-B4CD-9FBD60526A3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190699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1F177D-2D37-44E2-B4CD-9FBD60526A3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328553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1F177D-2D37-44E2-B4CD-9FBD60526A3D}"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316860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1F177D-2D37-44E2-B4CD-9FBD60526A3D}" type="datetimeFigureOut">
              <a:rPr lang="en-GB" smtClean="0"/>
              <a:t>10/07/2020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179742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1F177D-2D37-44E2-B4CD-9FBD60526A3D}" type="datetimeFigureOut">
              <a:rPr lang="en-GB" smtClean="0"/>
              <a:t>10/07/2020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112385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177D-2D37-44E2-B4CD-9FBD60526A3D}" type="datetimeFigureOut">
              <a:rPr lang="en-GB" smtClean="0"/>
              <a:t>10/07/2020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47410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177D-2D37-44E2-B4CD-9FBD60526A3D}"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312863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1F177D-2D37-44E2-B4CD-9FBD60526A3D}"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82F44E-B3BF-426B-BF88-9382B4369B3B}" type="slidenum">
              <a:rPr lang="en-GB" smtClean="0"/>
              <a:t>‹#›</a:t>
            </a:fld>
            <a:endParaRPr lang="en-GB"/>
          </a:p>
        </p:txBody>
      </p:sp>
    </p:spTree>
    <p:extLst>
      <p:ext uri="{BB962C8B-B14F-4D97-AF65-F5344CB8AC3E}">
        <p14:creationId xmlns:p14="http://schemas.microsoft.com/office/powerpoint/2010/main" val="423855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F177D-2D37-44E2-B4CD-9FBD60526A3D}" type="datetimeFigureOut">
              <a:rPr lang="en-GB" smtClean="0"/>
              <a:t>10/07/2020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F44E-B3BF-426B-BF88-9382B4369B3B}" type="slidenum">
              <a:rPr lang="en-GB" smtClean="0"/>
              <a:t>‹#›</a:t>
            </a:fld>
            <a:endParaRPr lang="en-GB"/>
          </a:p>
        </p:txBody>
      </p:sp>
    </p:spTree>
    <p:extLst>
      <p:ext uri="{BB962C8B-B14F-4D97-AF65-F5344CB8AC3E}">
        <p14:creationId xmlns:p14="http://schemas.microsoft.com/office/powerpoint/2010/main" val="2087921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94C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166" y="0"/>
            <a:ext cx="7555834" cy="2518611"/>
          </a:xfrm>
          <a:prstGeom prst="rect">
            <a:avLst/>
          </a:prstGeom>
        </p:spPr>
      </p:pic>
      <p:sp>
        <p:nvSpPr>
          <p:cNvPr id="5" name="TextBox 4"/>
          <p:cNvSpPr txBox="1"/>
          <p:nvPr/>
        </p:nvSpPr>
        <p:spPr>
          <a:xfrm>
            <a:off x="609601" y="2310062"/>
            <a:ext cx="10234863" cy="1815882"/>
          </a:xfrm>
          <a:prstGeom prst="rect">
            <a:avLst/>
          </a:prstGeom>
          <a:noFill/>
        </p:spPr>
        <p:txBody>
          <a:bodyPr wrap="square" rtlCol="0">
            <a:spAutoFit/>
          </a:bodyPr>
          <a:lstStyle/>
          <a:p>
            <a:r>
              <a:rPr lang="en-GB" sz="3600" b="1" dirty="0" smtClean="0">
                <a:solidFill>
                  <a:schemeClr val="bg1"/>
                </a:solidFill>
              </a:rPr>
              <a:t>PERIPRem Share &amp; Learn Session</a:t>
            </a:r>
          </a:p>
          <a:p>
            <a:endParaRPr lang="en-GB" sz="3200" dirty="0">
              <a:solidFill>
                <a:schemeClr val="bg1"/>
              </a:solidFill>
            </a:endParaRPr>
          </a:p>
          <a:p>
            <a:r>
              <a:rPr lang="en-GB" sz="4400" b="1" i="1" dirty="0" smtClean="0">
                <a:solidFill>
                  <a:schemeClr val="bg1"/>
                </a:solidFill>
              </a:rPr>
              <a:t>“Optimising Deferred Cord Clamping”</a:t>
            </a:r>
            <a:endParaRPr lang="en-GB" sz="4400" b="1" i="1" dirty="0">
              <a:solidFill>
                <a:schemeClr val="bg1"/>
              </a:solidFill>
            </a:endParaRPr>
          </a:p>
        </p:txBody>
      </p:sp>
      <p:pic>
        <p:nvPicPr>
          <p:cNvPr id="7" name="Picture 6">
            <a:extLst>
              <a:ext uri="{FF2B5EF4-FFF2-40B4-BE49-F238E27FC236}">
                <a16:creationId xmlns:a16="http://schemas.microsoft.com/office/drawing/2014/main" xmlns="" id="{6AEAD48D-C45E-C545-B77E-12D70536287D}"/>
              </a:ext>
            </a:extLst>
          </p:cNvPr>
          <p:cNvPicPr>
            <a:picLocks noChangeAspect="1"/>
          </p:cNvPicPr>
          <p:nvPr/>
        </p:nvPicPr>
        <p:blipFill>
          <a:blip r:embed="rId3"/>
          <a:stretch>
            <a:fillRect/>
          </a:stretch>
        </p:blipFill>
        <p:spPr>
          <a:xfrm>
            <a:off x="9319468" y="4070252"/>
            <a:ext cx="2282256" cy="2365754"/>
          </a:xfrm>
          <a:prstGeom prst="rect">
            <a:avLst/>
          </a:prstGeom>
        </p:spPr>
      </p:pic>
    </p:spTree>
    <p:extLst>
      <p:ext uri="{BB962C8B-B14F-4D97-AF65-F5344CB8AC3E}">
        <p14:creationId xmlns:p14="http://schemas.microsoft.com/office/powerpoint/2010/main" val="216265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916364"/>
            <a:ext cx="11868150" cy="1550611"/>
          </a:xfrm>
        </p:spPr>
        <p:txBody>
          <a:bodyPr/>
          <a:lstStyle/>
          <a:p>
            <a:r>
              <a:rPr lang="en-GB" dirty="0"/>
              <a:t>Deferred </a:t>
            </a:r>
            <a:r>
              <a:rPr lang="en-GB" dirty="0" smtClean="0"/>
              <a:t>Cord Clamping </a:t>
            </a:r>
            <a:r>
              <a:rPr lang="en-GB" dirty="0"/>
              <a:t>with T</a:t>
            </a:r>
            <a:r>
              <a:rPr lang="en-GB" dirty="0" smtClean="0"/>
              <a:t>hermal Care </a:t>
            </a:r>
            <a:r>
              <a:rPr lang="en-GB" dirty="0"/>
              <a:t>&amp; </a:t>
            </a:r>
            <a:r>
              <a:rPr lang="en-GB" dirty="0" smtClean="0"/>
              <a:t>Stabilisation</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789519320"/>
              </p:ext>
            </p:extLst>
          </p:nvPr>
        </p:nvGraphicFramePr>
        <p:xfrm>
          <a:off x="2146995" y="1919883"/>
          <a:ext cx="7632848" cy="4341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14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694C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37" r="65817" b="-637"/>
          <a:stretch/>
        </p:blipFill>
        <p:spPr>
          <a:xfrm>
            <a:off x="176462" y="0"/>
            <a:ext cx="2582780" cy="2518611"/>
          </a:xfrm>
          <a:prstGeom prst="rect">
            <a:avLst/>
          </a:prstGeom>
        </p:spPr>
      </p:pic>
      <p:sp>
        <p:nvSpPr>
          <p:cNvPr id="5" name="TextBox 4"/>
          <p:cNvSpPr txBox="1"/>
          <p:nvPr/>
        </p:nvSpPr>
        <p:spPr>
          <a:xfrm>
            <a:off x="-561474" y="1259305"/>
            <a:ext cx="13683916"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Calibri" panose="020F0502020204030204"/>
                <a:ea typeface="+mn-ea"/>
                <a:cs typeface="+mn-cs"/>
              </a:rPr>
              <a:t>                                  Next</a:t>
            </a:r>
            <a:r>
              <a:rPr kumimoji="0" lang="en-GB" sz="3200" b="1" i="0" u="none" strike="noStrike" kern="1200" cap="none" spc="0" normalizeH="0" noProof="0" dirty="0" smtClean="0">
                <a:ln>
                  <a:noFill/>
                </a:ln>
                <a:solidFill>
                  <a:prstClr val="white"/>
                </a:solidFill>
                <a:effectLst/>
                <a:uLnTx/>
                <a:uFillTx/>
                <a:latin typeface="Calibri" panose="020F0502020204030204"/>
                <a:ea typeface="+mn-ea"/>
                <a:cs typeface="+mn-cs"/>
              </a:rPr>
              <a:t> Steps</a:t>
            </a:r>
            <a:r>
              <a:rPr kumimoji="0" lang="en-GB" sz="32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1485900" marR="0" lvl="2"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smtClean="0">
                <a:solidFill>
                  <a:prstClr val="white"/>
                </a:solidFill>
                <a:latin typeface="Calibri" panose="020F0502020204030204"/>
              </a:rPr>
              <a:t>Forming a learning community</a:t>
            </a:r>
          </a:p>
          <a:p>
            <a:pPr marL="1485900" marR="0" lvl="2"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white"/>
                </a:solidFill>
                <a:latin typeface="Calibri" panose="020F0502020204030204"/>
              </a:rPr>
              <a:t>S</a:t>
            </a:r>
            <a:r>
              <a:rPr lang="en-GB" sz="2400" dirty="0" smtClean="0">
                <a:solidFill>
                  <a:prstClr val="white"/>
                </a:solidFill>
                <a:latin typeface="Calibri" panose="020F0502020204030204"/>
              </a:rPr>
              <a:t>etting up a shared discussion space </a:t>
            </a:r>
          </a:p>
          <a:p>
            <a:pPr marL="1485900" marR="0" lvl="2"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noProof="0" dirty="0" smtClean="0">
                <a:solidFill>
                  <a:prstClr val="white"/>
                </a:solidFill>
                <a:latin typeface="Calibri" panose="020F0502020204030204"/>
              </a:rPr>
              <a:t>Do we want another DCC Share and Learn Session?</a:t>
            </a:r>
            <a:endParaRPr kumimoji="0" lang="en-GB" sz="2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1485900" marR="0" lvl="2"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white"/>
                </a:solidFill>
                <a:effectLst/>
                <a:uLnTx/>
                <a:uFillTx/>
                <a:latin typeface="Calibri" panose="020F0502020204030204"/>
                <a:ea typeface="+mn-ea"/>
                <a:cs typeface="+mn-cs"/>
              </a:rPr>
              <a:t>Please complete evaluation survey that will be shared –</a:t>
            </a:r>
            <a:br>
              <a:rPr kumimoji="0" lang="en-GB" sz="2400" b="0"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en-GB" sz="2400" b="0" i="0" u="none" strike="noStrike" kern="1200" cap="none" spc="0" normalizeH="0" baseline="0" noProof="0" dirty="0" smtClean="0">
                <a:ln>
                  <a:noFill/>
                </a:ln>
                <a:solidFill>
                  <a:prstClr val="white"/>
                </a:solidFill>
                <a:effectLst/>
                <a:uLnTx/>
                <a:uFillTx/>
                <a:latin typeface="Calibri" panose="020F0502020204030204"/>
                <a:ea typeface="+mn-ea"/>
                <a:cs typeface="+mn-cs"/>
              </a:rPr>
              <a:t> we are learning how best to facilitate on line sessions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1"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4400" b="1" i="1"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6AEAD48D-C45E-C545-B77E-12D70536287D}"/>
              </a:ext>
            </a:extLst>
          </p:cNvPr>
          <p:cNvPicPr>
            <a:picLocks noChangeAspect="1"/>
          </p:cNvPicPr>
          <p:nvPr/>
        </p:nvPicPr>
        <p:blipFill>
          <a:blip r:embed="rId3"/>
          <a:stretch>
            <a:fillRect/>
          </a:stretch>
        </p:blipFill>
        <p:spPr>
          <a:xfrm>
            <a:off x="8333296" y="3048000"/>
            <a:ext cx="3268428" cy="3388006"/>
          </a:xfrm>
          <a:prstGeom prst="rect">
            <a:avLst/>
          </a:prstGeom>
        </p:spPr>
      </p:pic>
    </p:spTree>
    <p:extLst>
      <p:ext uri="{BB962C8B-B14F-4D97-AF65-F5344CB8AC3E}">
        <p14:creationId xmlns:p14="http://schemas.microsoft.com/office/powerpoint/2010/main" val="41886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94C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37" r="65817" b="-637"/>
          <a:stretch/>
        </p:blipFill>
        <p:spPr>
          <a:xfrm>
            <a:off x="176462" y="0"/>
            <a:ext cx="2582780" cy="2518611"/>
          </a:xfrm>
          <a:prstGeom prst="rect">
            <a:avLst/>
          </a:prstGeom>
        </p:spPr>
      </p:pic>
      <p:sp>
        <p:nvSpPr>
          <p:cNvPr id="5" name="TextBox 4"/>
          <p:cNvSpPr txBox="1"/>
          <p:nvPr/>
        </p:nvSpPr>
        <p:spPr>
          <a:xfrm>
            <a:off x="433137" y="723419"/>
            <a:ext cx="12560968"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Calibri" panose="020F0502020204030204"/>
                <a:ea typeface="+mn-ea"/>
                <a:cs typeface="+mn-cs"/>
              </a:rPr>
              <a:t>                                  Aims of</a:t>
            </a:r>
            <a:r>
              <a:rPr kumimoji="0" lang="en-GB" sz="3200" b="1" i="0" u="none" strike="noStrike" kern="1200" cap="none" spc="0" normalizeH="0" noProof="0" dirty="0" smtClean="0">
                <a:ln>
                  <a:noFill/>
                </a:ln>
                <a:solidFill>
                  <a:prstClr val="white"/>
                </a:solidFill>
                <a:effectLst/>
                <a:uLnTx/>
                <a:uFillTx/>
                <a:latin typeface="Calibri" panose="020F0502020204030204"/>
                <a:ea typeface="+mn-ea"/>
                <a:cs typeface="+mn-cs"/>
              </a:rPr>
              <a:t>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baseline="0" dirty="0" smtClean="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aseline="0" dirty="0">
              <a:solidFill>
                <a:prstClr val="white"/>
              </a:solidFill>
              <a:latin typeface="Calibri" panose="020F0502020204030204"/>
            </a:endParaRPr>
          </a:p>
          <a:p>
            <a:pPr marL="1485900" lvl="2" indent="-571500">
              <a:buFont typeface="Arial" panose="020B0604020202020204" pitchFamily="34" charset="0"/>
              <a:buChar char="•"/>
            </a:pPr>
            <a:r>
              <a:rPr lang="en-GB" sz="2400" dirty="0" smtClean="0">
                <a:solidFill>
                  <a:prstClr val="white"/>
                </a:solidFill>
                <a:latin typeface="Calibri" panose="020F0502020204030204"/>
              </a:rPr>
              <a:t>Who are we?</a:t>
            </a:r>
          </a:p>
          <a:p>
            <a:pPr marL="1485900" lvl="2" indent="-571500">
              <a:buFont typeface="Arial" panose="020B0604020202020204" pitchFamily="34" charset="0"/>
              <a:buChar char="•"/>
            </a:pPr>
            <a:r>
              <a:rPr lang="en-GB" sz="2400" dirty="0" smtClean="0">
                <a:solidFill>
                  <a:prstClr val="white"/>
                </a:solidFill>
                <a:latin typeface="Calibri" panose="020F0502020204030204"/>
              </a:rPr>
              <a:t>Why Deferred Cord Clamping? </a:t>
            </a:r>
            <a:endParaRPr kumimoji="0" lang="en-GB" sz="2400" u="none" strike="noStrike" kern="1200" cap="none" spc="0" normalizeH="0" noProof="0" dirty="0" smtClean="0">
              <a:ln>
                <a:noFill/>
              </a:ln>
              <a:solidFill>
                <a:prstClr val="white"/>
              </a:solidFill>
              <a:effectLst/>
              <a:uLnTx/>
              <a:uFillTx/>
              <a:latin typeface="Calibri" panose="020F0502020204030204"/>
            </a:endParaRPr>
          </a:p>
          <a:p>
            <a:pPr marL="1485900" lvl="2" indent="-571500">
              <a:buFont typeface="Arial" panose="020B0604020202020204" pitchFamily="34" charset="0"/>
              <a:buChar char="•"/>
            </a:pPr>
            <a:r>
              <a:rPr kumimoji="0" lang="en-GB" sz="2400" u="none" strike="noStrike" kern="1200" cap="none" spc="0" normalizeH="0" noProof="0" dirty="0" smtClean="0">
                <a:ln>
                  <a:noFill/>
                </a:ln>
                <a:solidFill>
                  <a:prstClr val="white"/>
                </a:solidFill>
                <a:effectLst/>
                <a:uLnTx/>
                <a:uFillTx/>
                <a:latin typeface="Calibri" panose="020F0502020204030204"/>
              </a:rPr>
              <a:t>Share innovation  </a:t>
            </a:r>
          </a:p>
          <a:p>
            <a:pPr marL="1485900" lvl="2" indent="-571500">
              <a:buFont typeface="Arial" panose="020B0604020202020204" pitchFamily="34" charset="0"/>
              <a:buChar char="•"/>
            </a:pPr>
            <a:r>
              <a:rPr lang="en-GB" sz="2400" dirty="0" smtClean="0">
                <a:solidFill>
                  <a:prstClr val="white"/>
                </a:solidFill>
                <a:latin typeface="Calibri" panose="020F0502020204030204"/>
              </a:rPr>
              <a:t>Promote collaboration and community </a:t>
            </a:r>
            <a:endParaRPr kumimoji="0" lang="en-GB" sz="2400" u="none" strike="noStrike" kern="1200" cap="none" spc="0" normalizeH="0" noProof="0" dirty="0" smtClean="0">
              <a:ln>
                <a:noFill/>
              </a:ln>
              <a:solidFill>
                <a:prstClr val="white"/>
              </a:solidFill>
              <a:effectLst/>
              <a:uLnTx/>
              <a:uFillTx/>
              <a:latin typeface="Calibri" panose="020F0502020204030204"/>
            </a:endParaRPr>
          </a:p>
          <a:p>
            <a:pPr marL="1485900" lvl="2" indent="-571500">
              <a:buFont typeface="Arial" panose="020B0604020202020204" pitchFamily="34" charset="0"/>
              <a:buChar char="•"/>
            </a:pPr>
            <a:r>
              <a:rPr lang="en-GB" sz="2400" noProof="0" dirty="0" smtClean="0">
                <a:solidFill>
                  <a:prstClr val="white"/>
                </a:solidFill>
                <a:latin typeface="Calibri" panose="020F0502020204030204"/>
              </a:rPr>
              <a:t>Identify barriers and facilitators to improvement</a:t>
            </a:r>
          </a:p>
          <a:p>
            <a:pPr marL="1485900" lvl="2" indent="-571500">
              <a:buFont typeface="Arial" panose="020B0604020202020204" pitchFamily="34" charset="0"/>
              <a:buChar char="•"/>
            </a:pPr>
            <a:r>
              <a:rPr kumimoji="0" lang="en-GB" sz="2400" u="none" strike="noStrike" kern="1200" cap="none" spc="0" normalizeH="0" baseline="0" dirty="0" smtClean="0">
                <a:ln>
                  <a:noFill/>
                </a:ln>
                <a:solidFill>
                  <a:prstClr val="white"/>
                </a:solidFill>
                <a:effectLst/>
                <a:uLnTx/>
                <a:uFillTx/>
                <a:latin typeface="Calibri" panose="020F0502020204030204"/>
              </a:rPr>
              <a:t>Trouble</a:t>
            </a:r>
            <a:r>
              <a:rPr kumimoji="0" lang="en-GB" sz="2400" u="none" strike="noStrike" kern="1200" cap="none" spc="0" normalizeH="0" dirty="0" smtClean="0">
                <a:ln>
                  <a:noFill/>
                </a:ln>
                <a:solidFill>
                  <a:prstClr val="white"/>
                </a:solidFill>
                <a:effectLst/>
                <a:uLnTx/>
                <a:uFillTx/>
                <a:latin typeface="Calibri" panose="020F0502020204030204"/>
              </a:rPr>
              <a:t> shoot / offer solutions </a:t>
            </a:r>
          </a:p>
          <a:p>
            <a:pPr marL="1485900" lvl="2" indent="-571500">
              <a:buFont typeface="Arial" panose="020B0604020202020204" pitchFamily="34" charset="0"/>
              <a:buChar char="•"/>
            </a:pPr>
            <a:r>
              <a:rPr lang="en-GB" sz="2400" dirty="0" smtClean="0">
                <a:solidFill>
                  <a:prstClr val="white"/>
                </a:solidFill>
                <a:latin typeface="Calibri" panose="020F0502020204030204"/>
              </a:rPr>
              <a:t>Getting started</a:t>
            </a:r>
            <a:endParaRPr kumimoji="0" lang="en-GB" sz="2400" u="none" strike="noStrike" kern="1200" cap="none" spc="0" normalizeH="0" dirty="0" smtClean="0">
              <a:ln>
                <a:noFill/>
              </a:ln>
              <a:solidFill>
                <a:prstClr val="white"/>
              </a:solidFill>
              <a:effectLst/>
              <a:uLnTx/>
              <a:uFillTx/>
              <a:latin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1" u="none" strike="noStrike" kern="1200" cap="none" spc="0" normalizeH="0" dirty="0" smtClean="0">
              <a:ln>
                <a:noFill/>
              </a:ln>
              <a:solidFill>
                <a:prstClr val="white"/>
              </a:solidFill>
              <a:effectLst/>
              <a:uLnTx/>
              <a:uFillTx/>
              <a:latin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4400" b="1" i="1"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6AEAD48D-C45E-C545-B77E-12D70536287D}"/>
              </a:ext>
            </a:extLst>
          </p:cNvPr>
          <p:cNvPicPr>
            <a:picLocks noChangeAspect="1"/>
          </p:cNvPicPr>
          <p:nvPr/>
        </p:nvPicPr>
        <p:blipFill>
          <a:blip r:embed="rId3"/>
          <a:stretch>
            <a:fillRect/>
          </a:stretch>
        </p:blipFill>
        <p:spPr>
          <a:xfrm>
            <a:off x="8377848" y="3094182"/>
            <a:ext cx="3223876" cy="3341824"/>
          </a:xfrm>
          <a:prstGeom prst="rect">
            <a:avLst/>
          </a:prstGeom>
        </p:spPr>
      </p:pic>
    </p:spTree>
    <p:extLst>
      <p:ext uri="{BB962C8B-B14F-4D97-AF65-F5344CB8AC3E}">
        <p14:creationId xmlns:p14="http://schemas.microsoft.com/office/powerpoint/2010/main" val="4251239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BFA"/>
        </a:solidFill>
        <a:effectLst/>
      </p:bgPr>
    </p:bg>
    <p:spTree>
      <p:nvGrpSpPr>
        <p:cNvPr id="1" name=""/>
        <p:cNvGrpSpPr/>
        <p:nvPr/>
      </p:nvGrpSpPr>
      <p:grpSpPr>
        <a:xfrm>
          <a:off x="0" y="0"/>
          <a:ext cx="0" cy="0"/>
          <a:chOff x="0" y="0"/>
          <a:chExt cx="0" cy="0"/>
        </a:xfrm>
      </p:grpSpPr>
      <p:sp>
        <p:nvSpPr>
          <p:cNvPr id="7" name="Rectangle 6"/>
          <p:cNvSpPr/>
          <p:nvPr/>
        </p:nvSpPr>
        <p:spPr>
          <a:xfrm>
            <a:off x="7487477" y="5225819"/>
            <a:ext cx="4704523" cy="1632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endParaRPr>
          </a:p>
        </p:txBody>
      </p:sp>
      <p:sp>
        <p:nvSpPr>
          <p:cNvPr id="5" name="Text Placeholder 4"/>
          <p:cNvSpPr>
            <a:spLocks noGrp="1"/>
          </p:cNvSpPr>
          <p:nvPr>
            <p:ph type="body" sz="quarter" idx="4294967295"/>
          </p:nvPr>
        </p:nvSpPr>
        <p:spPr>
          <a:xfrm>
            <a:off x="0" y="576263"/>
            <a:ext cx="10685463" cy="768350"/>
          </a:xfrm>
        </p:spPr>
        <p:txBody>
          <a:bodyPr/>
          <a:lstStyle/>
          <a:p>
            <a:pPr marL="0" indent="0">
              <a:buNone/>
            </a:pPr>
            <a:r>
              <a:rPr lang="en-GB" sz="3600" b="1" dirty="0" smtClean="0"/>
              <a:t>    </a:t>
            </a:r>
            <a:r>
              <a:rPr lang="en-GB" sz="3600" b="1" dirty="0" smtClean="0">
                <a:solidFill>
                  <a:srgbClr val="8AD9D5"/>
                </a:solidFill>
              </a:rPr>
              <a:t>Share and Learn Session Etiquette</a:t>
            </a:r>
            <a:endParaRPr lang="en-GB" sz="3600" b="1" dirty="0">
              <a:solidFill>
                <a:srgbClr val="8AD9D5"/>
              </a:solidFill>
            </a:endParaRPr>
          </a:p>
        </p:txBody>
      </p:sp>
      <p:graphicFrame>
        <p:nvGraphicFramePr>
          <p:cNvPr id="6" name="Content Placeholder 2">
            <a:extLst>
              <a:ext uri="{FF2B5EF4-FFF2-40B4-BE49-F238E27FC236}">
                <a16:creationId xmlns:a16="http://schemas.microsoft.com/office/drawing/2014/main" xmlns="" id="{E33E412D-B355-4BDE-A66E-CBFD28F0FC3E}"/>
              </a:ext>
            </a:extLst>
          </p:cNvPr>
          <p:cNvGraphicFramePr>
            <a:graphicFrameLocks/>
          </p:cNvGraphicFramePr>
          <p:nvPr>
            <p:extLst>
              <p:ext uri="{D42A27DB-BD31-4B8C-83A1-F6EECF244321}">
                <p14:modId xmlns:p14="http://schemas.microsoft.com/office/powerpoint/2010/main" val="1671639197"/>
              </p:ext>
            </p:extLst>
          </p:nvPr>
        </p:nvGraphicFramePr>
        <p:xfrm>
          <a:off x="431371" y="1604797"/>
          <a:ext cx="11521280" cy="499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xmlns="" id="{6AEAD48D-C45E-C545-B77E-12D70536287D}"/>
              </a:ext>
            </a:extLst>
          </p:cNvPr>
          <p:cNvPicPr>
            <a:picLocks noChangeAspect="1"/>
          </p:cNvPicPr>
          <p:nvPr/>
        </p:nvPicPr>
        <p:blipFill>
          <a:blip r:embed="rId7"/>
          <a:stretch>
            <a:fillRect/>
          </a:stretch>
        </p:blipFill>
        <p:spPr>
          <a:xfrm>
            <a:off x="9060849" y="2918197"/>
            <a:ext cx="2282256" cy="2365754"/>
          </a:xfrm>
          <a:prstGeom prst="rect">
            <a:avLst/>
          </a:prstGeom>
        </p:spPr>
      </p:pic>
    </p:spTree>
    <p:extLst>
      <p:ext uri="{BB962C8B-B14F-4D97-AF65-F5344CB8AC3E}">
        <p14:creationId xmlns:p14="http://schemas.microsoft.com/office/powerpoint/2010/main" val="393455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94C5"/>
        </a:solidFill>
        <a:effectLst/>
      </p:bgPr>
    </p:bg>
    <p:spTree>
      <p:nvGrpSpPr>
        <p:cNvPr id="1" name=""/>
        <p:cNvGrpSpPr/>
        <p:nvPr/>
      </p:nvGrpSpPr>
      <p:grpSpPr>
        <a:xfrm>
          <a:off x="0" y="0"/>
          <a:ext cx="0" cy="0"/>
          <a:chOff x="0" y="0"/>
          <a:chExt cx="0" cy="0"/>
        </a:xfrm>
      </p:grpSpPr>
      <p:sp>
        <p:nvSpPr>
          <p:cNvPr id="3" name="Rectangle 2"/>
          <p:cNvSpPr/>
          <p:nvPr/>
        </p:nvSpPr>
        <p:spPr>
          <a:xfrm>
            <a:off x="532737" y="547569"/>
            <a:ext cx="8529070" cy="1200329"/>
          </a:xfrm>
          <a:prstGeom prst="rect">
            <a:avLst/>
          </a:prstGeom>
        </p:spPr>
        <p:txBody>
          <a:bodyPr wrap="square">
            <a:spAutoFit/>
          </a:bodyPr>
          <a:lstStyle/>
          <a:p>
            <a:r>
              <a:rPr lang="en-GB" sz="5400" b="1" dirty="0" smtClean="0">
                <a:solidFill>
                  <a:srgbClr val="F5FBFA"/>
                </a:solidFill>
              </a:rPr>
              <a:t>The Swindon DCC Journey</a:t>
            </a:r>
            <a:r>
              <a:rPr lang="en-GB" sz="4400" b="1" dirty="0" smtClean="0">
                <a:solidFill>
                  <a:srgbClr val="F5FBFA"/>
                </a:solidFill>
              </a:rPr>
              <a:t>:</a:t>
            </a:r>
            <a:endParaRPr lang="en-GB" sz="4400" b="1" dirty="0">
              <a:solidFill>
                <a:srgbClr val="F5FBFA"/>
              </a:solidFill>
            </a:endParaRPr>
          </a:p>
          <a:p>
            <a:endParaRPr lang="en-GB" dirty="0"/>
          </a:p>
        </p:txBody>
      </p:sp>
      <p:pic>
        <p:nvPicPr>
          <p:cNvPr id="4" name="Picture 3">
            <a:extLst>
              <a:ext uri="{FF2B5EF4-FFF2-40B4-BE49-F238E27FC236}">
                <a16:creationId xmlns:a16="http://schemas.microsoft.com/office/drawing/2014/main" xmlns="" id="{6AEAD48D-C45E-C545-B77E-12D70536287D}"/>
              </a:ext>
            </a:extLst>
          </p:cNvPr>
          <p:cNvPicPr>
            <a:picLocks noChangeAspect="1"/>
          </p:cNvPicPr>
          <p:nvPr/>
        </p:nvPicPr>
        <p:blipFill>
          <a:blip r:embed="rId2"/>
          <a:stretch>
            <a:fillRect/>
          </a:stretch>
        </p:blipFill>
        <p:spPr>
          <a:xfrm>
            <a:off x="9235509" y="3647662"/>
            <a:ext cx="2282256" cy="2365754"/>
          </a:xfrm>
          <a:prstGeom prst="rect">
            <a:avLst/>
          </a:prstGeom>
        </p:spPr>
      </p:pic>
    </p:spTree>
    <p:extLst>
      <p:ext uri="{BB962C8B-B14F-4D97-AF65-F5344CB8AC3E}">
        <p14:creationId xmlns:p14="http://schemas.microsoft.com/office/powerpoint/2010/main" val="142617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D12703-C49C-4416-A463-C915A803664B}"/>
              </a:ext>
            </a:extLst>
          </p:cNvPr>
          <p:cNvSpPr>
            <a:spLocks noGrp="1"/>
          </p:cNvSpPr>
          <p:nvPr>
            <p:ph type="title"/>
          </p:nvPr>
        </p:nvSpPr>
        <p:spPr/>
        <p:txBody>
          <a:bodyPr/>
          <a:lstStyle/>
          <a:p>
            <a:endParaRPr lang="en-GB"/>
          </a:p>
        </p:txBody>
      </p:sp>
      <p:sp>
        <p:nvSpPr>
          <p:cNvPr id="4" name="Oval 3">
            <a:extLst>
              <a:ext uri="{FF2B5EF4-FFF2-40B4-BE49-F238E27FC236}">
                <a16:creationId xmlns="" xmlns:a16="http://schemas.microsoft.com/office/drawing/2014/main" id="{BA598918-CA62-4F3B-ABE8-A7567C68CB2F}"/>
              </a:ext>
            </a:extLst>
          </p:cNvPr>
          <p:cNvSpPr/>
          <p:nvPr/>
        </p:nvSpPr>
        <p:spPr>
          <a:xfrm>
            <a:off x="3429896" y="824694"/>
            <a:ext cx="2971800" cy="2832906"/>
          </a:xfrm>
          <a:prstGeom prst="ellipse">
            <a:avLst/>
          </a:prstGeom>
          <a:solidFill>
            <a:schemeClr val="accent6">
              <a:lumMod val="20000"/>
              <a:lumOff val="8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dobe Fangsong Std R" pitchFamily="18" charset="-128"/>
                <a:ea typeface="Adobe Fangsong Std R" pitchFamily="18" charset="-128"/>
              </a:rPr>
              <a:t>Attitudes &amp; Team Culture</a:t>
            </a:r>
          </a:p>
        </p:txBody>
      </p:sp>
      <p:sp>
        <p:nvSpPr>
          <p:cNvPr id="5" name="Oval 4">
            <a:extLst>
              <a:ext uri="{FF2B5EF4-FFF2-40B4-BE49-F238E27FC236}">
                <a16:creationId xmlns="" xmlns:a16="http://schemas.microsoft.com/office/drawing/2014/main" id="{2DCF6C35-1824-4488-A1B6-B29DFF373D23}"/>
              </a:ext>
            </a:extLst>
          </p:cNvPr>
          <p:cNvSpPr/>
          <p:nvPr/>
        </p:nvSpPr>
        <p:spPr>
          <a:xfrm>
            <a:off x="3429896" y="3337254"/>
            <a:ext cx="2971800" cy="2832906"/>
          </a:xfrm>
          <a:prstGeom prst="ellipse">
            <a:avLst/>
          </a:prstGeom>
          <a:solidFill>
            <a:schemeClr val="accent6">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dobe Fangsong Std R" pitchFamily="18" charset="-128"/>
                <a:ea typeface="Adobe Fangsong Std R" pitchFamily="18" charset="-128"/>
              </a:rPr>
              <a:t>Obstetric Concerns</a:t>
            </a:r>
          </a:p>
        </p:txBody>
      </p:sp>
      <p:sp>
        <p:nvSpPr>
          <p:cNvPr id="6" name="Oval 5">
            <a:extLst>
              <a:ext uri="{FF2B5EF4-FFF2-40B4-BE49-F238E27FC236}">
                <a16:creationId xmlns="" xmlns:a16="http://schemas.microsoft.com/office/drawing/2014/main" id="{212E61FF-6547-43D9-B278-F6B95D145880}"/>
              </a:ext>
            </a:extLst>
          </p:cNvPr>
          <p:cNvSpPr/>
          <p:nvPr/>
        </p:nvSpPr>
        <p:spPr>
          <a:xfrm>
            <a:off x="5898115" y="824694"/>
            <a:ext cx="2971800" cy="2832906"/>
          </a:xfrm>
          <a:prstGeom prst="ellipse">
            <a:avLst/>
          </a:prstGeom>
          <a:solidFill>
            <a:schemeClr val="accent6">
              <a:lumMod val="40000"/>
              <a:lumOff val="6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dobe Fangsong Std R" pitchFamily="18" charset="-128"/>
                <a:ea typeface="Adobe Fangsong Std R" pitchFamily="18" charset="-128"/>
              </a:rPr>
              <a:t>Neonatal Concerns</a:t>
            </a:r>
          </a:p>
        </p:txBody>
      </p:sp>
      <p:sp>
        <p:nvSpPr>
          <p:cNvPr id="7" name="Oval 6">
            <a:extLst>
              <a:ext uri="{FF2B5EF4-FFF2-40B4-BE49-F238E27FC236}">
                <a16:creationId xmlns="" xmlns:a16="http://schemas.microsoft.com/office/drawing/2014/main" id="{32B1DE6E-5FCC-40BE-964D-B275E6A7AA2F}"/>
              </a:ext>
            </a:extLst>
          </p:cNvPr>
          <p:cNvSpPr/>
          <p:nvPr/>
        </p:nvSpPr>
        <p:spPr>
          <a:xfrm>
            <a:off x="5921305" y="3337254"/>
            <a:ext cx="2971800" cy="2832906"/>
          </a:xfrm>
          <a:prstGeom prst="ellipse">
            <a:avLst/>
          </a:prstGeom>
          <a:solidFill>
            <a:schemeClr val="accent6">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dobe Fangsong Std R" pitchFamily="18" charset="-128"/>
                <a:ea typeface="Adobe Fangsong Std R" pitchFamily="18" charset="-128"/>
              </a:rPr>
              <a:t>Environmental &amp; Practical  Challenges</a:t>
            </a:r>
          </a:p>
        </p:txBody>
      </p:sp>
      <p:pic>
        <p:nvPicPr>
          <p:cNvPr id="15" name="Content Placeholder 5">
            <a:extLst>
              <a:ext uri="{FF2B5EF4-FFF2-40B4-BE49-F238E27FC236}">
                <a16:creationId xmlns="" xmlns:a16="http://schemas.microsoft.com/office/drawing/2014/main" id="{9A3F02CD-A99B-4E24-B836-43E1CBF90C56}"/>
              </a:ext>
            </a:extLst>
          </p:cNvPr>
          <p:cNvPicPr>
            <a:picLocks noGrp="1" noChangeAspect="1"/>
          </p:cNvPicPr>
          <p:nvPr>
            <p:ph sz="quarter" idx="4294967295"/>
          </p:nvPr>
        </p:nvPicPr>
        <p:blipFill>
          <a:blip r:embed="rId3"/>
          <a:stretch>
            <a:fillRect/>
          </a:stretch>
        </p:blipFill>
        <p:spPr>
          <a:xfrm>
            <a:off x="5286028" y="2617598"/>
            <a:ext cx="1780696" cy="160519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74737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D12703-C49C-4416-A463-C915A803664B}"/>
              </a:ext>
            </a:extLst>
          </p:cNvPr>
          <p:cNvSpPr>
            <a:spLocks noGrp="1"/>
          </p:cNvSpPr>
          <p:nvPr>
            <p:ph type="title"/>
          </p:nvPr>
        </p:nvSpPr>
        <p:spPr/>
        <p:txBody>
          <a:bodyPr/>
          <a:lstStyle/>
          <a:p>
            <a:endParaRPr lang="en-GB"/>
          </a:p>
        </p:txBody>
      </p:sp>
      <p:sp>
        <p:nvSpPr>
          <p:cNvPr id="4" name="Oval 3">
            <a:extLst>
              <a:ext uri="{FF2B5EF4-FFF2-40B4-BE49-F238E27FC236}">
                <a16:creationId xmlns="" xmlns:a16="http://schemas.microsoft.com/office/drawing/2014/main" id="{BA598918-CA62-4F3B-ABE8-A7567C68CB2F}"/>
              </a:ext>
            </a:extLst>
          </p:cNvPr>
          <p:cNvSpPr/>
          <p:nvPr/>
        </p:nvSpPr>
        <p:spPr>
          <a:xfrm>
            <a:off x="3429896" y="824694"/>
            <a:ext cx="2971800" cy="2832906"/>
          </a:xfrm>
          <a:prstGeom prst="ellipse">
            <a:avLst/>
          </a:prstGeom>
          <a:solidFill>
            <a:schemeClr val="accent6">
              <a:lumMod val="20000"/>
              <a:lumOff val="8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dobe Fangsong Std R" pitchFamily="18" charset="-128"/>
                <a:ea typeface="Adobe Fangsong Std R" pitchFamily="18" charset="-128"/>
              </a:rPr>
              <a:t>Attitudes</a:t>
            </a:r>
          </a:p>
        </p:txBody>
      </p:sp>
      <p:sp>
        <p:nvSpPr>
          <p:cNvPr id="5" name="Oval 4">
            <a:extLst>
              <a:ext uri="{FF2B5EF4-FFF2-40B4-BE49-F238E27FC236}">
                <a16:creationId xmlns="" xmlns:a16="http://schemas.microsoft.com/office/drawing/2014/main" id="{2DCF6C35-1824-4488-A1B6-B29DFF373D23}"/>
              </a:ext>
            </a:extLst>
          </p:cNvPr>
          <p:cNvSpPr/>
          <p:nvPr/>
        </p:nvSpPr>
        <p:spPr>
          <a:xfrm>
            <a:off x="3429896" y="3337254"/>
            <a:ext cx="2971800" cy="2832906"/>
          </a:xfrm>
          <a:prstGeom prst="ellipse">
            <a:avLst/>
          </a:prstGeom>
          <a:solidFill>
            <a:schemeClr val="accent6">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dobe Fangsong Std R" pitchFamily="18" charset="-128"/>
                <a:ea typeface="Adobe Fangsong Std R" pitchFamily="18" charset="-128"/>
              </a:rPr>
              <a:t>Obstetric Concerns</a:t>
            </a:r>
          </a:p>
        </p:txBody>
      </p:sp>
      <p:sp>
        <p:nvSpPr>
          <p:cNvPr id="6" name="Oval 5">
            <a:extLst>
              <a:ext uri="{FF2B5EF4-FFF2-40B4-BE49-F238E27FC236}">
                <a16:creationId xmlns="" xmlns:a16="http://schemas.microsoft.com/office/drawing/2014/main" id="{212E61FF-6547-43D9-B278-F6B95D145880}"/>
              </a:ext>
            </a:extLst>
          </p:cNvPr>
          <p:cNvSpPr/>
          <p:nvPr/>
        </p:nvSpPr>
        <p:spPr>
          <a:xfrm>
            <a:off x="5898115" y="824694"/>
            <a:ext cx="2971800" cy="2832906"/>
          </a:xfrm>
          <a:prstGeom prst="ellipse">
            <a:avLst/>
          </a:prstGeom>
          <a:solidFill>
            <a:schemeClr val="accent6">
              <a:lumMod val="40000"/>
              <a:lumOff val="6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dobe Fangsong Std R" pitchFamily="18" charset="-128"/>
                <a:ea typeface="Adobe Fangsong Std R" pitchFamily="18" charset="-128"/>
              </a:rPr>
              <a:t>Neonatal Concerns</a:t>
            </a:r>
          </a:p>
        </p:txBody>
      </p:sp>
      <p:sp>
        <p:nvSpPr>
          <p:cNvPr id="7" name="Oval 6">
            <a:extLst>
              <a:ext uri="{FF2B5EF4-FFF2-40B4-BE49-F238E27FC236}">
                <a16:creationId xmlns="" xmlns:a16="http://schemas.microsoft.com/office/drawing/2014/main" id="{32B1DE6E-5FCC-40BE-964D-B275E6A7AA2F}"/>
              </a:ext>
            </a:extLst>
          </p:cNvPr>
          <p:cNvSpPr/>
          <p:nvPr/>
        </p:nvSpPr>
        <p:spPr>
          <a:xfrm>
            <a:off x="5921305" y="3337254"/>
            <a:ext cx="2971800" cy="2832906"/>
          </a:xfrm>
          <a:prstGeom prst="ellipse">
            <a:avLst/>
          </a:prstGeom>
          <a:solidFill>
            <a:schemeClr val="accent6">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dobe Fangsong Std R" pitchFamily="18" charset="-128"/>
                <a:ea typeface="Adobe Fangsong Std R" pitchFamily="18" charset="-128"/>
              </a:rPr>
              <a:t>Environmental Challenges</a:t>
            </a:r>
          </a:p>
        </p:txBody>
      </p:sp>
      <p:sp>
        <p:nvSpPr>
          <p:cNvPr id="11" name="TextBox 10">
            <a:extLst>
              <a:ext uri="{FF2B5EF4-FFF2-40B4-BE49-F238E27FC236}">
                <a16:creationId xmlns="" xmlns:a16="http://schemas.microsoft.com/office/drawing/2014/main" id="{C7E844BE-900B-419E-BD54-E3DFBCACEFD0}"/>
              </a:ext>
            </a:extLst>
          </p:cNvPr>
          <p:cNvSpPr txBox="1"/>
          <p:nvPr/>
        </p:nvSpPr>
        <p:spPr>
          <a:xfrm>
            <a:off x="9088582" y="3622175"/>
            <a:ext cx="2821629" cy="2308324"/>
          </a:xfrm>
          <a:prstGeom prst="rect">
            <a:avLst/>
          </a:prstGeom>
          <a:gradFill>
            <a:gsLst>
              <a:gs pos="0">
                <a:schemeClr val="accent2">
                  <a:lumMod val="75000"/>
                </a:schemeClr>
              </a:gs>
              <a:gs pos="97000">
                <a:schemeClr val="accent1">
                  <a:lumMod val="45000"/>
                  <a:lumOff val="55000"/>
                </a:schemeClr>
              </a:gs>
              <a:gs pos="4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2400" b="1" dirty="0"/>
              <a:t>“admission temperature was inversely related to mortality (28% increase per 1°C decrease)” </a:t>
            </a:r>
          </a:p>
        </p:txBody>
      </p:sp>
      <p:pic>
        <p:nvPicPr>
          <p:cNvPr id="15" name="Content Placeholder 5">
            <a:extLst>
              <a:ext uri="{FF2B5EF4-FFF2-40B4-BE49-F238E27FC236}">
                <a16:creationId xmlns="" xmlns:a16="http://schemas.microsoft.com/office/drawing/2014/main" id="{9A3F02CD-A99B-4E24-B836-43E1CBF90C56}"/>
              </a:ext>
            </a:extLst>
          </p:cNvPr>
          <p:cNvPicPr>
            <a:picLocks noGrp="1" noChangeAspect="1"/>
          </p:cNvPicPr>
          <p:nvPr>
            <p:ph sz="quarter" idx="4294967295"/>
          </p:nvPr>
        </p:nvPicPr>
        <p:blipFill>
          <a:blip r:embed="rId3"/>
          <a:stretch>
            <a:fillRect/>
          </a:stretch>
        </p:blipFill>
        <p:spPr>
          <a:xfrm>
            <a:off x="5286028" y="2617598"/>
            <a:ext cx="1780696" cy="1605194"/>
          </a:xfrm>
          <a:prstGeom prst="roundRect">
            <a:avLst>
              <a:gd name="adj" fmla="val 1858"/>
            </a:avLst>
          </a:prstGeom>
          <a:effectLst>
            <a:outerShdw blurRad="50800" dist="50800" dir="5400000" algn="tl" rotWithShape="0">
              <a:srgbClr val="000000">
                <a:alpha val="43000"/>
              </a:srgbClr>
            </a:outerShdw>
          </a:effectLst>
        </p:spPr>
      </p:pic>
      <p:sp>
        <p:nvSpPr>
          <p:cNvPr id="17" name="TextBox 16">
            <a:extLst>
              <a:ext uri="{FF2B5EF4-FFF2-40B4-BE49-F238E27FC236}">
                <a16:creationId xmlns="" xmlns:a16="http://schemas.microsoft.com/office/drawing/2014/main" id="{D8B9AC81-536A-4C1B-B106-E9B01D09A50B}"/>
              </a:ext>
            </a:extLst>
          </p:cNvPr>
          <p:cNvSpPr txBox="1"/>
          <p:nvPr/>
        </p:nvSpPr>
        <p:spPr>
          <a:xfrm>
            <a:off x="9088583" y="1191788"/>
            <a:ext cx="2821630" cy="1938992"/>
          </a:xfrm>
          <a:prstGeom prst="rect">
            <a:avLst/>
          </a:prstGeom>
          <a:gradFill>
            <a:gsLst>
              <a:gs pos="0">
                <a:schemeClr val="accent2">
                  <a:lumMod val="75000"/>
                </a:schemeClr>
              </a:gs>
              <a:gs pos="97000">
                <a:schemeClr val="accent1">
                  <a:lumMod val="45000"/>
                  <a:lumOff val="55000"/>
                </a:schemeClr>
              </a:gs>
              <a:gs pos="4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2400" b="1" dirty="0"/>
              <a:t>Airway support &amp; Lung inflation prior to cord clamping matters…</a:t>
            </a:r>
          </a:p>
        </p:txBody>
      </p:sp>
      <p:sp>
        <p:nvSpPr>
          <p:cNvPr id="10" name="TextBox 9">
            <a:extLst>
              <a:ext uri="{FF2B5EF4-FFF2-40B4-BE49-F238E27FC236}">
                <a16:creationId xmlns="" xmlns:a16="http://schemas.microsoft.com/office/drawing/2014/main" id="{C6FEFD88-7561-496E-A06B-242672795BF0}"/>
              </a:ext>
            </a:extLst>
          </p:cNvPr>
          <p:cNvSpPr txBox="1"/>
          <p:nvPr/>
        </p:nvSpPr>
        <p:spPr>
          <a:xfrm>
            <a:off x="603559" y="973668"/>
            <a:ext cx="2161309" cy="2308324"/>
          </a:xfrm>
          <a:prstGeom prst="rect">
            <a:avLst/>
          </a:prstGeom>
          <a:gradFill>
            <a:gsLst>
              <a:gs pos="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Is it a ‘compromised’ baby?</a:t>
            </a:r>
          </a:p>
          <a:p>
            <a:r>
              <a:rPr lang="en-GB" dirty="0"/>
              <a:t>“I need to get the baby from the obstetrician to the </a:t>
            </a:r>
            <a:r>
              <a:rPr lang="en-GB" dirty="0" err="1"/>
              <a:t>resuscitaire</a:t>
            </a:r>
            <a:r>
              <a:rPr lang="en-GB" dirty="0"/>
              <a:t>”</a:t>
            </a:r>
          </a:p>
        </p:txBody>
      </p:sp>
      <p:sp>
        <p:nvSpPr>
          <p:cNvPr id="12" name="TextBox 11">
            <a:extLst>
              <a:ext uri="{FF2B5EF4-FFF2-40B4-BE49-F238E27FC236}">
                <a16:creationId xmlns="" xmlns:a16="http://schemas.microsoft.com/office/drawing/2014/main" id="{43074E69-9A71-4CDC-B2BB-484DA9A488BB}"/>
              </a:ext>
            </a:extLst>
          </p:cNvPr>
          <p:cNvSpPr txBox="1"/>
          <p:nvPr/>
        </p:nvSpPr>
        <p:spPr>
          <a:xfrm>
            <a:off x="612852" y="3975656"/>
            <a:ext cx="2161309" cy="923330"/>
          </a:xfrm>
          <a:prstGeom prst="rect">
            <a:avLst/>
          </a:prstGeom>
          <a:gradFill>
            <a:gsLst>
              <a:gs pos="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“I need to get the baby to the neonatologist”</a:t>
            </a:r>
          </a:p>
        </p:txBody>
      </p:sp>
      <p:sp>
        <p:nvSpPr>
          <p:cNvPr id="13" name="TextBox 12">
            <a:extLst>
              <a:ext uri="{FF2B5EF4-FFF2-40B4-BE49-F238E27FC236}">
                <a16:creationId xmlns="" xmlns:a16="http://schemas.microsoft.com/office/drawing/2014/main" id="{EBDD1EB6-6672-4B3A-8ACE-21061DD08CD0}"/>
              </a:ext>
            </a:extLst>
          </p:cNvPr>
          <p:cNvSpPr txBox="1"/>
          <p:nvPr/>
        </p:nvSpPr>
        <p:spPr>
          <a:xfrm>
            <a:off x="612852" y="5238001"/>
            <a:ext cx="2708499" cy="646331"/>
          </a:xfrm>
          <a:prstGeom prst="rect">
            <a:avLst/>
          </a:prstGeom>
          <a:gradFill>
            <a:gsLst>
              <a:gs pos="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buFont typeface="Arial" panose="020B0604020202020204" pitchFamily="34" charset="0"/>
              <a:buChar char="•"/>
            </a:pPr>
            <a:r>
              <a:rPr lang="en-GB" dirty="0"/>
              <a:t>Sterile surgical conditions, </a:t>
            </a:r>
          </a:p>
        </p:txBody>
      </p:sp>
    </p:spTree>
    <p:extLst>
      <p:ext uri="{BB962C8B-B14F-4D97-AF65-F5344CB8AC3E}">
        <p14:creationId xmlns:p14="http://schemas.microsoft.com/office/powerpoint/2010/main" val="323685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57403"/>
            <a:ext cx="8229600" cy="1252728"/>
          </a:xfrm>
          <a:prstGeom prst="rect">
            <a:avLst/>
          </a:prstGeom>
        </p:spPr>
        <p:txBody>
          <a:bodyPr vert="horz" lIns="0" tIns="0" rIns="0" bIns="0" rtlCol="0" anchor="t" anchorCtr="0">
            <a:normAutofit/>
          </a:bodyPr>
          <a:lstStyle>
            <a:lvl1pPr algn="l" defTabSz="685783" rtl="0" eaLnBrk="1" latinLnBrk="0" hangingPunct="1">
              <a:lnSpc>
                <a:spcPct val="90000"/>
              </a:lnSpc>
              <a:spcBef>
                <a:spcPct val="0"/>
              </a:spcBef>
              <a:buNone/>
              <a:defRPr sz="3300" b="1" i="0" kern="1200">
                <a:gradFill>
                  <a:gsLst>
                    <a:gs pos="0">
                      <a:srgbClr val="39C1C3"/>
                    </a:gs>
                    <a:gs pos="100000">
                      <a:srgbClr val="005AA8"/>
                    </a:gs>
                  </a:gsLst>
                  <a:lin ang="0" scaled="0"/>
                </a:gradFill>
                <a:latin typeface="Arial" charset="0"/>
                <a:ea typeface="Arial" charset="0"/>
                <a:cs typeface="Arial" charset="0"/>
              </a:defRPr>
            </a:lvl1pPr>
          </a:lstStyle>
          <a:p>
            <a:r>
              <a:rPr lang="en-GB" dirty="0" smtClean="0"/>
              <a:t>SIM Problem Solving</a:t>
            </a:r>
            <a:endParaRPr lang="en-GB"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355" y="1722530"/>
            <a:ext cx="4490380" cy="3273688"/>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977" y="3055975"/>
            <a:ext cx="4460176" cy="312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63104" y="1183767"/>
            <a:ext cx="3129833" cy="107721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3200" dirty="0">
                <a:solidFill>
                  <a:prstClr val="white"/>
                </a:solidFill>
                <a:latin typeface="Arial" panose="020B0604020202020204" pitchFamily="34" charset="0"/>
                <a:cs typeface="Arial" panose="020B0604020202020204" pitchFamily="34" charset="0"/>
              </a:rPr>
              <a:t>Optimising </a:t>
            </a:r>
            <a:r>
              <a:rPr lang="en-GB" sz="3200" dirty="0" smtClean="0">
                <a:solidFill>
                  <a:prstClr val="white"/>
                </a:solidFill>
                <a:latin typeface="Arial" panose="020B0604020202020204" pitchFamily="34" charset="0"/>
                <a:cs typeface="Arial" panose="020B0604020202020204" pitchFamily="34" charset="0"/>
              </a:rPr>
              <a:t>Cord </a:t>
            </a:r>
            <a:r>
              <a:rPr lang="en-GB" sz="3200" dirty="0">
                <a:solidFill>
                  <a:prstClr val="white"/>
                </a:solidFill>
                <a:latin typeface="Arial" panose="020B0604020202020204" pitchFamily="34" charset="0"/>
                <a:cs typeface="Arial" panose="020B0604020202020204" pitchFamily="34" charset="0"/>
              </a:rPr>
              <a:t>Clamping</a:t>
            </a:r>
          </a:p>
        </p:txBody>
      </p:sp>
    </p:spTree>
    <p:extLst>
      <p:ext uri="{BB962C8B-B14F-4D97-AF65-F5344CB8AC3E}">
        <p14:creationId xmlns:p14="http://schemas.microsoft.com/office/powerpoint/2010/main" val="166370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8" y="1105232"/>
            <a:ext cx="3080719" cy="431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573" t="24074" r="50938" b="13241"/>
          <a:stretch/>
        </p:blipFill>
        <p:spPr bwMode="auto">
          <a:xfrm>
            <a:off x="7965153" y="254443"/>
            <a:ext cx="4091674" cy="60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97" t="19468" r="40848" b="7652"/>
          <a:stretch/>
        </p:blipFill>
        <p:spPr bwMode="auto">
          <a:xfrm>
            <a:off x="3667322" y="429371"/>
            <a:ext cx="4371447" cy="592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7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B3D21-F3CF-46F9-AB2B-290F0B1142FB}"/>
              </a:ext>
            </a:extLst>
          </p:cNvPr>
          <p:cNvSpPr>
            <a:spLocks noGrp="1"/>
          </p:cNvSpPr>
          <p:nvPr>
            <p:ph type="title"/>
          </p:nvPr>
        </p:nvSpPr>
        <p:spPr>
          <a:xfrm>
            <a:off x="1154954" y="332509"/>
            <a:ext cx="8761413" cy="706964"/>
          </a:xfrm>
        </p:spPr>
        <p:txBody>
          <a:bodyPr>
            <a:normAutofit/>
          </a:bodyPr>
          <a:lstStyle/>
          <a:p>
            <a:r>
              <a:rPr lang="en-GB" b="1" dirty="0">
                <a:solidFill>
                  <a:srgbClr val="7030A0"/>
                </a:solidFill>
              </a:rPr>
              <a:t>% infants &lt;32 weeks receiving DCC</a:t>
            </a:r>
          </a:p>
        </p:txBody>
      </p:sp>
      <p:graphicFrame>
        <p:nvGraphicFramePr>
          <p:cNvPr id="7" name="Content Placeholder 3">
            <a:extLst>
              <a:ext uri="{FF2B5EF4-FFF2-40B4-BE49-F238E27FC236}">
                <a16:creationId xmlns="" xmlns:a16="http://schemas.microsoft.com/office/drawing/2014/main" id="{29DFCBDD-E162-48C4-AB8E-19068C851A1A}"/>
              </a:ext>
            </a:extLst>
          </p:cNvPr>
          <p:cNvGraphicFramePr>
            <a:graphicFrameLocks noGrp="1"/>
          </p:cNvGraphicFramePr>
          <p:nvPr>
            <p:ph idx="1"/>
            <p:extLst>
              <p:ext uri="{D42A27DB-BD31-4B8C-83A1-F6EECF244321}">
                <p14:modId xmlns:p14="http://schemas.microsoft.com/office/powerpoint/2010/main" val="2413421395"/>
              </p:ext>
            </p:extLst>
          </p:nvPr>
        </p:nvGraphicFramePr>
        <p:xfrm>
          <a:off x="498763" y="1399308"/>
          <a:ext cx="11430001" cy="5126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7168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540</Words>
  <Application>Microsoft Office PowerPoint</Application>
  <PresentationFormat>Custom</PresentationFormat>
  <Paragraphs>60</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infants &lt;32 weeks receiving DCC</vt:lpstr>
      <vt:lpstr>Deferred Cord Clamping with Thermal Care &amp; Stabilisation</vt:lpstr>
      <vt:lpstr>PowerPoint Presentation</vt:lpstr>
    </vt:vector>
  </TitlesOfParts>
  <Company>NHS South West Commissioning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Menzies Noshin (West of England Academic Health Science Network)</dc:creator>
  <cp:lastModifiedBy>Sarah Bates</cp:lastModifiedBy>
  <cp:revision>9</cp:revision>
  <dcterms:created xsi:type="dcterms:W3CDTF">2020-07-08T11:03:52Z</dcterms:created>
  <dcterms:modified xsi:type="dcterms:W3CDTF">2020-07-10T08:47:14Z</dcterms:modified>
</cp:coreProperties>
</file>