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71" r:id="rId4"/>
    <p:sldId id="270" r:id="rId5"/>
    <p:sldId id="262" r:id="rId6"/>
    <p:sldId id="263" r:id="rId7"/>
    <p:sldId id="265" r:id="rId8"/>
    <p:sldId id="261" r:id="rId9"/>
    <p:sldId id="266" r:id="rId10"/>
    <p:sldId id="267"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4716" autoAdjust="0"/>
  </p:normalViewPr>
  <p:slideViewPr>
    <p:cSldViewPr snapToGrid="0">
      <p:cViewPr>
        <p:scale>
          <a:sx n="80" d="100"/>
          <a:sy n="80" d="100"/>
        </p:scale>
        <p:origin x="-1140" y="-408"/>
      </p:cViewPr>
      <p:guideLst>
        <p:guide orient="horz" pos="2160"/>
        <p:guide pos="3840"/>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EF8DBC-13AB-4808-A5CA-5F282CE649BE}" type="datetimeFigureOut">
              <a:rPr lang="en-GB" smtClean="0"/>
              <a:t>08/07/2020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25EAF2-E5D1-4E85-A4C9-0CFBE1B263AA}" type="slidenum">
              <a:rPr lang="en-GB" smtClean="0"/>
              <a:t>‹#›</a:t>
            </a:fld>
            <a:endParaRPr lang="en-GB"/>
          </a:p>
        </p:txBody>
      </p:sp>
    </p:spTree>
    <p:extLst>
      <p:ext uri="{BB962C8B-B14F-4D97-AF65-F5344CB8AC3E}">
        <p14:creationId xmlns:p14="http://schemas.microsoft.com/office/powerpoint/2010/main" val="326034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slide deck</a:t>
            </a:r>
            <a:r>
              <a:rPr lang="en-GB" baseline="0" dirty="0" smtClean="0"/>
              <a:t> is designed as a template for use to deliver to the ED staff to increase their </a:t>
            </a:r>
            <a:r>
              <a:rPr lang="en-GB" baseline="0" smtClean="0"/>
              <a:t>knowledge around </a:t>
            </a:r>
            <a:r>
              <a:rPr lang="en-GB" baseline="0" dirty="0" smtClean="0"/>
              <a:t>High Impact Users, the service and how they refer patients. There are prompts for you edit slides to match your service </a:t>
            </a:r>
            <a:r>
              <a:rPr lang="en-GB" baseline="0" dirty="0" smtClean="0">
                <a:solidFill>
                  <a:srgbClr val="FF0000"/>
                </a:solidFill>
              </a:rPr>
              <a:t>(in red) </a:t>
            </a:r>
            <a:r>
              <a:rPr lang="en-GB" baseline="0" dirty="0" smtClean="0"/>
              <a:t>and any case studies that you have that you can discuss through. It should only take you 10-15 minutes and therefore can be used in ‘tea-trolley’ training sessions. Remember to note how many staff members are attending each training session in the SHarED Trust Data Dashboard.</a:t>
            </a:r>
            <a:endParaRPr lang="en-GB" dirty="0"/>
          </a:p>
        </p:txBody>
      </p:sp>
      <p:sp>
        <p:nvSpPr>
          <p:cNvPr id="4" name="Slide Number Placeholder 3"/>
          <p:cNvSpPr>
            <a:spLocks noGrp="1"/>
          </p:cNvSpPr>
          <p:nvPr>
            <p:ph type="sldNum" sz="quarter" idx="10"/>
          </p:nvPr>
        </p:nvSpPr>
        <p:spPr/>
        <p:txBody>
          <a:bodyPr/>
          <a:lstStyle/>
          <a:p>
            <a:fld id="{8425EAF2-E5D1-4E85-A4C9-0CFBE1B263AA}" type="slidenum">
              <a:rPr lang="en-GB" smtClean="0"/>
              <a:t>1</a:t>
            </a:fld>
            <a:endParaRPr lang="en-GB"/>
          </a:p>
        </p:txBody>
      </p:sp>
    </p:spTree>
    <p:extLst>
      <p:ext uri="{BB962C8B-B14F-4D97-AF65-F5344CB8AC3E}">
        <p14:creationId xmlns:p14="http://schemas.microsoft.com/office/powerpoint/2010/main" val="3016461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Have an</a:t>
            </a:r>
            <a:r>
              <a:rPr lang="en-GB" baseline="0" dirty="0" smtClean="0"/>
              <a:t> open discussion with the attendees to encourage them to reflect on their experiences and why they think people become HIUS. </a:t>
            </a:r>
            <a:endParaRPr lang="en-GB" dirty="0"/>
          </a:p>
        </p:txBody>
      </p:sp>
      <p:sp>
        <p:nvSpPr>
          <p:cNvPr id="4" name="Slide Number Placeholder 3"/>
          <p:cNvSpPr>
            <a:spLocks noGrp="1"/>
          </p:cNvSpPr>
          <p:nvPr>
            <p:ph type="sldNum" sz="quarter" idx="10"/>
          </p:nvPr>
        </p:nvSpPr>
        <p:spPr/>
        <p:txBody>
          <a:bodyPr/>
          <a:lstStyle/>
          <a:p>
            <a:fld id="{8425EAF2-E5D1-4E85-A4C9-0CFBE1B263AA}" type="slidenum">
              <a:rPr lang="en-GB" smtClean="0"/>
              <a:t>3</a:t>
            </a:fld>
            <a:endParaRPr lang="en-GB"/>
          </a:p>
        </p:txBody>
      </p:sp>
    </p:spTree>
    <p:extLst>
      <p:ext uri="{BB962C8B-B14F-4D97-AF65-F5344CB8AC3E}">
        <p14:creationId xmlns:p14="http://schemas.microsoft.com/office/powerpoint/2010/main" val="642508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25EAF2-E5D1-4E85-A4C9-0CFBE1B263AA}" type="slidenum">
              <a:rPr lang="en-GB" smtClean="0"/>
              <a:t>4</a:t>
            </a:fld>
            <a:endParaRPr lang="en-GB"/>
          </a:p>
        </p:txBody>
      </p:sp>
    </p:spTree>
    <p:extLst>
      <p:ext uri="{BB962C8B-B14F-4D97-AF65-F5344CB8AC3E}">
        <p14:creationId xmlns:p14="http://schemas.microsoft.com/office/powerpoint/2010/main" val="1487934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387FC9D-C1AA-4D23-832A-6F93EF2DB9AC}" type="datetimeFigureOut">
              <a:rPr lang="en-GB" smtClean="0"/>
              <a:pPr/>
              <a:t>08/07/2020</a:t>
            </a:fld>
            <a:endParaRPr lang="en-GB"/>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023B95C-1255-44A1-933F-651AC72B003E}" type="slidenum">
              <a:rPr lang="en-GB" smtClean="0"/>
              <a:pPr/>
              <a:t>‹#›</a:t>
            </a:fld>
            <a:endParaRPr lang="en-GB"/>
          </a:p>
        </p:txBody>
      </p:sp>
    </p:spTree>
    <p:extLst>
      <p:ext uri="{BB962C8B-B14F-4D97-AF65-F5344CB8AC3E}">
        <p14:creationId xmlns:p14="http://schemas.microsoft.com/office/powerpoint/2010/main" val="36936548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87FC9D-C1AA-4D23-832A-6F93EF2DB9A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23B95C-1255-44A1-933F-651AC72B003E}" type="slidenum">
              <a:rPr lang="en-GB" smtClean="0"/>
              <a:t>‹#›</a:t>
            </a:fld>
            <a:endParaRPr lang="en-GB"/>
          </a:p>
        </p:txBody>
      </p:sp>
    </p:spTree>
    <p:extLst>
      <p:ext uri="{BB962C8B-B14F-4D97-AF65-F5344CB8AC3E}">
        <p14:creationId xmlns:p14="http://schemas.microsoft.com/office/powerpoint/2010/main" val="4126347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87FC9D-C1AA-4D23-832A-6F93EF2DB9A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23B95C-1255-44A1-933F-651AC72B003E}" type="slidenum">
              <a:rPr lang="en-GB" smtClean="0"/>
              <a:t>‹#›</a:t>
            </a:fld>
            <a:endParaRPr lang="en-GB"/>
          </a:p>
        </p:txBody>
      </p:sp>
    </p:spTree>
    <p:extLst>
      <p:ext uri="{BB962C8B-B14F-4D97-AF65-F5344CB8AC3E}">
        <p14:creationId xmlns:p14="http://schemas.microsoft.com/office/powerpoint/2010/main" val="2786701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87FC9D-C1AA-4D23-832A-6F93EF2DB9A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23B95C-1255-44A1-933F-651AC72B003E}" type="slidenum">
              <a:rPr lang="en-GB" smtClean="0"/>
              <a:t>‹#›</a:t>
            </a:fld>
            <a:endParaRPr lang="en-GB"/>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1" name="Group 10"/>
          <p:cNvGrpSpPr/>
          <p:nvPr userDrawn="1"/>
        </p:nvGrpSpPr>
        <p:grpSpPr>
          <a:xfrm>
            <a:off x="0" y="6432325"/>
            <a:ext cx="12192000" cy="289150"/>
            <a:chOff x="0" y="3490175"/>
            <a:chExt cx="12192000" cy="682582"/>
          </a:xfrm>
        </p:grpSpPr>
        <p:sp>
          <p:nvSpPr>
            <p:cNvPr id="8" name="Rectangle 7"/>
            <p:cNvSpPr/>
            <p:nvPr userDrawn="1"/>
          </p:nvSpPr>
          <p:spPr>
            <a:xfrm>
              <a:off x="0" y="3490175"/>
              <a:ext cx="12192000" cy="2318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0" y="3721996"/>
              <a:ext cx="12192000" cy="2318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3940937"/>
              <a:ext cx="12192000" cy="2318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9103400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387FC9D-C1AA-4D23-832A-6F93EF2DB9AC}" type="datetimeFigureOut">
              <a:rPr lang="en-GB" smtClean="0"/>
              <a:pPr/>
              <a:t>08/07/2020</a:t>
            </a:fld>
            <a:endParaRPr lang="en-GB"/>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023B95C-1255-44A1-933F-651AC72B003E}" type="slidenum">
              <a:rPr lang="en-GB" smtClean="0"/>
              <a:pPr/>
              <a:t>‹#›</a:t>
            </a:fld>
            <a:endParaRPr lang="en-GB"/>
          </a:p>
        </p:txBody>
      </p:sp>
    </p:spTree>
    <p:extLst>
      <p:ext uri="{BB962C8B-B14F-4D97-AF65-F5344CB8AC3E}">
        <p14:creationId xmlns:p14="http://schemas.microsoft.com/office/powerpoint/2010/main" val="33570535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387FC9D-C1AA-4D23-832A-6F93EF2DB9A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23B95C-1255-44A1-933F-651AC72B003E}" type="slidenum">
              <a:rPr lang="en-GB" smtClean="0"/>
              <a:t>‹#›</a:t>
            </a:fld>
            <a:endParaRPr lang="en-GB"/>
          </a:p>
        </p:txBody>
      </p:sp>
    </p:spTree>
    <p:extLst>
      <p:ext uri="{BB962C8B-B14F-4D97-AF65-F5344CB8AC3E}">
        <p14:creationId xmlns:p14="http://schemas.microsoft.com/office/powerpoint/2010/main" val="3025905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387FC9D-C1AA-4D23-832A-6F93EF2DB9AC}"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23B95C-1255-44A1-933F-651AC72B003E}" type="slidenum">
              <a:rPr lang="en-GB" smtClean="0"/>
              <a:t>‹#›</a:t>
            </a:fld>
            <a:endParaRPr lang="en-GB"/>
          </a:p>
        </p:txBody>
      </p:sp>
    </p:spTree>
    <p:extLst>
      <p:ext uri="{BB962C8B-B14F-4D97-AF65-F5344CB8AC3E}">
        <p14:creationId xmlns:p14="http://schemas.microsoft.com/office/powerpoint/2010/main" val="260416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387FC9D-C1AA-4D23-832A-6F93EF2DB9AC}"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23B95C-1255-44A1-933F-651AC72B003E}" type="slidenum">
              <a:rPr lang="en-GB" smtClean="0"/>
              <a:t>‹#›</a:t>
            </a:fld>
            <a:endParaRPr lang="en-GB"/>
          </a:p>
        </p:txBody>
      </p:sp>
    </p:spTree>
    <p:extLst>
      <p:ext uri="{BB962C8B-B14F-4D97-AF65-F5344CB8AC3E}">
        <p14:creationId xmlns:p14="http://schemas.microsoft.com/office/powerpoint/2010/main" val="1513949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87FC9D-C1AA-4D23-832A-6F93EF2DB9AC}"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23B95C-1255-44A1-933F-651AC72B003E}" type="slidenum">
              <a:rPr lang="en-GB" smtClean="0"/>
              <a:t>‹#›</a:t>
            </a:fld>
            <a:endParaRPr lang="en-GB"/>
          </a:p>
        </p:txBody>
      </p:sp>
    </p:spTree>
    <p:extLst>
      <p:ext uri="{BB962C8B-B14F-4D97-AF65-F5344CB8AC3E}">
        <p14:creationId xmlns:p14="http://schemas.microsoft.com/office/powerpoint/2010/main" val="1042600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87FC9D-C1AA-4D23-832A-6F93EF2DB9A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23B95C-1255-44A1-933F-651AC72B003E}" type="slidenum">
              <a:rPr lang="en-GB" smtClean="0"/>
              <a:t>‹#›</a:t>
            </a:fld>
            <a:endParaRPr lang="en-GB"/>
          </a:p>
        </p:txBody>
      </p:sp>
    </p:spTree>
    <p:extLst>
      <p:ext uri="{BB962C8B-B14F-4D97-AF65-F5344CB8AC3E}">
        <p14:creationId xmlns:p14="http://schemas.microsoft.com/office/powerpoint/2010/main" val="3641952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87FC9D-C1AA-4D23-832A-6F93EF2DB9A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23B95C-1255-44A1-933F-651AC72B003E}" type="slidenum">
              <a:rPr lang="en-GB" smtClean="0"/>
              <a:t>‹#›</a:t>
            </a:fld>
            <a:endParaRPr lang="en-GB"/>
          </a:p>
        </p:txBody>
      </p:sp>
    </p:spTree>
    <p:extLst>
      <p:ext uri="{BB962C8B-B14F-4D97-AF65-F5344CB8AC3E}">
        <p14:creationId xmlns:p14="http://schemas.microsoft.com/office/powerpoint/2010/main" val="211889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7FC9D-C1AA-4D23-832A-6F93EF2DB9AC}" type="datetimeFigureOut">
              <a:rPr lang="en-GB" smtClean="0"/>
              <a:t>08/07/2020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3B95C-1255-44A1-933F-651AC72B003E}" type="slidenum">
              <a:rPr lang="en-GB" smtClean="0"/>
              <a:t>‹#›</a:t>
            </a:fld>
            <a:endParaRPr lang="en-GB"/>
          </a:p>
        </p:txBody>
      </p:sp>
      <p:sp>
        <p:nvSpPr>
          <p:cNvPr id="8" name="Rectangle 7"/>
          <p:cNvSpPr/>
          <p:nvPr userDrawn="1"/>
        </p:nvSpPr>
        <p:spPr>
          <a:xfrm>
            <a:off x="0" y="6432325"/>
            <a:ext cx="12192000" cy="982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0" y="6530527"/>
            <a:ext cx="12192000" cy="9820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6623273"/>
            <a:ext cx="12192000" cy="982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80905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9225" y="1255713"/>
            <a:ext cx="6429375" cy="3687762"/>
          </a:xfrm>
        </p:spPr>
        <p:txBody>
          <a:bodyPr>
            <a:normAutofit/>
          </a:bodyPr>
          <a:lstStyle/>
          <a:p>
            <a:r>
              <a:rPr lang="en-GB" sz="4800" b="1" dirty="0" smtClean="0"/>
              <a:t>High Impact Users in the Emergency Department</a:t>
            </a:r>
            <a:br>
              <a:rPr lang="en-GB" sz="4800" b="1" dirty="0" smtClean="0"/>
            </a:br>
            <a:r>
              <a:rPr lang="en-GB" sz="4800" b="1" dirty="0"/>
              <a:t/>
            </a:r>
            <a:br>
              <a:rPr lang="en-GB" sz="4800" b="1" dirty="0"/>
            </a:br>
            <a:r>
              <a:rPr lang="en-GB" sz="4800" b="1" dirty="0" smtClean="0">
                <a:solidFill>
                  <a:srgbClr val="FF0000"/>
                </a:solidFill>
              </a:rPr>
              <a:t>Insert role and name</a:t>
            </a:r>
            <a:endParaRPr lang="en-GB" sz="4800" b="1" dirty="0">
              <a:solidFill>
                <a:srgbClr val="FF0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6689" y="1597456"/>
            <a:ext cx="2091786" cy="273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6658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04506"/>
            <a:ext cx="10256520" cy="1059346"/>
          </a:xfrm>
        </p:spPr>
        <p:txBody>
          <a:bodyPr>
            <a:normAutofit/>
          </a:bodyPr>
          <a:lstStyle/>
          <a:p>
            <a:r>
              <a:rPr lang="en-GB" b="1" dirty="0" smtClean="0">
                <a:latin typeface="Arial" panose="020B0604020202020204" pitchFamily="34" charset="0"/>
                <a:cs typeface="Arial" panose="020B0604020202020204" pitchFamily="34" charset="0"/>
              </a:rPr>
              <a:t>Process once patient is identified</a:t>
            </a:r>
            <a:r>
              <a:rPr lang="en-GB" sz="1800" b="1" dirty="0" smtClean="0">
                <a:latin typeface="Arial" panose="020B0604020202020204" pitchFamily="34" charset="0"/>
                <a:cs typeface="Arial" panose="020B0604020202020204" pitchFamily="34" charset="0"/>
              </a:rPr>
              <a:t> </a:t>
            </a:r>
            <a:r>
              <a:rPr lang="en-GB" sz="3100" b="1" dirty="0" smtClean="0">
                <a:solidFill>
                  <a:srgbClr val="FF0000"/>
                </a:solidFill>
                <a:latin typeface="Arial" panose="020B0604020202020204" pitchFamily="34" charset="0"/>
                <a:cs typeface="Arial" panose="020B0604020202020204" pitchFamily="34" charset="0"/>
              </a:rPr>
              <a:t>(edit)</a:t>
            </a:r>
            <a:r>
              <a:rPr lang="en-GB" sz="6700" b="1" dirty="0" smtClean="0">
                <a:solidFill>
                  <a:srgbClr val="FF0000"/>
                </a:solidFill>
                <a:latin typeface="Arial" panose="020B0604020202020204" pitchFamily="34" charset="0"/>
                <a:cs typeface="Arial" panose="020B0604020202020204" pitchFamily="34" charset="0"/>
              </a:rPr>
              <a:t> </a:t>
            </a:r>
            <a:endParaRPr lang="en-GB"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838200" y="1363852"/>
            <a:ext cx="11221255" cy="3832225"/>
          </a:xfrm>
        </p:spPr>
        <p:txBody>
          <a:bodyPr>
            <a:noAutofit/>
          </a:bodyPr>
          <a:lstStyle/>
          <a:p>
            <a:r>
              <a:rPr lang="en-GB" sz="2400" dirty="0" smtClean="0">
                <a:latin typeface="Arial" panose="020B0604020202020204" pitchFamily="34" charset="0"/>
                <a:cs typeface="Arial" panose="020B0604020202020204" pitchFamily="34" charset="0"/>
              </a:rPr>
              <a:t>Triaged using Bristol EDITT (Emergency Department Impact Triage Tool) which aims to assess level of risk.</a:t>
            </a:r>
          </a:p>
          <a:p>
            <a:r>
              <a:rPr lang="en-GB" sz="2400" dirty="0" smtClean="0">
                <a:latin typeface="Arial" panose="020B0604020202020204" pitchFamily="34" charset="0"/>
                <a:cs typeface="Arial" panose="020B0604020202020204" pitchFamily="34" charset="0"/>
              </a:rPr>
              <a:t>Letter and questionnaire sent to the patient and their GP (and care coordinator as appropriate)</a:t>
            </a:r>
          </a:p>
          <a:p>
            <a:r>
              <a:rPr lang="en-GB" sz="2400" dirty="0" smtClean="0">
                <a:latin typeface="Arial" panose="020B0604020202020204" pitchFamily="34" charset="0"/>
                <a:cs typeface="Arial" panose="020B0604020202020204" pitchFamily="34" charset="0"/>
              </a:rPr>
              <a:t>Personal </a:t>
            </a:r>
            <a:r>
              <a:rPr lang="en-GB" sz="2400" dirty="0">
                <a:latin typeface="Arial" panose="020B0604020202020204" pitchFamily="34" charset="0"/>
                <a:cs typeface="Arial" panose="020B0604020202020204" pitchFamily="34" charset="0"/>
              </a:rPr>
              <a:t>Support </a:t>
            </a:r>
            <a:r>
              <a:rPr lang="en-GB" sz="2400" dirty="0" smtClean="0">
                <a:latin typeface="Arial" panose="020B0604020202020204" pitchFamily="34" charset="0"/>
                <a:cs typeface="Arial" panose="020B0604020202020204" pitchFamily="34" charset="0"/>
              </a:rPr>
              <a:t>Plan (PSP) created using a multidisciplinary approach and discussion at the MDT (if appropriate), with </a:t>
            </a:r>
            <a:r>
              <a:rPr lang="en-GB" sz="2400" dirty="0">
                <a:latin typeface="Arial" panose="020B0604020202020204" pitchFamily="34" charset="0"/>
                <a:cs typeface="Arial" panose="020B0604020202020204" pitchFamily="34" charset="0"/>
              </a:rPr>
              <a:t>as much patient input as possible. Copies </a:t>
            </a:r>
            <a:r>
              <a:rPr lang="en-GB" sz="2400" dirty="0" smtClean="0">
                <a:latin typeface="Arial" panose="020B0604020202020204" pitchFamily="34" charset="0"/>
                <a:cs typeface="Arial" panose="020B0604020202020204" pitchFamily="34" charset="0"/>
              </a:rPr>
              <a:t>are sent to the </a:t>
            </a:r>
            <a:r>
              <a:rPr lang="en-GB" sz="2400" dirty="0">
                <a:latin typeface="Arial" panose="020B0604020202020204" pitchFamily="34" charset="0"/>
                <a:cs typeface="Arial" panose="020B0604020202020204" pitchFamily="34" charset="0"/>
              </a:rPr>
              <a:t>patient </a:t>
            </a:r>
            <a:r>
              <a:rPr lang="en-GB" sz="2400" dirty="0" smtClean="0">
                <a:latin typeface="Arial" panose="020B0604020202020204" pitchFamily="34" charset="0"/>
                <a:cs typeface="Arial" panose="020B0604020202020204" pitchFamily="34" charset="0"/>
              </a:rPr>
              <a:t>and their </a:t>
            </a:r>
            <a:r>
              <a:rPr lang="en-GB" sz="2400" dirty="0">
                <a:latin typeface="Arial" panose="020B0604020202020204" pitchFamily="34" charset="0"/>
                <a:cs typeface="Arial" panose="020B0604020202020204" pitchFamily="34" charset="0"/>
              </a:rPr>
              <a:t>GP for </a:t>
            </a:r>
            <a:r>
              <a:rPr lang="en-GB" sz="2400" dirty="0" smtClean="0">
                <a:latin typeface="Arial" panose="020B0604020202020204" pitchFamily="34" charset="0"/>
                <a:cs typeface="Arial" panose="020B0604020202020204" pitchFamily="34" charset="0"/>
              </a:rPr>
              <a:t>approval.</a:t>
            </a:r>
          </a:p>
          <a:p>
            <a:r>
              <a:rPr lang="en-GB" sz="2400" dirty="0" smtClean="0">
                <a:latin typeface="Arial" panose="020B0604020202020204" pitchFamily="34" charset="0"/>
                <a:cs typeface="Arial" panose="020B0604020202020204" pitchFamily="34" charset="0"/>
              </a:rPr>
              <a:t>HIU team will review the patient in ED if/when they attend, availability dependent</a:t>
            </a:r>
          </a:p>
          <a:p>
            <a:r>
              <a:rPr lang="en-GB" sz="2400" dirty="0" smtClean="0">
                <a:latin typeface="Arial" panose="020B0604020202020204" pitchFamily="34" charset="0"/>
                <a:cs typeface="Arial" panose="020B0604020202020204" pitchFamily="34" charset="0"/>
              </a:rPr>
              <a:t>PSP made available on patients electronic record with alert. Uploaded to Connecting Care </a:t>
            </a:r>
            <a:r>
              <a:rPr lang="en-GB" sz="2400" dirty="0" smtClean="0">
                <a:solidFill>
                  <a:srgbClr val="FF0000"/>
                </a:solidFill>
                <a:latin typeface="Arial" panose="020B0604020202020204" pitchFamily="34" charset="0"/>
                <a:cs typeface="Arial" panose="020B0604020202020204" pitchFamily="34" charset="0"/>
              </a:rPr>
              <a:t>(if applicable)</a:t>
            </a:r>
            <a:endParaRPr lang="en-GB" sz="2400" dirty="0">
              <a:solidFill>
                <a:srgbClr val="FF0000"/>
              </a:solidFill>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Plans are reviewed </a:t>
            </a:r>
            <a:r>
              <a:rPr lang="en-GB" sz="2400" dirty="0" smtClean="0">
                <a:latin typeface="Arial" panose="020B0604020202020204" pitchFamily="34" charset="0"/>
                <a:cs typeface="Arial" panose="020B0604020202020204" pitchFamily="34" charset="0"/>
              </a:rPr>
              <a:t>yearly or as clinically indicated </a:t>
            </a:r>
            <a:r>
              <a:rPr lang="en-GB" sz="2400" dirty="0">
                <a:latin typeface="Arial" panose="020B0604020202020204" pitchFamily="34" charset="0"/>
                <a:cs typeface="Arial" panose="020B0604020202020204" pitchFamily="34" charset="0"/>
              </a:rPr>
              <a:t>and archived if the patient has not attended in a year</a:t>
            </a:r>
            <a:endParaRPr lang="en-GB" sz="2400" dirty="0" smtClean="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530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060719"/>
          </a:xfrm>
        </p:spPr>
        <p:txBody>
          <a:bodyPr>
            <a:normAutofit/>
          </a:bodyPr>
          <a:lstStyle/>
          <a:p>
            <a:r>
              <a:rPr lang="en-GB" b="1" dirty="0" smtClean="0">
                <a:latin typeface="Arial" panose="020B0604020202020204" pitchFamily="34" charset="0"/>
                <a:cs typeface="Arial" panose="020B0604020202020204" pitchFamily="34" charset="0"/>
              </a:rPr>
              <a:t>Case Study </a:t>
            </a:r>
            <a:r>
              <a:rPr lang="en-GB" sz="2400" b="1" dirty="0" smtClean="0">
                <a:solidFill>
                  <a:srgbClr val="FF0000"/>
                </a:solidFill>
                <a:latin typeface="Arial" panose="020B0604020202020204" pitchFamily="34" charset="0"/>
                <a:cs typeface="Arial" panose="020B0604020202020204" pitchFamily="34" charset="0"/>
              </a:rPr>
              <a:t>–</a:t>
            </a:r>
            <a:r>
              <a:rPr lang="en-GB" sz="2400" b="1" dirty="0" smtClean="0">
                <a:latin typeface="Arial" panose="020B0604020202020204" pitchFamily="34" charset="0"/>
                <a:cs typeface="Arial" panose="020B0604020202020204" pitchFamily="34" charset="0"/>
              </a:rPr>
              <a:t> </a:t>
            </a:r>
            <a:r>
              <a:rPr lang="en-GB" sz="2400" b="1" dirty="0" smtClean="0">
                <a:solidFill>
                  <a:srgbClr val="FF0000"/>
                </a:solidFill>
                <a:latin typeface="Arial" panose="020B0604020202020204" pitchFamily="34" charset="0"/>
                <a:cs typeface="Arial" panose="020B0604020202020204" pitchFamily="34" charset="0"/>
              </a:rPr>
              <a:t>an example, advised to insert local case study</a:t>
            </a:r>
            <a:endParaRPr lang="en-GB" sz="24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838200" y="1365168"/>
            <a:ext cx="10515600" cy="4867275"/>
          </a:xfrm>
        </p:spPr>
        <p:txBody>
          <a:bodyPr>
            <a:normAutofit/>
          </a:bodyPr>
          <a:lstStyle/>
          <a:p>
            <a:pPr marL="0" indent="0">
              <a:buNone/>
            </a:pPr>
            <a:r>
              <a:rPr lang="en-GB" sz="2600" b="1" dirty="0" smtClean="0">
                <a:latin typeface="Arial" panose="020B0604020202020204" pitchFamily="34" charset="0"/>
                <a:cs typeface="Arial" panose="020B0604020202020204" pitchFamily="34" charset="0"/>
              </a:rPr>
              <a:t>History</a:t>
            </a:r>
          </a:p>
          <a:p>
            <a:r>
              <a:rPr lang="en-GB" sz="2000" dirty="0" smtClean="0">
                <a:latin typeface="Arial" panose="020B0604020202020204" pitchFamily="34" charset="0"/>
                <a:cs typeface="Arial" panose="020B0604020202020204" pitchFamily="34" charset="0"/>
              </a:rPr>
              <a:t>Amy, aged 25. </a:t>
            </a:r>
          </a:p>
          <a:p>
            <a:r>
              <a:rPr lang="en-GB" sz="2000" dirty="0" smtClean="0">
                <a:latin typeface="Arial" panose="020B0604020202020204" pitchFamily="34" charset="0"/>
                <a:cs typeface="Arial" panose="020B0604020202020204" pitchFamily="34" charset="0"/>
              </a:rPr>
              <a:t>Attending 3-4 times a week with overdose. </a:t>
            </a:r>
          </a:p>
          <a:p>
            <a:r>
              <a:rPr lang="en-GB" sz="2000" dirty="0" smtClean="0">
                <a:latin typeface="Arial" panose="020B0604020202020204" pitchFamily="34" charset="0"/>
                <a:cs typeface="Arial" panose="020B0604020202020204" pitchFamily="34" charset="0"/>
              </a:rPr>
              <a:t>Seen by Liaison Psychiatry, under CMHT. </a:t>
            </a:r>
          </a:p>
          <a:p>
            <a:r>
              <a:rPr lang="en-GB" sz="2000" dirty="0" smtClean="0">
                <a:latin typeface="Arial" panose="020B0604020202020204" pitchFamily="34" charset="0"/>
                <a:cs typeface="Arial" panose="020B0604020202020204" pitchFamily="34" charset="0"/>
              </a:rPr>
              <a:t>Amy was not suicidal, she was compulsively taking overdoses due to OCD/Anxiety. </a:t>
            </a:r>
          </a:p>
          <a:p>
            <a:r>
              <a:rPr lang="en-GB" sz="2000" dirty="0" smtClean="0">
                <a:latin typeface="Arial" panose="020B0604020202020204" pitchFamily="34" charset="0"/>
                <a:cs typeface="Arial" panose="020B0604020202020204" pitchFamily="34" charset="0"/>
              </a:rPr>
              <a:t>Amy's anxiety was increased by staff repeatedly telling her how dangerous her behaviour was, and her feelings of failure when she had overdosed.</a:t>
            </a:r>
          </a:p>
          <a:p>
            <a:pPr marL="0" indent="0">
              <a:buNone/>
            </a:pPr>
            <a:r>
              <a:rPr lang="en-GB" sz="2600" b="1" dirty="0" smtClean="0">
                <a:latin typeface="Arial" panose="020B0604020202020204" pitchFamily="34" charset="0"/>
                <a:cs typeface="Arial" panose="020B0604020202020204" pitchFamily="34" charset="0"/>
              </a:rPr>
              <a:t>Management</a:t>
            </a:r>
            <a:endParaRPr lang="en-GB" sz="2600" b="1"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A PSP was written, with Amy and her care </a:t>
            </a:r>
            <a:r>
              <a:rPr lang="en-GB" sz="2000" dirty="0" smtClean="0">
                <a:latin typeface="Arial" panose="020B0604020202020204" pitchFamily="34" charset="0"/>
                <a:cs typeface="Arial" panose="020B0604020202020204" pitchFamily="34" charset="0"/>
              </a:rPr>
              <a:t>co-ordinator</a:t>
            </a:r>
            <a:r>
              <a:rPr lang="en-GB" sz="2000" dirty="0">
                <a:latin typeface="Arial" panose="020B0604020202020204" pitchFamily="34" charset="0"/>
                <a:cs typeface="Arial" panose="020B0604020202020204" pitchFamily="34" charset="0"/>
              </a:rPr>
              <a:t>. We asked staff not to start discussions with Amy about the dangers of overdosing, but to just answer any of her questions honestly. Amy was also working with CMHT, and as her attendances reduced ED staff offered positive observations about this, which helped Amy recognise the progress she was making.</a:t>
            </a:r>
          </a:p>
          <a:p>
            <a:endParaRPr lang="en-GB" sz="2000"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395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p:spPr>
        <p:txBody>
          <a:bodyPr/>
          <a:lstStyle/>
          <a:p>
            <a:r>
              <a:rPr lang="en-GB" b="1" dirty="0" smtClean="0">
                <a:latin typeface="Arial" panose="020B0604020202020204" pitchFamily="34" charset="0"/>
                <a:cs typeface="Arial" panose="020B0604020202020204" pitchFamily="34" charset="0"/>
              </a:rPr>
              <a:t>What are High Impact Users (HIUs)?</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838200" y="1825625"/>
            <a:ext cx="10515600" cy="4351338"/>
          </a:xfrm>
        </p:spPr>
        <p:txBody>
          <a:bodyPr>
            <a:normAutofit fontScale="92500"/>
          </a:bodyPr>
          <a:lstStyle/>
          <a:p>
            <a:pPr marL="0" indent="0">
              <a:buNone/>
            </a:pPr>
            <a:r>
              <a:rPr lang="en-GB" sz="2600" dirty="0" smtClean="0">
                <a:latin typeface="Arial" panose="020B0604020202020204" pitchFamily="34" charset="0"/>
                <a:cs typeface="Arial" panose="020B0604020202020204" pitchFamily="34" charset="0"/>
              </a:rPr>
              <a:t>Patients whose use of the Emergency Department has a high impact, either due to:</a:t>
            </a:r>
          </a:p>
          <a:p>
            <a:r>
              <a:rPr lang="en-GB" sz="2600" dirty="0" smtClean="0">
                <a:latin typeface="Arial" panose="020B0604020202020204" pitchFamily="34" charset="0"/>
                <a:cs typeface="Arial" panose="020B0604020202020204" pitchFamily="34" charset="0"/>
              </a:rPr>
              <a:t>Having a high incidence of attendance (5 or more attendances per year*)</a:t>
            </a:r>
          </a:p>
          <a:p>
            <a:r>
              <a:rPr lang="en-GB" sz="2600" dirty="0" smtClean="0">
                <a:latin typeface="Arial" panose="020B0604020202020204" pitchFamily="34" charset="0"/>
                <a:cs typeface="Arial" panose="020B0604020202020204" pitchFamily="34" charset="0"/>
              </a:rPr>
              <a:t>Requiring a substantial amount of staff time and resources on more than one attendance</a:t>
            </a:r>
          </a:p>
          <a:p>
            <a:r>
              <a:rPr lang="en-GB" sz="2600" dirty="0" smtClean="0">
                <a:latin typeface="Arial" panose="020B0604020202020204" pitchFamily="34" charset="0"/>
                <a:cs typeface="Arial" panose="020B0604020202020204" pitchFamily="34" charset="0"/>
              </a:rPr>
              <a:t>Having a condition which is rare or unusual</a:t>
            </a:r>
          </a:p>
          <a:p>
            <a:r>
              <a:rPr lang="en-GB" sz="2600" dirty="0" smtClean="0">
                <a:latin typeface="Arial" panose="020B0604020202020204" pitchFamily="34" charset="0"/>
                <a:cs typeface="Arial" panose="020B0604020202020204" pitchFamily="34" charset="0"/>
              </a:rPr>
              <a:t>Having a chronic illness requiring a high level of hospital attendances</a:t>
            </a:r>
          </a:p>
          <a:p>
            <a:pPr marL="0" indent="0">
              <a:buNone/>
            </a:pPr>
            <a:endParaRPr lang="en-GB" dirty="0" smtClean="0">
              <a:latin typeface="Arial" panose="020B0604020202020204" pitchFamily="34" charset="0"/>
              <a:cs typeface="Arial" panose="020B0604020202020204" pitchFamily="34" charset="0"/>
            </a:endParaRPr>
          </a:p>
          <a:p>
            <a:pPr marL="0" indent="0">
              <a:buNone/>
            </a:pPr>
            <a:r>
              <a:rPr lang="en-GB" sz="2600" dirty="0" smtClean="0">
                <a:latin typeface="Arial" panose="020B0604020202020204" pitchFamily="34" charset="0"/>
                <a:cs typeface="Arial" panose="020B0604020202020204" pitchFamily="34" charset="0"/>
              </a:rPr>
              <a:t>*</a:t>
            </a:r>
            <a:r>
              <a:rPr lang="en-GB" sz="1900" dirty="0" smtClean="0">
                <a:latin typeface="Arial" panose="020B0604020202020204" pitchFamily="34" charset="0"/>
                <a:cs typeface="Arial" panose="020B0604020202020204" pitchFamily="34" charset="0"/>
              </a:rPr>
              <a:t>The </a:t>
            </a:r>
            <a:r>
              <a:rPr lang="en-GB" sz="1900" dirty="0">
                <a:latin typeface="Arial" panose="020B0604020202020204" pitchFamily="34" charset="0"/>
                <a:cs typeface="Arial" panose="020B0604020202020204" pitchFamily="34" charset="0"/>
              </a:rPr>
              <a:t>Royal College of Emergency Medicine, 2017</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8768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3826" y="2621436"/>
            <a:ext cx="10515600" cy="1325563"/>
          </a:xfrm>
        </p:spPr>
        <p:txBody>
          <a:bodyPr/>
          <a:lstStyle/>
          <a:p>
            <a:pPr algn="ctr"/>
            <a:r>
              <a:rPr lang="en-GB" b="1" dirty="0" smtClean="0">
                <a:latin typeface="Arial" panose="020B0604020202020204" pitchFamily="34" charset="0"/>
                <a:cs typeface="Arial" panose="020B0604020202020204" pitchFamily="34" charset="0"/>
              </a:rPr>
              <a:t>What are your thoughts and feelings around HIUs?</a:t>
            </a:r>
            <a:endParaRPr lang="en-GB" b="1" dirty="0">
              <a:latin typeface="Arial" panose="020B0604020202020204" pitchFamily="34" charset="0"/>
              <a:cs typeface="Arial" panose="020B0604020202020204" pitchFamily="34" charset="0"/>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4738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p:spPr>
        <p:txBody>
          <a:bodyPr/>
          <a:lstStyle/>
          <a:p>
            <a:r>
              <a:rPr lang="en-GB" b="1" dirty="0" smtClean="0">
                <a:latin typeface="Arial" panose="020B0604020202020204" pitchFamily="34" charset="0"/>
                <a:cs typeface="Arial" panose="020B0604020202020204" pitchFamily="34" charset="0"/>
              </a:rPr>
              <a:t>Why do patients become HIUs?</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838200" y="1825625"/>
            <a:ext cx="10515600" cy="4351338"/>
          </a:xfrm>
        </p:spPr>
        <p:txBody>
          <a:bodyPr>
            <a:noAutofit/>
          </a:bodyPr>
          <a:lstStyle/>
          <a:p>
            <a:r>
              <a:rPr lang="en-GB" sz="2400" dirty="0" smtClean="0">
                <a:latin typeface="Arial" panose="020B0604020202020204" pitchFamily="34" charset="0"/>
                <a:cs typeface="Arial" panose="020B0604020202020204" pitchFamily="34" charset="0"/>
              </a:rPr>
              <a:t>Patients often have chronic </a:t>
            </a:r>
            <a:r>
              <a:rPr lang="en-GB" sz="2400" dirty="0">
                <a:latin typeface="Arial" panose="020B0604020202020204" pitchFamily="34" charset="0"/>
                <a:cs typeface="Arial" panose="020B0604020202020204" pitchFamily="34" charset="0"/>
              </a:rPr>
              <a:t>mental health problems combined with social problems </a:t>
            </a:r>
            <a:r>
              <a:rPr lang="en-GB" sz="2400" dirty="0" smtClean="0">
                <a:latin typeface="Arial" panose="020B0604020202020204" pitchFamily="34" charset="0"/>
                <a:cs typeface="Arial" panose="020B0604020202020204" pitchFamily="34" charset="0"/>
              </a:rPr>
              <a:t>(housing/homeless) and drug/alcohol patients</a:t>
            </a:r>
            <a:r>
              <a:rPr lang="en-GB" sz="2400" dirty="0">
                <a:latin typeface="Arial" panose="020B0604020202020204" pitchFamily="34" charset="0"/>
                <a:cs typeface="Arial" panose="020B0604020202020204" pitchFamily="34" charset="0"/>
              </a:rPr>
              <a:t>. They can be </a:t>
            </a:r>
            <a:r>
              <a:rPr lang="en-GB" sz="2400" dirty="0" smtClean="0">
                <a:latin typeface="Arial" panose="020B0604020202020204" pitchFamily="34" charset="0"/>
                <a:cs typeface="Arial" panose="020B0604020202020204" pitchFamily="34" charset="0"/>
              </a:rPr>
              <a:t>vulnerable with chaotic lifestyles </a:t>
            </a:r>
            <a:r>
              <a:rPr lang="en-GB" sz="2400" dirty="0">
                <a:latin typeface="Arial" panose="020B0604020202020204" pitchFamily="34" charset="0"/>
                <a:cs typeface="Arial" panose="020B0604020202020204" pitchFamily="34" charset="0"/>
              </a:rPr>
              <a:t>and may struggle to access other services. </a:t>
            </a:r>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Frequent attenders </a:t>
            </a:r>
            <a:r>
              <a:rPr lang="en-GB" sz="2400" dirty="0">
                <a:latin typeface="Arial" panose="020B0604020202020204" pitchFamily="34" charset="0"/>
                <a:cs typeface="Arial" panose="020B0604020202020204" pitchFamily="34" charset="0"/>
              </a:rPr>
              <a:t>to Emergency Departments </a:t>
            </a:r>
            <a:r>
              <a:rPr lang="en-GB" sz="2400" dirty="0" smtClean="0">
                <a:latin typeface="Arial" panose="020B0604020202020204" pitchFamily="34" charset="0"/>
                <a:cs typeface="Arial" panose="020B0604020202020204" pitchFamily="34" charset="0"/>
              </a:rPr>
              <a:t>also tend </a:t>
            </a:r>
            <a:r>
              <a:rPr lang="en-GB" sz="2400" dirty="0">
                <a:latin typeface="Arial" panose="020B0604020202020204" pitchFamily="34" charset="0"/>
                <a:cs typeface="Arial" panose="020B0604020202020204" pitchFamily="34" charset="0"/>
              </a:rPr>
              <a:t>to be frequent </a:t>
            </a:r>
            <a:r>
              <a:rPr lang="en-GB" sz="2400" dirty="0" smtClean="0">
                <a:latin typeface="Arial" panose="020B0604020202020204" pitchFamily="34" charset="0"/>
                <a:cs typeface="Arial" panose="020B0604020202020204" pitchFamily="34" charset="0"/>
              </a:rPr>
              <a:t>users </a:t>
            </a:r>
            <a:r>
              <a:rPr lang="en-GB" sz="2400" dirty="0">
                <a:latin typeface="Arial" panose="020B0604020202020204" pitchFamily="34" charset="0"/>
                <a:cs typeface="Arial" panose="020B0604020202020204" pitchFamily="34" charset="0"/>
              </a:rPr>
              <a:t>of other health and social care </a:t>
            </a:r>
            <a:r>
              <a:rPr lang="en-GB" sz="2400" dirty="0" smtClean="0">
                <a:latin typeface="Arial" panose="020B0604020202020204" pitchFamily="34" charset="0"/>
                <a:cs typeface="Arial" panose="020B0604020202020204" pitchFamily="34" charset="0"/>
              </a:rPr>
              <a:t>facilities.</a:t>
            </a:r>
          </a:p>
          <a:p>
            <a:r>
              <a:rPr lang="en-GB" sz="2400" dirty="0" smtClean="0">
                <a:latin typeface="Arial" panose="020B0604020202020204" pitchFamily="34" charset="0"/>
                <a:cs typeface="Arial" panose="020B0604020202020204" pitchFamily="34" charset="0"/>
              </a:rPr>
              <a:t>A </a:t>
            </a:r>
            <a:r>
              <a:rPr lang="en-GB" sz="2400" dirty="0">
                <a:latin typeface="Arial" panose="020B0604020202020204" pitchFamily="34" charset="0"/>
                <a:cs typeface="Arial" panose="020B0604020202020204" pitchFamily="34" charset="0"/>
              </a:rPr>
              <a:t>UK ED study showed that 65% had Mental Health symptoms, 15% had significant alcohol problems, and 45% had Medically Unexplained symptoms</a:t>
            </a:r>
            <a:r>
              <a:rPr lang="en-GB" sz="2400" dirty="0" smtClean="0">
                <a:latin typeface="Arial" panose="020B0604020202020204" pitchFamily="34" charset="0"/>
                <a:cs typeface="Arial" panose="020B0604020202020204" pitchFamily="34" charset="0"/>
              </a:rPr>
              <a:t>.(RCEM,2017)</a:t>
            </a:r>
          </a:p>
          <a:p>
            <a:r>
              <a:rPr lang="en-GB" sz="2400" dirty="0" smtClean="0">
                <a:latin typeface="Arial" panose="020B0604020202020204" pitchFamily="34" charset="0"/>
                <a:cs typeface="Arial" panose="020B0604020202020204" pitchFamily="34" charset="0"/>
              </a:rPr>
              <a:t>Frequent </a:t>
            </a:r>
            <a:r>
              <a:rPr lang="en-GB" sz="2400" dirty="0">
                <a:latin typeface="Arial" panose="020B0604020202020204" pitchFamily="34" charset="0"/>
                <a:cs typeface="Arial" panose="020B0604020202020204" pitchFamily="34" charset="0"/>
              </a:rPr>
              <a:t>Attenders were found to have double the mortality of non-frequent </a:t>
            </a:r>
            <a:r>
              <a:rPr lang="en-GB" sz="2400" dirty="0" smtClean="0">
                <a:latin typeface="Arial" panose="020B0604020202020204" pitchFamily="34" charset="0"/>
                <a:cs typeface="Arial" panose="020B0604020202020204" pitchFamily="34" charset="0"/>
              </a:rPr>
              <a:t>attenders </a:t>
            </a:r>
            <a:r>
              <a:rPr lang="en-GB" sz="2400" dirty="0">
                <a:latin typeface="Arial" panose="020B0604020202020204" pitchFamily="34" charset="0"/>
                <a:cs typeface="Arial" panose="020B0604020202020204" pitchFamily="34" charset="0"/>
              </a:rPr>
              <a:t>and causes of death </a:t>
            </a:r>
            <a:r>
              <a:rPr lang="en-GB" sz="2400" dirty="0" smtClean="0">
                <a:latin typeface="Arial" panose="020B0604020202020204" pitchFamily="34" charset="0"/>
                <a:cs typeface="Arial" panose="020B0604020202020204" pitchFamily="34" charset="0"/>
              </a:rPr>
              <a:t>include hypothermia and  </a:t>
            </a:r>
            <a:r>
              <a:rPr lang="en-GB" sz="2400" dirty="0">
                <a:latin typeface="Arial" panose="020B0604020202020204" pitchFamily="34" charset="0"/>
                <a:cs typeface="Arial" panose="020B0604020202020204" pitchFamily="34" charset="0"/>
              </a:rPr>
              <a:t>violent </a:t>
            </a:r>
            <a:r>
              <a:rPr lang="en-GB" sz="2400" dirty="0" smtClean="0">
                <a:latin typeface="Arial" panose="020B0604020202020204" pitchFamily="34" charset="0"/>
                <a:cs typeface="Arial" panose="020B0604020202020204" pitchFamily="34" charset="0"/>
              </a:rPr>
              <a:t>means of suicide</a:t>
            </a:r>
            <a:endParaRPr lang="en-GB" sz="2400"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7426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p:spPr>
        <p:txBody>
          <a:bodyPr/>
          <a:lstStyle/>
          <a:p>
            <a:r>
              <a:rPr lang="en-GB" b="1" dirty="0" smtClean="0">
                <a:latin typeface="Arial" panose="020B0604020202020204" pitchFamily="34" charset="0"/>
                <a:cs typeface="Arial" panose="020B0604020202020204" pitchFamily="34" charset="0"/>
              </a:rPr>
              <a:t>What is the aim of HIU team?</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838200" y="1825625"/>
            <a:ext cx="10515600" cy="4351338"/>
          </a:xfrm>
        </p:spPr>
        <p:txBody>
          <a:bodyPr/>
          <a:lstStyle/>
          <a:p>
            <a:r>
              <a:rPr lang="en-GB" sz="2400" dirty="0" smtClean="0">
                <a:latin typeface="Arial" panose="020B0604020202020204" pitchFamily="34" charset="0"/>
                <a:cs typeface="Arial" panose="020B0604020202020204" pitchFamily="34" charset="0"/>
              </a:rPr>
              <a:t>Reduce attendances</a:t>
            </a:r>
          </a:p>
          <a:p>
            <a:r>
              <a:rPr lang="en-GB" sz="2400" dirty="0" smtClean="0">
                <a:latin typeface="Arial" panose="020B0604020202020204" pitchFamily="34" charset="0"/>
                <a:cs typeface="Arial" panose="020B0604020202020204" pitchFamily="34" charset="0"/>
              </a:rPr>
              <a:t>Improve patient experience</a:t>
            </a:r>
          </a:p>
          <a:p>
            <a:r>
              <a:rPr lang="en-GB" sz="2400" dirty="0" smtClean="0">
                <a:latin typeface="Arial" panose="020B0604020202020204" pitchFamily="34" charset="0"/>
                <a:cs typeface="Arial" panose="020B0604020202020204" pitchFamily="34" charset="0"/>
              </a:rPr>
              <a:t>Improve outcomes</a:t>
            </a:r>
          </a:p>
          <a:p>
            <a:r>
              <a:rPr lang="en-GB" sz="2400" dirty="0" smtClean="0">
                <a:latin typeface="Arial" panose="020B0604020202020204" pitchFamily="34" charset="0"/>
                <a:cs typeface="Arial" panose="020B0604020202020204" pitchFamily="34" charset="0"/>
              </a:rPr>
              <a:t>Protect staff</a:t>
            </a:r>
          </a:p>
          <a:p>
            <a:r>
              <a:rPr lang="en-GB" sz="2400" dirty="0" smtClean="0">
                <a:latin typeface="Arial" panose="020B0604020202020204" pitchFamily="34" charset="0"/>
                <a:cs typeface="Arial" panose="020B0604020202020204" pitchFamily="34" charset="0"/>
              </a:rPr>
              <a:t>Save lives</a:t>
            </a:r>
          </a:p>
          <a:p>
            <a:endParaRPr lang="en-GB" dirty="0">
              <a:latin typeface="Arial" panose="020B0604020202020204" pitchFamily="34" charset="0"/>
              <a:cs typeface="Arial" panose="020B0604020202020204" pitchFamily="34" charset="0"/>
            </a:endParaRP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2239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46340" y="402070"/>
            <a:ext cx="6886576" cy="1054100"/>
          </a:xfrm>
        </p:spPr>
        <p:txBody>
          <a:bodyPr/>
          <a:lstStyle/>
          <a:p>
            <a:r>
              <a:rPr lang="en-GB" b="1" dirty="0" smtClean="0">
                <a:latin typeface="Arial" panose="020B0604020202020204" pitchFamily="34" charset="0"/>
                <a:cs typeface="Arial" panose="020B0604020202020204" pitchFamily="34" charset="0"/>
              </a:rPr>
              <a:t>The Core HIU Team</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1143000" y="1622425"/>
            <a:ext cx="9302858" cy="2832100"/>
          </a:xfrm>
        </p:spPr>
        <p:txBody>
          <a:bodyPr>
            <a:normAutofit/>
          </a:bodyPr>
          <a:lstStyle/>
          <a:p>
            <a:r>
              <a:rPr lang="en-GB" sz="2400" dirty="0" smtClean="0">
                <a:latin typeface="Arial" panose="020B0604020202020204" pitchFamily="34" charset="0"/>
                <a:cs typeface="Arial" panose="020B0604020202020204" pitchFamily="34" charset="0"/>
              </a:rPr>
              <a:t>ED Consultant – </a:t>
            </a:r>
            <a:r>
              <a:rPr lang="en-GB" sz="2400" dirty="0" smtClean="0">
                <a:solidFill>
                  <a:srgbClr val="FF0000"/>
                </a:solidFill>
                <a:latin typeface="Arial" panose="020B0604020202020204" pitchFamily="34" charset="0"/>
                <a:cs typeface="Arial" panose="020B0604020202020204" pitchFamily="34" charset="0"/>
              </a:rPr>
              <a:t>local name</a:t>
            </a:r>
          </a:p>
          <a:p>
            <a:r>
              <a:rPr lang="en-GB" sz="2400" dirty="0" smtClean="0">
                <a:latin typeface="Arial" panose="020B0604020202020204" pitchFamily="34" charset="0"/>
                <a:cs typeface="Arial" panose="020B0604020202020204" pitchFamily="34" charset="0"/>
              </a:rPr>
              <a:t>ED Matrons – </a:t>
            </a:r>
            <a:r>
              <a:rPr lang="en-GB" sz="2400" dirty="0" smtClean="0">
                <a:solidFill>
                  <a:srgbClr val="FF0000"/>
                </a:solidFill>
                <a:latin typeface="Arial" panose="020B0604020202020204" pitchFamily="34" charset="0"/>
                <a:cs typeface="Arial" panose="020B0604020202020204" pitchFamily="34" charset="0"/>
              </a:rPr>
              <a:t>local name(s)</a:t>
            </a:r>
          </a:p>
          <a:p>
            <a:r>
              <a:rPr lang="en-GB" sz="2400" dirty="0" smtClean="0">
                <a:latin typeface="Arial" panose="020B0604020202020204" pitchFamily="34" charset="0"/>
                <a:cs typeface="Arial" panose="020B0604020202020204" pitchFamily="34" charset="0"/>
              </a:rPr>
              <a:t>High Impact User Co-ordinator (band 7 nurse) – </a:t>
            </a:r>
            <a:r>
              <a:rPr lang="en-GB" sz="2400" dirty="0" smtClean="0">
                <a:solidFill>
                  <a:srgbClr val="FF0000"/>
                </a:solidFill>
                <a:latin typeface="Arial" panose="020B0604020202020204" pitchFamily="34" charset="0"/>
                <a:cs typeface="Arial" panose="020B0604020202020204" pitchFamily="34" charset="0"/>
              </a:rPr>
              <a:t>local name(s)</a:t>
            </a:r>
          </a:p>
          <a:p>
            <a:r>
              <a:rPr lang="en-GB" sz="2400" i="1" dirty="0" smtClean="0">
                <a:latin typeface="Arial" panose="020B0604020202020204" pitchFamily="34" charset="0"/>
                <a:cs typeface="Arial" panose="020B0604020202020204" pitchFamily="34" charset="0"/>
              </a:rPr>
              <a:t>Business Intelligence Team for data extraction</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2811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79244" y="214312"/>
            <a:ext cx="10515600" cy="1325563"/>
          </a:xfrm>
        </p:spPr>
        <p:txBody>
          <a:bodyPr/>
          <a:lstStyle/>
          <a:p>
            <a:r>
              <a:rPr lang="en-GB" b="1" dirty="0" smtClean="0">
                <a:latin typeface="Arial" panose="020B0604020202020204" pitchFamily="34" charset="0"/>
                <a:cs typeface="Arial" panose="020B0604020202020204" pitchFamily="34" charset="0"/>
              </a:rPr>
              <a:t>The Wider MDT </a:t>
            </a:r>
            <a:r>
              <a:rPr lang="en-GB" b="1" dirty="0">
                <a:solidFill>
                  <a:srgbClr val="FF0000"/>
                </a:solidFill>
                <a:latin typeface="Arial" panose="020B0604020202020204" pitchFamily="34" charset="0"/>
                <a:cs typeface="Arial" panose="020B0604020202020204" pitchFamily="34" charset="0"/>
              </a:rPr>
              <a:t>(</a:t>
            </a:r>
            <a:r>
              <a:rPr lang="en-GB" sz="3200" b="1" dirty="0" smtClean="0">
                <a:solidFill>
                  <a:srgbClr val="FF0000"/>
                </a:solidFill>
                <a:latin typeface="Arial" panose="020B0604020202020204" pitchFamily="34" charset="0"/>
                <a:cs typeface="Arial" panose="020B0604020202020204" pitchFamily="34" charset="0"/>
              </a:rPr>
              <a:t>edit to local situation) </a:t>
            </a:r>
            <a:endParaRPr lang="en-GB"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7315199" y="1539875"/>
            <a:ext cx="4370523" cy="4351338"/>
          </a:xfrm>
        </p:spPr>
        <p:txBody>
          <a:bodyPr/>
          <a:lstStyle/>
          <a:p>
            <a:pPr marL="0" indent="0">
              <a:buNone/>
            </a:pPr>
            <a:r>
              <a:rPr lang="en-GB" sz="2600" b="1" dirty="0" smtClean="0">
                <a:latin typeface="Arial" panose="020B0604020202020204" pitchFamily="34" charset="0"/>
                <a:cs typeface="Arial" panose="020B0604020202020204" pitchFamily="34" charset="0"/>
              </a:rPr>
              <a:t>Outside of the acute trust</a:t>
            </a:r>
          </a:p>
          <a:p>
            <a:r>
              <a:rPr lang="en-GB" sz="2200" dirty="0" smtClean="0">
                <a:latin typeface="Arial" panose="020B0604020202020204" pitchFamily="34" charset="0"/>
                <a:cs typeface="Arial" panose="020B0604020202020204" pitchFamily="34" charset="0"/>
              </a:rPr>
              <a:t>Police</a:t>
            </a:r>
          </a:p>
          <a:p>
            <a:r>
              <a:rPr lang="en-GB" sz="2200" dirty="0" smtClean="0">
                <a:latin typeface="Arial" panose="020B0604020202020204" pitchFamily="34" charset="0"/>
                <a:cs typeface="Arial" panose="020B0604020202020204" pitchFamily="34" charset="0"/>
              </a:rPr>
              <a:t>Ambulance</a:t>
            </a:r>
          </a:p>
          <a:p>
            <a:r>
              <a:rPr lang="en-GB" sz="2200" dirty="0" smtClean="0">
                <a:latin typeface="Arial" panose="020B0604020202020204" pitchFamily="34" charset="0"/>
                <a:cs typeface="Arial" panose="020B0604020202020204" pitchFamily="34" charset="0"/>
              </a:rPr>
              <a:t>Street/Control room triage</a:t>
            </a:r>
          </a:p>
          <a:p>
            <a:r>
              <a:rPr lang="en-GB" sz="2200" dirty="0" smtClean="0">
                <a:latin typeface="Arial" panose="020B0604020202020204" pitchFamily="34" charset="0"/>
                <a:cs typeface="Arial" panose="020B0604020202020204" pitchFamily="34" charset="0"/>
              </a:rPr>
              <a:t>MH trust</a:t>
            </a:r>
          </a:p>
          <a:p>
            <a:r>
              <a:rPr lang="en-GB" sz="2200" dirty="0" smtClean="0">
                <a:latin typeface="Arial" panose="020B0604020202020204" pitchFamily="34" charset="0"/>
                <a:cs typeface="Arial" panose="020B0604020202020204" pitchFamily="34" charset="0"/>
              </a:rPr>
              <a:t>Other acute trusts</a:t>
            </a:r>
          </a:p>
          <a:p>
            <a:r>
              <a:rPr lang="en-GB" sz="2200" dirty="0" smtClean="0">
                <a:latin typeface="Arial" panose="020B0604020202020204" pitchFamily="34" charset="0"/>
                <a:cs typeface="Arial" panose="020B0604020202020204" pitchFamily="34" charset="0"/>
              </a:rPr>
              <a:t>GPs</a:t>
            </a:r>
          </a:p>
          <a:p>
            <a:endParaRPr lang="en-GB"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628650" y="1539875"/>
            <a:ext cx="5810250" cy="465121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600" b="1" dirty="0" smtClean="0">
                <a:latin typeface="Arial" panose="020B0604020202020204" pitchFamily="34" charset="0"/>
                <a:cs typeface="Arial" panose="020B0604020202020204" pitchFamily="34" charset="0"/>
              </a:rPr>
              <a:t>The Wider Multidisciplinary Team</a:t>
            </a:r>
          </a:p>
          <a:p>
            <a:r>
              <a:rPr lang="en-GB" sz="2200" dirty="0" smtClean="0">
                <a:latin typeface="Arial" panose="020B0604020202020204" pitchFamily="34" charset="0"/>
                <a:cs typeface="Arial" panose="020B0604020202020204" pitchFamily="34" charset="0"/>
              </a:rPr>
              <a:t>Drug and Alcohol</a:t>
            </a:r>
          </a:p>
          <a:p>
            <a:r>
              <a:rPr lang="en-GB" sz="2200" dirty="0" smtClean="0">
                <a:latin typeface="Arial" panose="020B0604020202020204" pitchFamily="34" charset="0"/>
                <a:cs typeface="Arial" panose="020B0604020202020204" pitchFamily="34" charset="0"/>
              </a:rPr>
              <a:t>Homeless Health</a:t>
            </a:r>
          </a:p>
          <a:p>
            <a:r>
              <a:rPr lang="en-GB" sz="2200" dirty="0" smtClean="0">
                <a:latin typeface="Arial" panose="020B0604020202020204" pitchFamily="34" charset="0"/>
                <a:cs typeface="Arial" panose="020B0604020202020204" pitchFamily="34" charset="0"/>
              </a:rPr>
              <a:t>IDSVA</a:t>
            </a:r>
          </a:p>
          <a:p>
            <a:r>
              <a:rPr lang="en-GB" sz="2200" dirty="0" smtClean="0">
                <a:latin typeface="Arial" panose="020B0604020202020204" pitchFamily="34" charset="0"/>
                <a:cs typeface="Arial" panose="020B0604020202020204" pitchFamily="34" charset="0"/>
              </a:rPr>
              <a:t>Liaison Psychiatry</a:t>
            </a:r>
          </a:p>
          <a:p>
            <a:r>
              <a:rPr lang="en-GB" sz="2200" dirty="0" smtClean="0">
                <a:latin typeface="Arial" panose="020B0604020202020204" pitchFamily="34" charset="0"/>
                <a:cs typeface="Arial" panose="020B0604020202020204" pitchFamily="34" charset="0"/>
              </a:rPr>
              <a:t>Other CNS speciality teams, (e.g. Diabetes, Palliative care)</a:t>
            </a:r>
          </a:p>
          <a:p>
            <a:r>
              <a:rPr lang="en-GB" sz="2200" dirty="0" smtClean="0">
                <a:latin typeface="Arial" panose="020B0604020202020204" pitchFamily="34" charset="0"/>
                <a:cs typeface="Arial" panose="020B0604020202020204" pitchFamily="34" charset="0"/>
              </a:rPr>
              <a:t>Safeguarding</a:t>
            </a:r>
          </a:p>
          <a:p>
            <a:r>
              <a:rPr lang="en-GB" sz="2200" dirty="0" smtClean="0">
                <a:latin typeface="Arial" panose="020B0604020202020204" pitchFamily="34" charset="0"/>
                <a:cs typeface="Arial" panose="020B0604020202020204" pitchFamily="34" charset="0"/>
              </a:rPr>
              <a:t>MUPS (medically unexplained physical symptoms clinic)</a:t>
            </a:r>
          </a:p>
          <a:p>
            <a:r>
              <a:rPr lang="en-GB" sz="2200" dirty="0" smtClean="0">
                <a:latin typeface="Arial" panose="020B0604020202020204" pitchFamily="34" charset="0"/>
                <a:cs typeface="Arial" panose="020B0604020202020204" pitchFamily="34" charset="0"/>
              </a:rPr>
              <a:t>Psychologist</a:t>
            </a:r>
          </a:p>
          <a:p>
            <a:r>
              <a:rPr lang="en-GB" sz="2200" dirty="0" smtClean="0">
                <a:latin typeface="Arial" panose="020B0604020202020204" pitchFamily="34" charset="0"/>
                <a:cs typeface="Arial" panose="020B0604020202020204" pitchFamily="34" charset="0"/>
              </a:rPr>
              <a:t>Non-clinical admin and IT support</a:t>
            </a:r>
          </a:p>
          <a:p>
            <a:endParaRPr lang="en-GB" dirty="0">
              <a:latin typeface="Arial" panose="020B0604020202020204" pitchFamily="34" charset="0"/>
              <a:cs typeface="Arial" panose="020B0604020202020204"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0876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632129" y="2959536"/>
            <a:ext cx="6927742" cy="571500"/>
          </a:xfrm>
        </p:spPr>
        <p:txBody>
          <a:bodyPr>
            <a:noAutofit/>
          </a:bodyPr>
          <a:lstStyle/>
          <a:p>
            <a:r>
              <a:rPr lang="en-GB" b="1" dirty="0" smtClean="0">
                <a:latin typeface="Arial" panose="020B0604020202020204" pitchFamily="34" charset="0"/>
                <a:cs typeface="Arial" panose="020B0604020202020204" pitchFamily="34" charset="0"/>
              </a:rPr>
              <a:t>Support for the HIU team</a:t>
            </a:r>
            <a:endParaRPr lang="en-GB" b="1" dirty="0">
              <a:latin typeface="Arial" panose="020B0604020202020204" pitchFamily="34" charset="0"/>
              <a:cs typeface="Arial" panose="020B0604020202020204" pitchFamily="34" charset="0"/>
            </a:endParaRPr>
          </a:p>
        </p:txBody>
      </p:sp>
      <p:sp>
        <p:nvSpPr>
          <p:cNvPr id="4" name="Oval 3"/>
          <p:cNvSpPr/>
          <p:nvPr/>
        </p:nvSpPr>
        <p:spPr>
          <a:xfrm>
            <a:off x="3219023" y="509692"/>
            <a:ext cx="1814163" cy="1660452"/>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Liaison Psychiatry</a:t>
            </a:r>
          </a:p>
        </p:txBody>
      </p:sp>
      <p:sp>
        <p:nvSpPr>
          <p:cNvPr id="5" name="Oval 4"/>
          <p:cNvSpPr/>
          <p:nvPr/>
        </p:nvSpPr>
        <p:spPr>
          <a:xfrm>
            <a:off x="5951984" y="729984"/>
            <a:ext cx="1981840" cy="144016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Emergency Department</a:t>
            </a:r>
          </a:p>
        </p:txBody>
      </p:sp>
      <p:sp>
        <p:nvSpPr>
          <p:cNvPr id="6" name="Rounded Rectangle 5"/>
          <p:cNvSpPr/>
          <p:nvPr/>
        </p:nvSpPr>
        <p:spPr>
          <a:xfrm>
            <a:off x="8619812" y="619837"/>
            <a:ext cx="1562574" cy="1660453"/>
          </a:xfrm>
          <a:prstGeom prst="roundRect">
            <a:avLst>
              <a:gd name="adj" fmla="val 0"/>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Drug and Alcohol Teams</a:t>
            </a:r>
          </a:p>
        </p:txBody>
      </p:sp>
      <p:sp>
        <p:nvSpPr>
          <p:cNvPr id="8" name="Hexagon 7"/>
          <p:cNvSpPr/>
          <p:nvPr/>
        </p:nvSpPr>
        <p:spPr>
          <a:xfrm>
            <a:off x="1840850" y="5015795"/>
            <a:ext cx="1498052" cy="1202432"/>
          </a:xfrm>
          <a:prstGeom prst="hexagon">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IDSVAS</a:t>
            </a:r>
          </a:p>
        </p:txBody>
      </p:sp>
      <p:sp>
        <p:nvSpPr>
          <p:cNvPr id="9" name="Trapezoid 8"/>
          <p:cNvSpPr/>
          <p:nvPr/>
        </p:nvSpPr>
        <p:spPr>
          <a:xfrm>
            <a:off x="7933824" y="5002075"/>
            <a:ext cx="1665454" cy="1216152"/>
          </a:xfrm>
          <a:prstGeom prst="trapezoid">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Homeless Health Team</a:t>
            </a:r>
          </a:p>
        </p:txBody>
      </p:sp>
      <p:sp>
        <p:nvSpPr>
          <p:cNvPr id="10" name="Oval 9"/>
          <p:cNvSpPr/>
          <p:nvPr/>
        </p:nvSpPr>
        <p:spPr>
          <a:xfrm>
            <a:off x="10022595" y="2514019"/>
            <a:ext cx="1676941" cy="250177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Charities</a:t>
            </a:r>
          </a:p>
          <a:p>
            <a:pPr algn="ctr"/>
            <a:r>
              <a:rPr lang="en-GB" dirty="0" smtClean="0">
                <a:latin typeface="Arial" panose="020B0604020202020204" pitchFamily="34" charset="0"/>
                <a:cs typeface="Arial" panose="020B0604020202020204" pitchFamily="34" charset="0"/>
              </a:rPr>
              <a:t>e.g.- </a:t>
            </a:r>
            <a:r>
              <a:rPr lang="en-GB" sz="1600" dirty="0" smtClean="0">
                <a:latin typeface="Arial" panose="020B0604020202020204" pitchFamily="34" charset="0"/>
                <a:cs typeface="Arial" panose="020B0604020202020204" pitchFamily="34" charset="0"/>
              </a:rPr>
              <a:t>Samaritan</a:t>
            </a:r>
            <a:endParaRPr lang="en-GB" sz="1600" dirty="0">
              <a:latin typeface="Arial" panose="020B0604020202020204" pitchFamily="34" charset="0"/>
              <a:cs typeface="Arial" panose="020B0604020202020204" pitchFamily="34" charset="0"/>
            </a:endParaRPr>
          </a:p>
        </p:txBody>
      </p:sp>
      <p:sp>
        <p:nvSpPr>
          <p:cNvPr id="11" name="Rounded Rectangle 10"/>
          <p:cNvSpPr/>
          <p:nvPr/>
        </p:nvSpPr>
        <p:spPr>
          <a:xfrm>
            <a:off x="547111" y="2875763"/>
            <a:ext cx="1753115" cy="1778287"/>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SWAST</a:t>
            </a:r>
            <a:endParaRPr lang="en-GB" dirty="0">
              <a:latin typeface="Arial" panose="020B0604020202020204" pitchFamily="34" charset="0"/>
              <a:cs typeface="Arial" panose="020B0604020202020204" pitchFamily="34" charset="0"/>
            </a:endParaRPr>
          </a:p>
        </p:txBody>
      </p:sp>
      <p:sp>
        <p:nvSpPr>
          <p:cNvPr id="12" name="Hexagon 11"/>
          <p:cNvSpPr/>
          <p:nvPr/>
        </p:nvSpPr>
        <p:spPr>
          <a:xfrm>
            <a:off x="4020915" y="4949924"/>
            <a:ext cx="3230895" cy="1202432"/>
          </a:xfrm>
          <a:prstGeom prst="hexagon">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Community e.g. GP</a:t>
            </a:r>
            <a:endParaRPr lang="en-GB" dirty="0">
              <a:latin typeface="Arial" panose="020B0604020202020204" pitchFamily="34" charset="0"/>
              <a:cs typeface="Arial" panose="020B0604020202020204" pitchFamily="34" charset="0"/>
            </a:endParaRPr>
          </a:p>
        </p:txBody>
      </p:sp>
      <p:sp>
        <p:nvSpPr>
          <p:cNvPr id="14" name="Trapezoid 13"/>
          <p:cNvSpPr/>
          <p:nvPr/>
        </p:nvSpPr>
        <p:spPr>
          <a:xfrm>
            <a:off x="634772" y="465130"/>
            <a:ext cx="1665454" cy="1681632"/>
          </a:xfrm>
          <a:prstGeom prst="trapezoid">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Arial" panose="020B0604020202020204" pitchFamily="34" charset="0"/>
                <a:cs typeface="Arial" panose="020B0604020202020204" pitchFamily="34" charset="0"/>
              </a:rPr>
              <a:t>Police</a:t>
            </a:r>
            <a:endParaRPr lang="en-GB" dirty="0">
              <a:solidFill>
                <a:schemeClr val="bg1"/>
              </a:solidFill>
              <a:latin typeface="Arial" panose="020B0604020202020204" pitchFamily="34" charset="0"/>
              <a:cs typeface="Arial" panose="020B0604020202020204" pitchFamily="34" charset="0"/>
            </a:endParaRPr>
          </a:p>
        </p:txBody>
      </p:sp>
      <p:pic>
        <p:nvPicPr>
          <p:cNvPr id="1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809385"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3162559"/>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149063"/>
            <a:ext cx="10515600" cy="1325563"/>
          </a:xfrm>
        </p:spPr>
        <p:txBody>
          <a:bodyPr/>
          <a:lstStyle/>
          <a:p>
            <a:r>
              <a:rPr lang="en-GB" b="1" dirty="0" smtClean="0">
                <a:latin typeface="Arial" panose="020B0604020202020204" pitchFamily="34" charset="0"/>
                <a:cs typeface="Arial" panose="020B0604020202020204" pitchFamily="34" charset="0"/>
              </a:rPr>
              <a:t>How are patients identified?</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838200" y="1825625"/>
            <a:ext cx="10515600" cy="3079750"/>
          </a:xfrm>
        </p:spPr>
        <p:txBody>
          <a:bodyPr>
            <a:normAutofit/>
          </a:bodyPr>
          <a:lstStyle/>
          <a:p>
            <a:r>
              <a:rPr lang="en-GB" sz="2400" i="1" dirty="0" smtClean="0">
                <a:solidFill>
                  <a:srgbClr val="FF0000"/>
                </a:solidFill>
                <a:latin typeface="Arial" panose="020B0604020202020204" pitchFamily="34" charset="0"/>
                <a:cs typeface="Arial" panose="020B0604020202020204" pitchFamily="34" charset="0"/>
              </a:rPr>
              <a:t>Explain how patients are identified locally </a:t>
            </a:r>
          </a:p>
          <a:p>
            <a:r>
              <a:rPr lang="en-GB" sz="2400" dirty="0" smtClean="0">
                <a:latin typeface="Arial" panose="020B0604020202020204" pitchFamily="34" charset="0"/>
                <a:cs typeface="Arial" panose="020B0604020202020204" pitchFamily="34" charset="0"/>
              </a:rPr>
              <a:t>Self referrals</a:t>
            </a:r>
          </a:p>
          <a:p>
            <a:r>
              <a:rPr lang="en-GB" sz="2400" dirty="0" smtClean="0">
                <a:latin typeface="Arial" panose="020B0604020202020204" pitchFamily="34" charset="0"/>
                <a:cs typeface="Arial" panose="020B0604020202020204" pitchFamily="34" charset="0"/>
              </a:rPr>
              <a:t>Referrals from</a:t>
            </a:r>
          </a:p>
          <a:p>
            <a:pPr lvl="1"/>
            <a:r>
              <a:rPr lang="en-GB" dirty="0" smtClean="0">
                <a:latin typeface="Arial" panose="020B0604020202020204" pitchFamily="34" charset="0"/>
                <a:cs typeface="Arial" panose="020B0604020202020204" pitchFamily="34" charset="0"/>
              </a:rPr>
              <a:t>ED</a:t>
            </a:r>
          </a:p>
          <a:p>
            <a:pPr lvl="1"/>
            <a:r>
              <a:rPr lang="en-GB" dirty="0" smtClean="0">
                <a:latin typeface="Arial" panose="020B0604020202020204" pitchFamily="34" charset="0"/>
                <a:cs typeface="Arial" panose="020B0604020202020204" pitchFamily="34" charset="0"/>
              </a:rPr>
              <a:t>Referrals from Liaison Psychiatry</a:t>
            </a:r>
          </a:p>
          <a:p>
            <a:pPr lvl="1"/>
            <a:r>
              <a:rPr lang="en-GB" dirty="0" smtClean="0">
                <a:latin typeface="Arial" panose="020B0604020202020204" pitchFamily="34" charset="0"/>
                <a:cs typeface="Arial" panose="020B0604020202020204" pitchFamily="34" charset="0"/>
              </a:rPr>
              <a:t>Referrals from GP/CMHT</a:t>
            </a:r>
          </a:p>
          <a:p>
            <a:pPr lvl="1"/>
            <a:r>
              <a:rPr lang="en-GB" dirty="0" smtClean="0">
                <a:latin typeface="Arial" panose="020B0604020202020204" pitchFamily="34" charset="0"/>
                <a:cs typeface="Arial" panose="020B0604020202020204" pitchFamily="34" charset="0"/>
              </a:rPr>
              <a:t>Referrals due to incident report</a:t>
            </a:r>
          </a:p>
          <a:p>
            <a:endParaRPr lang="en-GB" dirty="0">
              <a:latin typeface="Arial" panose="020B0604020202020204" pitchFamily="34" charset="0"/>
              <a:cs typeface="Arial" panose="020B0604020202020204"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4844" y="123584"/>
            <a:ext cx="764611" cy="1000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1281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02376C"/>
      </a:accent1>
      <a:accent2>
        <a:srgbClr val="971D40"/>
      </a:accent2>
      <a:accent3>
        <a:srgbClr val="48A1FA"/>
      </a:accent3>
      <a:accent4>
        <a:srgbClr val="85C0FB"/>
      </a:accent4>
      <a:accent5>
        <a:srgbClr val="971D40"/>
      </a:accent5>
      <a:accent6>
        <a:srgbClr val="034A90"/>
      </a:accent6>
      <a:hlink>
        <a:srgbClr val="85C0FB"/>
      </a:hlink>
      <a:folHlink>
        <a:srgbClr val="C2DFF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1640</TotalTime>
  <Words>781</Words>
  <Application>Microsoft Office PowerPoint</Application>
  <PresentationFormat>Custom</PresentationFormat>
  <Paragraphs>84</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High Impact Users in the Emergency Department  Insert role and name</vt:lpstr>
      <vt:lpstr>What are High Impact Users (HIUs)?</vt:lpstr>
      <vt:lpstr>What are your thoughts and feelings around HIUs?</vt:lpstr>
      <vt:lpstr>Why do patients become HIUs?</vt:lpstr>
      <vt:lpstr>What is the aim of HIU team?</vt:lpstr>
      <vt:lpstr>The Core HIU Team</vt:lpstr>
      <vt:lpstr>The Wider MDT (edit to local situation) </vt:lpstr>
      <vt:lpstr>Support for the HIU team</vt:lpstr>
      <vt:lpstr>How are patients identified?</vt:lpstr>
      <vt:lpstr>Process once patient is identified (edit) </vt:lpstr>
      <vt:lpstr>Case Study – an example, advised to insert local case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Impact users in the Emergency Department</dc:title>
  <dc:creator>Home</dc:creator>
  <cp:lastModifiedBy>megan.kirbyshire</cp:lastModifiedBy>
  <cp:revision>29</cp:revision>
  <dcterms:created xsi:type="dcterms:W3CDTF">2020-03-23T12:12:56Z</dcterms:created>
  <dcterms:modified xsi:type="dcterms:W3CDTF">2020-07-08T07:30:03Z</dcterms:modified>
</cp:coreProperties>
</file>