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</p:sldMasterIdLst>
  <p:notesMasterIdLst>
    <p:notesMasterId r:id="rId44"/>
  </p:notesMasterIdLst>
  <p:sldIdLst>
    <p:sldId id="257" r:id="rId4"/>
    <p:sldId id="364" r:id="rId5"/>
    <p:sldId id="258" r:id="rId6"/>
    <p:sldId id="329" r:id="rId7"/>
    <p:sldId id="365" r:id="rId8"/>
    <p:sldId id="366" r:id="rId9"/>
    <p:sldId id="328" r:id="rId10"/>
    <p:sldId id="260" r:id="rId11"/>
    <p:sldId id="347" r:id="rId12"/>
    <p:sldId id="344" r:id="rId13"/>
    <p:sldId id="262" r:id="rId14"/>
    <p:sldId id="263" r:id="rId15"/>
    <p:sldId id="264" r:id="rId16"/>
    <p:sldId id="265" r:id="rId17"/>
    <p:sldId id="266" r:id="rId18"/>
    <p:sldId id="333" r:id="rId19"/>
    <p:sldId id="268" r:id="rId20"/>
    <p:sldId id="345" r:id="rId21"/>
    <p:sldId id="367" r:id="rId22"/>
    <p:sldId id="270" r:id="rId23"/>
    <p:sldId id="275" r:id="rId24"/>
    <p:sldId id="273" r:id="rId25"/>
    <p:sldId id="348" r:id="rId26"/>
    <p:sldId id="274" r:id="rId27"/>
    <p:sldId id="352" r:id="rId28"/>
    <p:sldId id="351" r:id="rId29"/>
    <p:sldId id="341" r:id="rId30"/>
    <p:sldId id="342" r:id="rId31"/>
    <p:sldId id="353" r:id="rId32"/>
    <p:sldId id="283" r:id="rId33"/>
    <p:sldId id="280" r:id="rId34"/>
    <p:sldId id="354" r:id="rId35"/>
    <p:sldId id="355" r:id="rId36"/>
    <p:sldId id="356" r:id="rId37"/>
    <p:sldId id="357" r:id="rId38"/>
    <p:sldId id="284" r:id="rId39"/>
    <p:sldId id="349" r:id="rId40"/>
    <p:sldId id="287" r:id="rId41"/>
    <p:sldId id="288" r:id="rId42"/>
    <p:sldId id="28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and training skills" id="{804598B2-49C1-4134-B43D-7A2614943F96}">
          <p14:sldIdLst>
            <p14:sldId id="257"/>
            <p14:sldId id="364"/>
            <p14:sldId id="258"/>
            <p14:sldId id="329"/>
            <p14:sldId id="365"/>
            <p14:sldId id="366"/>
            <p14:sldId id="328"/>
            <p14:sldId id="260"/>
            <p14:sldId id="347"/>
            <p14:sldId id="344"/>
          </p14:sldIdLst>
        </p14:section>
        <p14:section name="Why RESTORE2-Case studies" id="{877C8886-93BD-437D-AE24-9FD804647C2D}">
          <p14:sldIdLst>
            <p14:sldId id="262"/>
            <p14:sldId id="263"/>
            <p14:sldId id="264"/>
            <p14:sldId id="265"/>
            <p14:sldId id="266"/>
            <p14:sldId id="333"/>
          </p14:sldIdLst>
        </p14:section>
        <p14:section name="RESTORE2 content-Soft signs" id="{9EFF77F5-0775-414A-9F30-448995E9B171}">
          <p14:sldIdLst>
            <p14:sldId id="268"/>
            <p14:sldId id="345"/>
            <p14:sldId id="367"/>
            <p14:sldId id="270"/>
            <p14:sldId id="275"/>
            <p14:sldId id="273"/>
            <p14:sldId id="348"/>
          </p14:sldIdLst>
        </p14:section>
        <p14:section name="Taking observation" id="{C13D68CA-819B-46CF-A9BE-B624389B0526}">
          <p14:sldIdLst>
            <p14:sldId id="274"/>
            <p14:sldId id="352"/>
            <p14:sldId id="351"/>
            <p14:sldId id="341"/>
            <p14:sldId id="342"/>
            <p14:sldId id="353"/>
            <p14:sldId id="283"/>
            <p14:sldId id="280"/>
            <p14:sldId id="354"/>
            <p14:sldId id="355"/>
            <p14:sldId id="356"/>
            <p14:sldId id="357"/>
          </p14:sldIdLst>
        </p14:section>
        <p14:section name="Calculating NEWS scores and Escalation" id="{57017E33-9D9F-46FE-97E7-B3BC7A788FE6}">
          <p14:sldIdLst>
            <p14:sldId id="284"/>
            <p14:sldId id="349"/>
            <p14:sldId id="287"/>
          </p14:sldIdLst>
        </p14:section>
        <p14:section name="Communicating concerns through SBARD" id="{E6BE5054-5CAE-40ED-B2F2-D7813A0A528D}">
          <p14:sldIdLst>
            <p14:sldId id="288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79765" autoAdjust="0"/>
  </p:normalViewPr>
  <p:slideViewPr>
    <p:cSldViewPr snapToGrid="0">
      <p:cViewPr varScale="1">
        <p:scale>
          <a:sx n="54" d="100"/>
          <a:sy n="54" d="100"/>
        </p:scale>
        <p:origin x="-121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8059E-8EDB-40CD-9F50-BF4236214C7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32EA42-7842-42D9-B073-3194E0B6AB0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Recognise Soft Signs</a:t>
          </a:r>
        </a:p>
      </dgm:t>
    </dgm:pt>
    <dgm:pt modelId="{60141408-228C-4C13-9B4B-4D3B4A44809E}" type="parTrans" cxnId="{ACBFFDD9-4B3F-4EC1-9576-148FA02BB58D}">
      <dgm:prSet/>
      <dgm:spPr/>
      <dgm:t>
        <a:bodyPr/>
        <a:lstStyle/>
        <a:p>
          <a:endParaRPr lang="en-GB"/>
        </a:p>
      </dgm:t>
    </dgm:pt>
    <dgm:pt modelId="{25EE4265-A34D-4744-AF81-7D918DEB68E1}" type="sibTrans" cxnId="{ACBFFDD9-4B3F-4EC1-9576-148FA02BB58D}">
      <dgm:prSet/>
      <dgm:spPr/>
      <dgm:t>
        <a:bodyPr/>
        <a:lstStyle/>
        <a:p>
          <a:endParaRPr lang="en-GB"/>
        </a:p>
      </dgm:t>
    </dgm:pt>
    <dgm:pt modelId="{D892E5AB-EF82-46FE-B7C3-FE7A78E3FEC4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/>
            <a:t>Take observations</a:t>
          </a:r>
        </a:p>
      </dgm:t>
    </dgm:pt>
    <dgm:pt modelId="{E4CA80B5-EA9D-4182-B1F5-746986021CC5}" type="parTrans" cxnId="{8BCA43E1-15C0-4AD1-B80C-7CC3F11CF06D}">
      <dgm:prSet/>
      <dgm:spPr/>
      <dgm:t>
        <a:bodyPr/>
        <a:lstStyle/>
        <a:p>
          <a:endParaRPr lang="en-GB"/>
        </a:p>
      </dgm:t>
    </dgm:pt>
    <dgm:pt modelId="{5F0E892E-3922-4D26-B665-54C3C3CAA808}" type="sibTrans" cxnId="{8BCA43E1-15C0-4AD1-B80C-7CC3F11CF06D}">
      <dgm:prSet/>
      <dgm:spPr/>
      <dgm:t>
        <a:bodyPr/>
        <a:lstStyle/>
        <a:p>
          <a:endParaRPr lang="en-GB"/>
        </a:p>
      </dgm:t>
    </dgm:pt>
    <dgm:pt modelId="{0EA745E3-60F9-431E-99E2-7B0128AAF7BA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/>
            <a:t>Calculate NEWS</a:t>
          </a:r>
        </a:p>
      </dgm:t>
    </dgm:pt>
    <dgm:pt modelId="{BAD7F5A7-B680-424D-8C6A-57D6591B0D71}" type="parTrans" cxnId="{BE3D6166-6AC5-437F-B916-DC744E163865}">
      <dgm:prSet/>
      <dgm:spPr/>
      <dgm:t>
        <a:bodyPr/>
        <a:lstStyle/>
        <a:p>
          <a:endParaRPr lang="en-GB"/>
        </a:p>
      </dgm:t>
    </dgm:pt>
    <dgm:pt modelId="{8AD6C89B-F1FA-4436-B547-AA483AD1489B}" type="sibTrans" cxnId="{BE3D6166-6AC5-437F-B916-DC744E163865}">
      <dgm:prSet/>
      <dgm:spPr/>
      <dgm:t>
        <a:bodyPr/>
        <a:lstStyle/>
        <a:p>
          <a:endParaRPr lang="en-GB"/>
        </a:p>
      </dgm:t>
    </dgm:pt>
    <dgm:pt modelId="{ECB38104-E9FF-4ECC-8B38-488E5E97F824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Communicate using </a:t>
          </a:r>
          <a:r>
            <a:rPr lang="en-GB" dirty="0" err="1"/>
            <a:t>SBARD</a:t>
          </a:r>
          <a:endParaRPr lang="en-GB" dirty="0"/>
        </a:p>
      </dgm:t>
    </dgm:pt>
    <dgm:pt modelId="{67A722DC-3C8F-4EB0-83B8-7435D5DEEFD2}" type="parTrans" cxnId="{0945460C-8DAC-4388-9E86-CFBD1D4DC539}">
      <dgm:prSet/>
      <dgm:spPr/>
      <dgm:t>
        <a:bodyPr/>
        <a:lstStyle/>
        <a:p>
          <a:endParaRPr lang="en-GB"/>
        </a:p>
      </dgm:t>
    </dgm:pt>
    <dgm:pt modelId="{590606E4-82F5-4FD5-89FD-E6C6F443B4FD}" type="sibTrans" cxnId="{0945460C-8DAC-4388-9E86-CFBD1D4DC539}">
      <dgm:prSet/>
      <dgm:spPr/>
      <dgm:t>
        <a:bodyPr/>
        <a:lstStyle/>
        <a:p>
          <a:endParaRPr lang="en-GB"/>
        </a:p>
      </dgm:t>
    </dgm:pt>
    <dgm:pt modelId="{7725E4A8-9584-48D2-BF20-96656EE62F2E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/>
            <a:t>Escalate using Escalation Tool</a:t>
          </a:r>
        </a:p>
      </dgm:t>
    </dgm:pt>
    <dgm:pt modelId="{37992991-4D4F-427B-A326-325633021658}" type="sibTrans" cxnId="{E8FD4E4B-24A3-4CCA-AADA-F37ABC09A2A3}">
      <dgm:prSet/>
      <dgm:spPr/>
      <dgm:t>
        <a:bodyPr/>
        <a:lstStyle/>
        <a:p>
          <a:endParaRPr lang="en-GB"/>
        </a:p>
      </dgm:t>
    </dgm:pt>
    <dgm:pt modelId="{44C2BD34-BE6A-47C1-BCAF-0F791FDFE878}" type="parTrans" cxnId="{E8FD4E4B-24A3-4CCA-AADA-F37ABC09A2A3}">
      <dgm:prSet/>
      <dgm:spPr/>
      <dgm:t>
        <a:bodyPr/>
        <a:lstStyle/>
        <a:p>
          <a:endParaRPr lang="en-GB"/>
        </a:p>
      </dgm:t>
    </dgm:pt>
    <dgm:pt modelId="{E65891E5-1977-4374-841D-2402C8BD6F80}" type="pres">
      <dgm:prSet presAssocID="{C7C8059E-8EDB-40CD-9F50-BF4236214C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09025D-EFB6-4C67-955F-D806511ED860}" type="pres">
      <dgm:prSet presAssocID="{B432EA42-7842-42D9-B073-3194E0B6AB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2AE136-758E-4C0F-8DC6-3042F40A7D11}" type="pres">
      <dgm:prSet presAssocID="{B432EA42-7842-42D9-B073-3194E0B6AB06}" presName="spNode" presStyleCnt="0"/>
      <dgm:spPr/>
    </dgm:pt>
    <dgm:pt modelId="{B381A977-503C-44C5-B3B5-195591FB116A}" type="pres">
      <dgm:prSet presAssocID="{25EE4265-A34D-4744-AF81-7D918DEB68E1}" presName="sibTrans" presStyleLbl="sibTrans1D1" presStyleIdx="0" presStyleCnt="5"/>
      <dgm:spPr/>
      <dgm:t>
        <a:bodyPr/>
        <a:lstStyle/>
        <a:p>
          <a:endParaRPr lang="en-GB"/>
        </a:p>
      </dgm:t>
    </dgm:pt>
    <dgm:pt modelId="{2E02CCE6-6212-4C1A-86EA-E7992E6EF06F}" type="pres">
      <dgm:prSet presAssocID="{D892E5AB-EF82-46FE-B7C3-FE7A78E3FE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23B844-15F6-4131-A710-8405BBF42292}" type="pres">
      <dgm:prSet presAssocID="{D892E5AB-EF82-46FE-B7C3-FE7A78E3FEC4}" presName="spNode" presStyleCnt="0"/>
      <dgm:spPr/>
    </dgm:pt>
    <dgm:pt modelId="{6E9F1724-106F-41DB-A154-D843DE361D7A}" type="pres">
      <dgm:prSet presAssocID="{5F0E892E-3922-4D26-B665-54C3C3CAA808}" presName="sibTrans" presStyleLbl="sibTrans1D1" presStyleIdx="1" presStyleCnt="5"/>
      <dgm:spPr/>
      <dgm:t>
        <a:bodyPr/>
        <a:lstStyle/>
        <a:p>
          <a:endParaRPr lang="en-GB"/>
        </a:p>
      </dgm:t>
    </dgm:pt>
    <dgm:pt modelId="{788A39B1-4804-476F-A094-72C26915F2A6}" type="pres">
      <dgm:prSet presAssocID="{0EA745E3-60F9-431E-99E2-7B0128AAF7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1980B0-E1E8-400E-8D36-1C16C2D8FCE4}" type="pres">
      <dgm:prSet presAssocID="{0EA745E3-60F9-431E-99E2-7B0128AAF7BA}" presName="spNode" presStyleCnt="0"/>
      <dgm:spPr/>
    </dgm:pt>
    <dgm:pt modelId="{58550E4E-BF74-49A7-AA24-2C30C31999FE}" type="pres">
      <dgm:prSet presAssocID="{8AD6C89B-F1FA-4436-B547-AA483AD1489B}" presName="sibTrans" presStyleLbl="sibTrans1D1" presStyleIdx="2" presStyleCnt="5"/>
      <dgm:spPr/>
      <dgm:t>
        <a:bodyPr/>
        <a:lstStyle/>
        <a:p>
          <a:endParaRPr lang="en-GB"/>
        </a:p>
      </dgm:t>
    </dgm:pt>
    <dgm:pt modelId="{9A6CBF6F-5132-42D2-B918-2E1E5C6A6E75}" type="pres">
      <dgm:prSet presAssocID="{7725E4A8-9584-48D2-BF20-96656EE62F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2D2C6F-D4A1-4222-A803-80DE122698EB}" type="pres">
      <dgm:prSet presAssocID="{7725E4A8-9584-48D2-BF20-96656EE62F2E}" presName="spNode" presStyleCnt="0"/>
      <dgm:spPr/>
    </dgm:pt>
    <dgm:pt modelId="{5E88134A-3CA2-45C5-B50E-798EA04AC505}" type="pres">
      <dgm:prSet presAssocID="{37992991-4D4F-427B-A326-325633021658}" presName="sibTrans" presStyleLbl="sibTrans1D1" presStyleIdx="3" presStyleCnt="5"/>
      <dgm:spPr/>
      <dgm:t>
        <a:bodyPr/>
        <a:lstStyle/>
        <a:p>
          <a:endParaRPr lang="en-GB"/>
        </a:p>
      </dgm:t>
    </dgm:pt>
    <dgm:pt modelId="{3B7A015E-4CDC-4B7B-BB51-6D3AD5DB7B90}" type="pres">
      <dgm:prSet presAssocID="{ECB38104-E9FF-4ECC-8B38-488E5E97F8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872A7D-EBEC-4ACD-A44C-38DEA068A557}" type="pres">
      <dgm:prSet presAssocID="{ECB38104-E9FF-4ECC-8B38-488E5E97F824}" presName="spNode" presStyleCnt="0"/>
      <dgm:spPr/>
    </dgm:pt>
    <dgm:pt modelId="{EA731AD8-3544-4787-80E4-BD7ECCE0F96D}" type="pres">
      <dgm:prSet presAssocID="{590606E4-82F5-4FD5-89FD-E6C6F443B4FD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9FF7D71A-A15C-44E0-83A4-6D24B1533714}" type="presOf" srcId="{590606E4-82F5-4FD5-89FD-E6C6F443B4FD}" destId="{EA731AD8-3544-4787-80E4-BD7ECCE0F96D}" srcOrd="0" destOrd="0" presId="urn:microsoft.com/office/officeart/2005/8/layout/cycle5"/>
    <dgm:cxn modelId="{8E25B53C-D221-44EC-B05D-5A91838BDF56}" type="presOf" srcId="{C7C8059E-8EDB-40CD-9F50-BF4236214C72}" destId="{E65891E5-1977-4374-841D-2402C8BD6F80}" srcOrd="0" destOrd="0" presId="urn:microsoft.com/office/officeart/2005/8/layout/cycle5"/>
    <dgm:cxn modelId="{ACBFFDD9-4B3F-4EC1-9576-148FA02BB58D}" srcId="{C7C8059E-8EDB-40CD-9F50-BF4236214C72}" destId="{B432EA42-7842-42D9-B073-3194E0B6AB06}" srcOrd="0" destOrd="0" parTransId="{60141408-228C-4C13-9B4B-4D3B4A44809E}" sibTransId="{25EE4265-A34D-4744-AF81-7D918DEB68E1}"/>
    <dgm:cxn modelId="{8BCA43E1-15C0-4AD1-B80C-7CC3F11CF06D}" srcId="{C7C8059E-8EDB-40CD-9F50-BF4236214C72}" destId="{D892E5AB-EF82-46FE-B7C3-FE7A78E3FEC4}" srcOrd="1" destOrd="0" parTransId="{E4CA80B5-EA9D-4182-B1F5-746986021CC5}" sibTransId="{5F0E892E-3922-4D26-B665-54C3C3CAA808}"/>
    <dgm:cxn modelId="{05CD124C-1700-4F98-97F5-B57F09C0BA1B}" type="presOf" srcId="{8AD6C89B-F1FA-4436-B547-AA483AD1489B}" destId="{58550E4E-BF74-49A7-AA24-2C30C31999FE}" srcOrd="0" destOrd="0" presId="urn:microsoft.com/office/officeart/2005/8/layout/cycle5"/>
    <dgm:cxn modelId="{E1D1D466-AAA5-4DE8-A3C8-3EC8A4DABB71}" type="presOf" srcId="{25EE4265-A34D-4744-AF81-7D918DEB68E1}" destId="{B381A977-503C-44C5-B3B5-195591FB116A}" srcOrd="0" destOrd="0" presId="urn:microsoft.com/office/officeart/2005/8/layout/cycle5"/>
    <dgm:cxn modelId="{BE3D6166-6AC5-437F-B916-DC744E163865}" srcId="{C7C8059E-8EDB-40CD-9F50-BF4236214C72}" destId="{0EA745E3-60F9-431E-99E2-7B0128AAF7BA}" srcOrd="2" destOrd="0" parTransId="{BAD7F5A7-B680-424D-8C6A-57D6591B0D71}" sibTransId="{8AD6C89B-F1FA-4436-B547-AA483AD1489B}"/>
    <dgm:cxn modelId="{CA1C5282-B450-4C48-BFEE-8BAF02C4CD87}" type="presOf" srcId="{7725E4A8-9584-48D2-BF20-96656EE62F2E}" destId="{9A6CBF6F-5132-42D2-B918-2E1E5C6A6E75}" srcOrd="0" destOrd="0" presId="urn:microsoft.com/office/officeart/2005/8/layout/cycle5"/>
    <dgm:cxn modelId="{9DFFAFFF-0B05-404C-AE49-C8C010F34213}" type="presOf" srcId="{37992991-4D4F-427B-A326-325633021658}" destId="{5E88134A-3CA2-45C5-B50E-798EA04AC505}" srcOrd="0" destOrd="0" presId="urn:microsoft.com/office/officeart/2005/8/layout/cycle5"/>
    <dgm:cxn modelId="{E8FD4E4B-24A3-4CCA-AADA-F37ABC09A2A3}" srcId="{C7C8059E-8EDB-40CD-9F50-BF4236214C72}" destId="{7725E4A8-9584-48D2-BF20-96656EE62F2E}" srcOrd="3" destOrd="0" parTransId="{44C2BD34-BE6A-47C1-BCAF-0F791FDFE878}" sibTransId="{37992991-4D4F-427B-A326-325633021658}"/>
    <dgm:cxn modelId="{91E3AEC0-D536-453D-A2C6-DA71A54B5B7D}" type="presOf" srcId="{B432EA42-7842-42D9-B073-3194E0B6AB06}" destId="{AD09025D-EFB6-4C67-955F-D806511ED860}" srcOrd="0" destOrd="0" presId="urn:microsoft.com/office/officeart/2005/8/layout/cycle5"/>
    <dgm:cxn modelId="{568F4FD4-03EE-48A4-9E1C-C63D12DDCC91}" type="presOf" srcId="{5F0E892E-3922-4D26-B665-54C3C3CAA808}" destId="{6E9F1724-106F-41DB-A154-D843DE361D7A}" srcOrd="0" destOrd="0" presId="urn:microsoft.com/office/officeart/2005/8/layout/cycle5"/>
    <dgm:cxn modelId="{828327BC-F677-452C-8C92-002E70239D2B}" type="presOf" srcId="{0EA745E3-60F9-431E-99E2-7B0128AAF7BA}" destId="{788A39B1-4804-476F-A094-72C26915F2A6}" srcOrd="0" destOrd="0" presId="urn:microsoft.com/office/officeart/2005/8/layout/cycle5"/>
    <dgm:cxn modelId="{838623B5-DB1B-4722-85FE-F4692B99DB73}" type="presOf" srcId="{ECB38104-E9FF-4ECC-8B38-488E5E97F824}" destId="{3B7A015E-4CDC-4B7B-BB51-6D3AD5DB7B90}" srcOrd="0" destOrd="0" presId="urn:microsoft.com/office/officeart/2005/8/layout/cycle5"/>
    <dgm:cxn modelId="{A983BFFC-0BFD-42A6-AD1A-8E66AAB381E9}" type="presOf" srcId="{D892E5AB-EF82-46FE-B7C3-FE7A78E3FEC4}" destId="{2E02CCE6-6212-4C1A-86EA-E7992E6EF06F}" srcOrd="0" destOrd="0" presId="urn:microsoft.com/office/officeart/2005/8/layout/cycle5"/>
    <dgm:cxn modelId="{0945460C-8DAC-4388-9E86-CFBD1D4DC539}" srcId="{C7C8059E-8EDB-40CD-9F50-BF4236214C72}" destId="{ECB38104-E9FF-4ECC-8B38-488E5E97F824}" srcOrd="4" destOrd="0" parTransId="{67A722DC-3C8F-4EB0-83B8-7435D5DEEFD2}" sibTransId="{590606E4-82F5-4FD5-89FD-E6C6F443B4FD}"/>
    <dgm:cxn modelId="{DBF91388-348B-4AB8-84BC-F42F65897B5A}" type="presParOf" srcId="{E65891E5-1977-4374-841D-2402C8BD6F80}" destId="{AD09025D-EFB6-4C67-955F-D806511ED860}" srcOrd="0" destOrd="0" presId="urn:microsoft.com/office/officeart/2005/8/layout/cycle5"/>
    <dgm:cxn modelId="{94F06DBF-E814-4380-AD8E-9875BE917E59}" type="presParOf" srcId="{E65891E5-1977-4374-841D-2402C8BD6F80}" destId="{A22AE136-758E-4C0F-8DC6-3042F40A7D11}" srcOrd="1" destOrd="0" presId="urn:microsoft.com/office/officeart/2005/8/layout/cycle5"/>
    <dgm:cxn modelId="{D0E806FA-1390-48EF-B258-688C7D184162}" type="presParOf" srcId="{E65891E5-1977-4374-841D-2402C8BD6F80}" destId="{B381A977-503C-44C5-B3B5-195591FB116A}" srcOrd="2" destOrd="0" presId="urn:microsoft.com/office/officeart/2005/8/layout/cycle5"/>
    <dgm:cxn modelId="{8B82FAFD-F6A9-4247-8F19-CD81757495AD}" type="presParOf" srcId="{E65891E5-1977-4374-841D-2402C8BD6F80}" destId="{2E02CCE6-6212-4C1A-86EA-E7992E6EF06F}" srcOrd="3" destOrd="0" presId="urn:microsoft.com/office/officeart/2005/8/layout/cycle5"/>
    <dgm:cxn modelId="{2552A6BD-280A-498F-A8CC-0A4DAF54E233}" type="presParOf" srcId="{E65891E5-1977-4374-841D-2402C8BD6F80}" destId="{1F23B844-15F6-4131-A710-8405BBF42292}" srcOrd="4" destOrd="0" presId="urn:microsoft.com/office/officeart/2005/8/layout/cycle5"/>
    <dgm:cxn modelId="{0B182E24-3141-42AC-8537-3A9CC81CDFF6}" type="presParOf" srcId="{E65891E5-1977-4374-841D-2402C8BD6F80}" destId="{6E9F1724-106F-41DB-A154-D843DE361D7A}" srcOrd="5" destOrd="0" presId="urn:microsoft.com/office/officeart/2005/8/layout/cycle5"/>
    <dgm:cxn modelId="{3769FF9C-EB7D-4058-AFF8-AD811EE03307}" type="presParOf" srcId="{E65891E5-1977-4374-841D-2402C8BD6F80}" destId="{788A39B1-4804-476F-A094-72C26915F2A6}" srcOrd="6" destOrd="0" presId="urn:microsoft.com/office/officeart/2005/8/layout/cycle5"/>
    <dgm:cxn modelId="{E5A4F7EF-95A9-47D8-91BD-3022DC94372A}" type="presParOf" srcId="{E65891E5-1977-4374-841D-2402C8BD6F80}" destId="{6C1980B0-E1E8-400E-8D36-1C16C2D8FCE4}" srcOrd="7" destOrd="0" presId="urn:microsoft.com/office/officeart/2005/8/layout/cycle5"/>
    <dgm:cxn modelId="{9865BCF2-D3ED-4A1C-AEB7-7B7FBBC93E67}" type="presParOf" srcId="{E65891E5-1977-4374-841D-2402C8BD6F80}" destId="{58550E4E-BF74-49A7-AA24-2C30C31999FE}" srcOrd="8" destOrd="0" presId="urn:microsoft.com/office/officeart/2005/8/layout/cycle5"/>
    <dgm:cxn modelId="{CC4199D7-B52D-41E5-8197-5DE81BF1AD53}" type="presParOf" srcId="{E65891E5-1977-4374-841D-2402C8BD6F80}" destId="{9A6CBF6F-5132-42D2-B918-2E1E5C6A6E75}" srcOrd="9" destOrd="0" presId="urn:microsoft.com/office/officeart/2005/8/layout/cycle5"/>
    <dgm:cxn modelId="{E10DBB8B-1115-4932-A565-E8665CA5E990}" type="presParOf" srcId="{E65891E5-1977-4374-841D-2402C8BD6F80}" destId="{0E2D2C6F-D4A1-4222-A803-80DE122698EB}" srcOrd="10" destOrd="0" presId="urn:microsoft.com/office/officeart/2005/8/layout/cycle5"/>
    <dgm:cxn modelId="{0E0EB5B9-B066-4F47-B7E3-38E90889BF9A}" type="presParOf" srcId="{E65891E5-1977-4374-841D-2402C8BD6F80}" destId="{5E88134A-3CA2-45C5-B50E-798EA04AC505}" srcOrd="11" destOrd="0" presId="urn:microsoft.com/office/officeart/2005/8/layout/cycle5"/>
    <dgm:cxn modelId="{17A420C2-3656-44DF-A534-F3DA12C02A3C}" type="presParOf" srcId="{E65891E5-1977-4374-841D-2402C8BD6F80}" destId="{3B7A015E-4CDC-4B7B-BB51-6D3AD5DB7B90}" srcOrd="12" destOrd="0" presId="urn:microsoft.com/office/officeart/2005/8/layout/cycle5"/>
    <dgm:cxn modelId="{E1AD789C-A1A8-42C6-B2F8-10ECF7D32F0E}" type="presParOf" srcId="{E65891E5-1977-4374-841D-2402C8BD6F80}" destId="{2E872A7D-EBEC-4ACD-A44C-38DEA068A557}" srcOrd="13" destOrd="0" presId="urn:microsoft.com/office/officeart/2005/8/layout/cycle5"/>
    <dgm:cxn modelId="{7D042557-F7B9-499A-B44F-C28467FB4941}" type="presParOf" srcId="{E65891E5-1977-4374-841D-2402C8BD6F80}" destId="{EA731AD8-3544-4787-80E4-BD7ECCE0F96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2CD21-5960-4D4E-BE26-B3D7336F8E95}" type="doc">
      <dgm:prSet loTypeId="urn:microsoft.com/office/officeart/2005/8/layout/arrow5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C360335-D039-4082-81FC-35F1301DED12}">
      <dgm:prSet phldrT="[Text]"/>
      <dgm:spPr/>
      <dgm:t>
        <a:bodyPr/>
        <a:lstStyle/>
        <a:p>
          <a:r>
            <a:rPr lang="en-GB" dirty="0" smtClean="0"/>
            <a:t>Soft Signs</a:t>
          </a:r>
          <a:endParaRPr lang="en-GB" dirty="0"/>
        </a:p>
      </dgm:t>
    </dgm:pt>
    <dgm:pt modelId="{D9EB48C8-1D0A-47B2-9A76-90D843BA2C33}" type="parTrans" cxnId="{ECECDF83-8639-4153-B7C5-F2B9C6D78C4F}">
      <dgm:prSet/>
      <dgm:spPr/>
      <dgm:t>
        <a:bodyPr/>
        <a:lstStyle/>
        <a:p>
          <a:endParaRPr lang="en-GB"/>
        </a:p>
      </dgm:t>
    </dgm:pt>
    <dgm:pt modelId="{8FF9B78F-FD32-4ABA-9E2E-11C6A5DF33D6}" type="sibTrans" cxnId="{ECECDF83-8639-4153-B7C5-F2B9C6D78C4F}">
      <dgm:prSet/>
      <dgm:spPr/>
      <dgm:t>
        <a:bodyPr/>
        <a:lstStyle/>
        <a:p>
          <a:endParaRPr lang="en-GB"/>
        </a:p>
      </dgm:t>
    </dgm:pt>
    <dgm:pt modelId="{7DDAE2F8-360A-480E-B9D3-8ED62B24F100}">
      <dgm:prSet phldrT="[Text]"/>
      <dgm:spPr/>
      <dgm:t>
        <a:bodyPr/>
        <a:lstStyle/>
        <a:p>
          <a:r>
            <a:rPr lang="en-GB" dirty="0" smtClean="0"/>
            <a:t>NEWS2</a:t>
          </a:r>
          <a:endParaRPr lang="en-GB" dirty="0"/>
        </a:p>
      </dgm:t>
    </dgm:pt>
    <dgm:pt modelId="{D537FF6F-4741-4A12-A306-0E91ACC23DA0}" type="parTrans" cxnId="{D57C3509-1425-4EC9-B6E2-20441FF8AE7F}">
      <dgm:prSet/>
      <dgm:spPr/>
      <dgm:t>
        <a:bodyPr/>
        <a:lstStyle/>
        <a:p>
          <a:endParaRPr lang="en-GB"/>
        </a:p>
      </dgm:t>
    </dgm:pt>
    <dgm:pt modelId="{221CA86E-98D6-484C-9769-9968DA05FB4D}" type="sibTrans" cxnId="{D57C3509-1425-4EC9-B6E2-20441FF8AE7F}">
      <dgm:prSet/>
      <dgm:spPr/>
      <dgm:t>
        <a:bodyPr/>
        <a:lstStyle/>
        <a:p>
          <a:endParaRPr lang="en-GB"/>
        </a:p>
      </dgm:t>
    </dgm:pt>
    <dgm:pt modelId="{C6B7F06A-7E16-45B0-AED5-989488CC098F}" type="pres">
      <dgm:prSet presAssocID="{1012CD21-5960-4D4E-BE26-B3D7336F8E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859AAA-10A8-4A1E-B0F2-A7EFA9DFCDA2}" type="pres">
      <dgm:prSet presAssocID="{DC360335-D039-4082-81FC-35F1301DED12}" presName="arrow" presStyleLbl="node1" presStyleIdx="0" presStyleCnt="2" custScaleY="1000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F6E06E-CB73-4BE2-824E-8871BE3C8843}" type="pres">
      <dgm:prSet presAssocID="{7DDAE2F8-360A-480E-B9D3-8ED62B24F10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ECDF83-8639-4153-B7C5-F2B9C6D78C4F}" srcId="{1012CD21-5960-4D4E-BE26-B3D7336F8E95}" destId="{DC360335-D039-4082-81FC-35F1301DED12}" srcOrd="0" destOrd="0" parTransId="{D9EB48C8-1D0A-47B2-9A76-90D843BA2C33}" sibTransId="{8FF9B78F-FD32-4ABA-9E2E-11C6A5DF33D6}"/>
    <dgm:cxn modelId="{D57C3509-1425-4EC9-B6E2-20441FF8AE7F}" srcId="{1012CD21-5960-4D4E-BE26-B3D7336F8E95}" destId="{7DDAE2F8-360A-480E-B9D3-8ED62B24F100}" srcOrd="1" destOrd="0" parTransId="{D537FF6F-4741-4A12-A306-0E91ACC23DA0}" sibTransId="{221CA86E-98D6-484C-9769-9968DA05FB4D}"/>
    <dgm:cxn modelId="{1660F0A7-348F-4891-A259-7FBF36EC865E}" type="presOf" srcId="{DC360335-D039-4082-81FC-35F1301DED12}" destId="{09859AAA-10A8-4A1E-B0F2-A7EFA9DFCDA2}" srcOrd="0" destOrd="0" presId="urn:microsoft.com/office/officeart/2005/8/layout/arrow5"/>
    <dgm:cxn modelId="{24CA23E5-AFAA-429E-9117-9C1278900A4D}" type="presOf" srcId="{1012CD21-5960-4D4E-BE26-B3D7336F8E95}" destId="{C6B7F06A-7E16-45B0-AED5-989488CC098F}" srcOrd="0" destOrd="0" presId="urn:microsoft.com/office/officeart/2005/8/layout/arrow5"/>
    <dgm:cxn modelId="{4EEA32FC-F52E-4672-AD43-C507DAFE61E1}" type="presOf" srcId="{7DDAE2F8-360A-480E-B9D3-8ED62B24F100}" destId="{CEF6E06E-CB73-4BE2-824E-8871BE3C8843}" srcOrd="0" destOrd="0" presId="urn:microsoft.com/office/officeart/2005/8/layout/arrow5"/>
    <dgm:cxn modelId="{7BBFE83D-4A0D-45EB-A0DE-CFA14C826ED3}" type="presParOf" srcId="{C6B7F06A-7E16-45B0-AED5-989488CC098F}" destId="{09859AAA-10A8-4A1E-B0F2-A7EFA9DFCDA2}" srcOrd="0" destOrd="0" presId="urn:microsoft.com/office/officeart/2005/8/layout/arrow5"/>
    <dgm:cxn modelId="{FD42CC5F-356C-4F52-A8C7-252AEA173027}" type="presParOf" srcId="{C6B7F06A-7E16-45B0-AED5-989488CC098F}" destId="{CEF6E06E-CB73-4BE2-824E-8871BE3C884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8059E-8EDB-40CD-9F50-BF4236214C7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32EA42-7842-42D9-B073-3194E0B6AB0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 smtClean="0"/>
            <a:t>Recognise Soft Signs</a:t>
          </a:r>
          <a:endParaRPr lang="en-GB" dirty="0"/>
        </a:p>
      </dgm:t>
    </dgm:pt>
    <dgm:pt modelId="{60141408-228C-4C13-9B4B-4D3B4A44809E}" type="parTrans" cxnId="{ACBFFDD9-4B3F-4EC1-9576-148FA02BB58D}">
      <dgm:prSet/>
      <dgm:spPr/>
      <dgm:t>
        <a:bodyPr/>
        <a:lstStyle/>
        <a:p>
          <a:endParaRPr lang="en-GB"/>
        </a:p>
      </dgm:t>
    </dgm:pt>
    <dgm:pt modelId="{25EE4265-A34D-4744-AF81-7D918DEB68E1}" type="sibTrans" cxnId="{ACBFFDD9-4B3F-4EC1-9576-148FA02BB58D}">
      <dgm:prSet/>
      <dgm:spPr/>
      <dgm:t>
        <a:bodyPr/>
        <a:lstStyle/>
        <a:p>
          <a:endParaRPr lang="en-GB"/>
        </a:p>
      </dgm:t>
    </dgm:pt>
    <dgm:pt modelId="{D892E5AB-EF82-46FE-B7C3-FE7A78E3FEC4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 smtClean="0"/>
            <a:t>Take observations</a:t>
          </a:r>
          <a:endParaRPr lang="en-GB" dirty="0"/>
        </a:p>
      </dgm:t>
    </dgm:pt>
    <dgm:pt modelId="{E4CA80B5-EA9D-4182-B1F5-746986021CC5}" type="parTrans" cxnId="{8BCA43E1-15C0-4AD1-B80C-7CC3F11CF06D}">
      <dgm:prSet/>
      <dgm:spPr/>
      <dgm:t>
        <a:bodyPr/>
        <a:lstStyle/>
        <a:p>
          <a:endParaRPr lang="en-GB"/>
        </a:p>
      </dgm:t>
    </dgm:pt>
    <dgm:pt modelId="{5F0E892E-3922-4D26-B665-54C3C3CAA808}" type="sibTrans" cxnId="{8BCA43E1-15C0-4AD1-B80C-7CC3F11CF06D}">
      <dgm:prSet/>
      <dgm:spPr/>
      <dgm:t>
        <a:bodyPr/>
        <a:lstStyle/>
        <a:p>
          <a:endParaRPr lang="en-GB"/>
        </a:p>
      </dgm:t>
    </dgm:pt>
    <dgm:pt modelId="{0EA745E3-60F9-431E-99E2-7B0128AAF7BA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 smtClean="0"/>
            <a:t>Calculate NEWS</a:t>
          </a:r>
          <a:endParaRPr lang="en-GB" dirty="0"/>
        </a:p>
      </dgm:t>
    </dgm:pt>
    <dgm:pt modelId="{BAD7F5A7-B680-424D-8C6A-57D6591B0D71}" type="parTrans" cxnId="{BE3D6166-6AC5-437F-B916-DC744E163865}">
      <dgm:prSet/>
      <dgm:spPr/>
      <dgm:t>
        <a:bodyPr/>
        <a:lstStyle/>
        <a:p>
          <a:endParaRPr lang="en-GB"/>
        </a:p>
      </dgm:t>
    </dgm:pt>
    <dgm:pt modelId="{8AD6C89B-F1FA-4436-B547-AA483AD1489B}" type="sibTrans" cxnId="{BE3D6166-6AC5-437F-B916-DC744E163865}">
      <dgm:prSet/>
      <dgm:spPr/>
      <dgm:t>
        <a:bodyPr/>
        <a:lstStyle/>
        <a:p>
          <a:endParaRPr lang="en-GB"/>
        </a:p>
      </dgm:t>
    </dgm:pt>
    <dgm:pt modelId="{7725E4A8-9584-48D2-BF20-96656EE62F2E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Escalate using Escalation Tool</a:t>
          </a:r>
          <a:endParaRPr lang="en-GB" dirty="0"/>
        </a:p>
      </dgm:t>
    </dgm:pt>
    <dgm:pt modelId="{44C2BD34-BE6A-47C1-BCAF-0F791FDFE878}" type="parTrans" cxnId="{E8FD4E4B-24A3-4CCA-AADA-F37ABC09A2A3}">
      <dgm:prSet/>
      <dgm:spPr/>
      <dgm:t>
        <a:bodyPr/>
        <a:lstStyle/>
        <a:p>
          <a:endParaRPr lang="en-GB"/>
        </a:p>
      </dgm:t>
    </dgm:pt>
    <dgm:pt modelId="{37992991-4D4F-427B-A326-325633021658}" type="sibTrans" cxnId="{E8FD4E4B-24A3-4CCA-AADA-F37ABC09A2A3}">
      <dgm:prSet/>
      <dgm:spPr/>
      <dgm:t>
        <a:bodyPr/>
        <a:lstStyle/>
        <a:p>
          <a:endParaRPr lang="en-GB"/>
        </a:p>
      </dgm:t>
    </dgm:pt>
    <dgm:pt modelId="{ECB38104-E9FF-4ECC-8B38-488E5E97F824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Communicate using </a:t>
          </a:r>
          <a:r>
            <a:rPr lang="en-GB" dirty="0" err="1" smtClean="0"/>
            <a:t>SBARD</a:t>
          </a:r>
          <a:endParaRPr lang="en-GB" dirty="0"/>
        </a:p>
      </dgm:t>
    </dgm:pt>
    <dgm:pt modelId="{67A722DC-3C8F-4EB0-83B8-7435D5DEEFD2}" type="parTrans" cxnId="{0945460C-8DAC-4388-9E86-CFBD1D4DC539}">
      <dgm:prSet/>
      <dgm:spPr/>
      <dgm:t>
        <a:bodyPr/>
        <a:lstStyle/>
        <a:p>
          <a:endParaRPr lang="en-GB"/>
        </a:p>
      </dgm:t>
    </dgm:pt>
    <dgm:pt modelId="{590606E4-82F5-4FD5-89FD-E6C6F443B4FD}" type="sibTrans" cxnId="{0945460C-8DAC-4388-9E86-CFBD1D4DC539}">
      <dgm:prSet/>
      <dgm:spPr/>
      <dgm:t>
        <a:bodyPr/>
        <a:lstStyle/>
        <a:p>
          <a:endParaRPr lang="en-GB"/>
        </a:p>
      </dgm:t>
    </dgm:pt>
    <dgm:pt modelId="{E65891E5-1977-4374-841D-2402C8BD6F80}" type="pres">
      <dgm:prSet presAssocID="{C7C8059E-8EDB-40CD-9F50-BF4236214C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D09025D-EFB6-4C67-955F-D806511ED860}" type="pres">
      <dgm:prSet presAssocID="{B432EA42-7842-42D9-B073-3194E0B6AB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2AE136-758E-4C0F-8DC6-3042F40A7D11}" type="pres">
      <dgm:prSet presAssocID="{B432EA42-7842-42D9-B073-3194E0B6AB06}" presName="spNode" presStyleCnt="0"/>
      <dgm:spPr/>
    </dgm:pt>
    <dgm:pt modelId="{B381A977-503C-44C5-B3B5-195591FB116A}" type="pres">
      <dgm:prSet presAssocID="{25EE4265-A34D-4744-AF81-7D918DEB68E1}" presName="sibTrans" presStyleLbl="sibTrans1D1" presStyleIdx="0" presStyleCnt="5"/>
      <dgm:spPr/>
      <dgm:t>
        <a:bodyPr/>
        <a:lstStyle/>
        <a:p>
          <a:endParaRPr lang="en-GB"/>
        </a:p>
      </dgm:t>
    </dgm:pt>
    <dgm:pt modelId="{2E02CCE6-6212-4C1A-86EA-E7992E6EF06F}" type="pres">
      <dgm:prSet presAssocID="{D892E5AB-EF82-46FE-B7C3-FE7A78E3FE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23B844-15F6-4131-A710-8405BBF42292}" type="pres">
      <dgm:prSet presAssocID="{D892E5AB-EF82-46FE-B7C3-FE7A78E3FEC4}" presName="spNode" presStyleCnt="0"/>
      <dgm:spPr/>
    </dgm:pt>
    <dgm:pt modelId="{6E9F1724-106F-41DB-A154-D843DE361D7A}" type="pres">
      <dgm:prSet presAssocID="{5F0E892E-3922-4D26-B665-54C3C3CAA808}" presName="sibTrans" presStyleLbl="sibTrans1D1" presStyleIdx="1" presStyleCnt="5"/>
      <dgm:spPr/>
      <dgm:t>
        <a:bodyPr/>
        <a:lstStyle/>
        <a:p>
          <a:endParaRPr lang="en-GB"/>
        </a:p>
      </dgm:t>
    </dgm:pt>
    <dgm:pt modelId="{788A39B1-4804-476F-A094-72C26915F2A6}" type="pres">
      <dgm:prSet presAssocID="{0EA745E3-60F9-431E-99E2-7B0128AAF7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1980B0-E1E8-400E-8D36-1C16C2D8FCE4}" type="pres">
      <dgm:prSet presAssocID="{0EA745E3-60F9-431E-99E2-7B0128AAF7BA}" presName="spNode" presStyleCnt="0"/>
      <dgm:spPr/>
    </dgm:pt>
    <dgm:pt modelId="{58550E4E-BF74-49A7-AA24-2C30C31999FE}" type="pres">
      <dgm:prSet presAssocID="{8AD6C89B-F1FA-4436-B547-AA483AD1489B}" presName="sibTrans" presStyleLbl="sibTrans1D1" presStyleIdx="2" presStyleCnt="5"/>
      <dgm:spPr/>
      <dgm:t>
        <a:bodyPr/>
        <a:lstStyle/>
        <a:p>
          <a:endParaRPr lang="en-GB"/>
        </a:p>
      </dgm:t>
    </dgm:pt>
    <dgm:pt modelId="{9A6CBF6F-5132-42D2-B918-2E1E5C6A6E75}" type="pres">
      <dgm:prSet presAssocID="{7725E4A8-9584-48D2-BF20-96656EE62F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2D2C6F-D4A1-4222-A803-80DE122698EB}" type="pres">
      <dgm:prSet presAssocID="{7725E4A8-9584-48D2-BF20-96656EE62F2E}" presName="spNode" presStyleCnt="0"/>
      <dgm:spPr/>
    </dgm:pt>
    <dgm:pt modelId="{5E88134A-3CA2-45C5-B50E-798EA04AC505}" type="pres">
      <dgm:prSet presAssocID="{37992991-4D4F-427B-A326-325633021658}" presName="sibTrans" presStyleLbl="sibTrans1D1" presStyleIdx="3" presStyleCnt="5"/>
      <dgm:spPr/>
      <dgm:t>
        <a:bodyPr/>
        <a:lstStyle/>
        <a:p>
          <a:endParaRPr lang="en-GB"/>
        </a:p>
      </dgm:t>
    </dgm:pt>
    <dgm:pt modelId="{3B7A015E-4CDC-4B7B-BB51-6D3AD5DB7B90}" type="pres">
      <dgm:prSet presAssocID="{ECB38104-E9FF-4ECC-8B38-488E5E97F8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872A7D-EBEC-4ACD-A44C-38DEA068A557}" type="pres">
      <dgm:prSet presAssocID="{ECB38104-E9FF-4ECC-8B38-488E5E97F824}" presName="spNode" presStyleCnt="0"/>
      <dgm:spPr/>
    </dgm:pt>
    <dgm:pt modelId="{EA731AD8-3544-4787-80E4-BD7ECCE0F96D}" type="pres">
      <dgm:prSet presAssocID="{590606E4-82F5-4FD5-89FD-E6C6F443B4FD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2FCAFC9F-2D4D-457A-869E-E0E46EF78184}" type="presOf" srcId="{ECB38104-E9FF-4ECC-8B38-488E5E97F824}" destId="{3B7A015E-4CDC-4B7B-BB51-6D3AD5DB7B90}" srcOrd="0" destOrd="0" presId="urn:microsoft.com/office/officeart/2005/8/layout/cycle5"/>
    <dgm:cxn modelId="{ACBFFDD9-4B3F-4EC1-9576-148FA02BB58D}" srcId="{C7C8059E-8EDB-40CD-9F50-BF4236214C72}" destId="{B432EA42-7842-42D9-B073-3194E0B6AB06}" srcOrd="0" destOrd="0" parTransId="{60141408-228C-4C13-9B4B-4D3B4A44809E}" sibTransId="{25EE4265-A34D-4744-AF81-7D918DEB68E1}"/>
    <dgm:cxn modelId="{E105EEED-15A5-460C-806E-25BFACC4AB01}" type="presOf" srcId="{37992991-4D4F-427B-A326-325633021658}" destId="{5E88134A-3CA2-45C5-B50E-798EA04AC505}" srcOrd="0" destOrd="0" presId="urn:microsoft.com/office/officeart/2005/8/layout/cycle5"/>
    <dgm:cxn modelId="{8BCA43E1-15C0-4AD1-B80C-7CC3F11CF06D}" srcId="{C7C8059E-8EDB-40CD-9F50-BF4236214C72}" destId="{D892E5AB-EF82-46FE-B7C3-FE7A78E3FEC4}" srcOrd="1" destOrd="0" parTransId="{E4CA80B5-EA9D-4182-B1F5-746986021CC5}" sibTransId="{5F0E892E-3922-4D26-B665-54C3C3CAA808}"/>
    <dgm:cxn modelId="{1D8D9D49-2605-4FB3-9F4C-61CCCD683DC6}" type="presOf" srcId="{25EE4265-A34D-4744-AF81-7D918DEB68E1}" destId="{B381A977-503C-44C5-B3B5-195591FB116A}" srcOrd="0" destOrd="0" presId="urn:microsoft.com/office/officeart/2005/8/layout/cycle5"/>
    <dgm:cxn modelId="{BA572BC9-45D5-410C-9347-F30CEC160BD7}" type="presOf" srcId="{C7C8059E-8EDB-40CD-9F50-BF4236214C72}" destId="{E65891E5-1977-4374-841D-2402C8BD6F80}" srcOrd="0" destOrd="0" presId="urn:microsoft.com/office/officeart/2005/8/layout/cycle5"/>
    <dgm:cxn modelId="{BE3D6166-6AC5-437F-B916-DC744E163865}" srcId="{C7C8059E-8EDB-40CD-9F50-BF4236214C72}" destId="{0EA745E3-60F9-431E-99E2-7B0128AAF7BA}" srcOrd="2" destOrd="0" parTransId="{BAD7F5A7-B680-424D-8C6A-57D6591B0D71}" sibTransId="{8AD6C89B-F1FA-4436-B547-AA483AD1489B}"/>
    <dgm:cxn modelId="{F86DA52E-7E53-40E4-A12A-0F14869FAF58}" type="presOf" srcId="{D892E5AB-EF82-46FE-B7C3-FE7A78E3FEC4}" destId="{2E02CCE6-6212-4C1A-86EA-E7992E6EF06F}" srcOrd="0" destOrd="0" presId="urn:microsoft.com/office/officeart/2005/8/layout/cycle5"/>
    <dgm:cxn modelId="{E8FD4E4B-24A3-4CCA-AADA-F37ABC09A2A3}" srcId="{C7C8059E-8EDB-40CD-9F50-BF4236214C72}" destId="{7725E4A8-9584-48D2-BF20-96656EE62F2E}" srcOrd="3" destOrd="0" parTransId="{44C2BD34-BE6A-47C1-BCAF-0F791FDFE878}" sibTransId="{37992991-4D4F-427B-A326-325633021658}"/>
    <dgm:cxn modelId="{55206D72-BDDF-4415-AA35-82806C7A0774}" type="presOf" srcId="{590606E4-82F5-4FD5-89FD-E6C6F443B4FD}" destId="{EA731AD8-3544-4787-80E4-BD7ECCE0F96D}" srcOrd="0" destOrd="0" presId="urn:microsoft.com/office/officeart/2005/8/layout/cycle5"/>
    <dgm:cxn modelId="{0945460C-8DAC-4388-9E86-CFBD1D4DC539}" srcId="{C7C8059E-8EDB-40CD-9F50-BF4236214C72}" destId="{ECB38104-E9FF-4ECC-8B38-488E5E97F824}" srcOrd="4" destOrd="0" parTransId="{67A722DC-3C8F-4EB0-83B8-7435D5DEEFD2}" sibTransId="{590606E4-82F5-4FD5-89FD-E6C6F443B4FD}"/>
    <dgm:cxn modelId="{5B3B466B-F003-47B6-B7E3-473B104221C0}" type="presOf" srcId="{5F0E892E-3922-4D26-B665-54C3C3CAA808}" destId="{6E9F1724-106F-41DB-A154-D843DE361D7A}" srcOrd="0" destOrd="0" presId="urn:microsoft.com/office/officeart/2005/8/layout/cycle5"/>
    <dgm:cxn modelId="{BBA66A59-6154-4611-8347-0F42BDDF3893}" type="presOf" srcId="{8AD6C89B-F1FA-4436-B547-AA483AD1489B}" destId="{58550E4E-BF74-49A7-AA24-2C30C31999FE}" srcOrd="0" destOrd="0" presId="urn:microsoft.com/office/officeart/2005/8/layout/cycle5"/>
    <dgm:cxn modelId="{3C670F04-0A6E-4739-AEAB-484951F63F68}" type="presOf" srcId="{0EA745E3-60F9-431E-99E2-7B0128AAF7BA}" destId="{788A39B1-4804-476F-A094-72C26915F2A6}" srcOrd="0" destOrd="0" presId="urn:microsoft.com/office/officeart/2005/8/layout/cycle5"/>
    <dgm:cxn modelId="{DD364739-FF5E-4E70-AB9E-F94E95B2DD40}" type="presOf" srcId="{7725E4A8-9584-48D2-BF20-96656EE62F2E}" destId="{9A6CBF6F-5132-42D2-B918-2E1E5C6A6E75}" srcOrd="0" destOrd="0" presId="urn:microsoft.com/office/officeart/2005/8/layout/cycle5"/>
    <dgm:cxn modelId="{0E819EA8-A34C-4185-A0AF-9AFBC1843071}" type="presOf" srcId="{B432EA42-7842-42D9-B073-3194E0B6AB06}" destId="{AD09025D-EFB6-4C67-955F-D806511ED860}" srcOrd="0" destOrd="0" presId="urn:microsoft.com/office/officeart/2005/8/layout/cycle5"/>
    <dgm:cxn modelId="{6045F23A-41DF-46AD-8DB5-E1C7FF7BEF18}" type="presParOf" srcId="{E65891E5-1977-4374-841D-2402C8BD6F80}" destId="{AD09025D-EFB6-4C67-955F-D806511ED860}" srcOrd="0" destOrd="0" presId="urn:microsoft.com/office/officeart/2005/8/layout/cycle5"/>
    <dgm:cxn modelId="{1F1AF133-225F-45C2-BE4D-921DEC871BC0}" type="presParOf" srcId="{E65891E5-1977-4374-841D-2402C8BD6F80}" destId="{A22AE136-758E-4C0F-8DC6-3042F40A7D11}" srcOrd="1" destOrd="0" presId="urn:microsoft.com/office/officeart/2005/8/layout/cycle5"/>
    <dgm:cxn modelId="{87EAA4AD-86E6-4509-8EC1-A417DD8B1366}" type="presParOf" srcId="{E65891E5-1977-4374-841D-2402C8BD6F80}" destId="{B381A977-503C-44C5-B3B5-195591FB116A}" srcOrd="2" destOrd="0" presId="urn:microsoft.com/office/officeart/2005/8/layout/cycle5"/>
    <dgm:cxn modelId="{3A2CD76D-02BA-4EF4-9CA9-F67180256BA3}" type="presParOf" srcId="{E65891E5-1977-4374-841D-2402C8BD6F80}" destId="{2E02CCE6-6212-4C1A-86EA-E7992E6EF06F}" srcOrd="3" destOrd="0" presId="urn:microsoft.com/office/officeart/2005/8/layout/cycle5"/>
    <dgm:cxn modelId="{9EAC2EC7-10CC-4634-8B89-2222434AE85A}" type="presParOf" srcId="{E65891E5-1977-4374-841D-2402C8BD6F80}" destId="{1F23B844-15F6-4131-A710-8405BBF42292}" srcOrd="4" destOrd="0" presId="urn:microsoft.com/office/officeart/2005/8/layout/cycle5"/>
    <dgm:cxn modelId="{C3259051-B302-4A32-BC84-6BC8C3A56E38}" type="presParOf" srcId="{E65891E5-1977-4374-841D-2402C8BD6F80}" destId="{6E9F1724-106F-41DB-A154-D843DE361D7A}" srcOrd="5" destOrd="0" presId="urn:microsoft.com/office/officeart/2005/8/layout/cycle5"/>
    <dgm:cxn modelId="{0D989ACE-4703-4540-A9E8-C8D08ABEBA7D}" type="presParOf" srcId="{E65891E5-1977-4374-841D-2402C8BD6F80}" destId="{788A39B1-4804-476F-A094-72C26915F2A6}" srcOrd="6" destOrd="0" presId="urn:microsoft.com/office/officeart/2005/8/layout/cycle5"/>
    <dgm:cxn modelId="{0A919BA8-A995-4F3F-8B8C-989BFDFAD141}" type="presParOf" srcId="{E65891E5-1977-4374-841D-2402C8BD6F80}" destId="{6C1980B0-E1E8-400E-8D36-1C16C2D8FCE4}" srcOrd="7" destOrd="0" presId="urn:microsoft.com/office/officeart/2005/8/layout/cycle5"/>
    <dgm:cxn modelId="{4A1DE0D4-F709-49B5-B594-47E384B9C526}" type="presParOf" srcId="{E65891E5-1977-4374-841D-2402C8BD6F80}" destId="{58550E4E-BF74-49A7-AA24-2C30C31999FE}" srcOrd="8" destOrd="0" presId="urn:microsoft.com/office/officeart/2005/8/layout/cycle5"/>
    <dgm:cxn modelId="{A02C19E9-431B-4096-9DDF-1591F97B499C}" type="presParOf" srcId="{E65891E5-1977-4374-841D-2402C8BD6F80}" destId="{9A6CBF6F-5132-42D2-B918-2E1E5C6A6E75}" srcOrd="9" destOrd="0" presId="urn:microsoft.com/office/officeart/2005/8/layout/cycle5"/>
    <dgm:cxn modelId="{1BCB6F75-0317-4F77-8CB8-3301524C4007}" type="presParOf" srcId="{E65891E5-1977-4374-841D-2402C8BD6F80}" destId="{0E2D2C6F-D4A1-4222-A803-80DE122698EB}" srcOrd="10" destOrd="0" presId="urn:microsoft.com/office/officeart/2005/8/layout/cycle5"/>
    <dgm:cxn modelId="{4F71F01F-C497-462C-807D-24EEEC035450}" type="presParOf" srcId="{E65891E5-1977-4374-841D-2402C8BD6F80}" destId="{5E88134A-3CA2-45C5-B50E-798EA04AC505}" srcOrd="11" destOrd="0" presId="urn:microsoft.com/office/officeart/2005/8/layout/cycle5"/>
    <dgm:cxn modelId="{17F27B2C-1840-4754-8C81-08C1C97AA2EB}" type="presParOf" srcId="{E65891E5-1977-4374-841D-2402C8BD6F80}" destId="{3B7A015E-4CDC-4B7B-BB51-6D3AD5DB7B90}" srcOrd="12" destOrd="0" presId="urn:microsoft.com/office/officeart/2005/8/layout/cycle5"/>
    <dgm:cxn modelId="{D3668C12-9556-486B-B480-2631A03FA8A4}" type="presParOf" srcId="{E65891E5-1977-4374-841D-2402C8BD6F80}" destId="{2E872A7D-EBEC-4ACD-A44C-38DEA068A557}" srcOrd="13" destOrd="0" presId="urn:microsoft.com/office/officeart/2005/8/layout/cycle5"/>
    <dgm:cxn modelId="{DDBA9E14-83FA-4F98-BFCE-2DFB0C97AD74}" type="presParOf" srcId="{E65891E5-1977-4374-841D-2402C8BD6F80}" destId="{EA731AD8-3544-4787-80E4-BD7ECCE0F96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EE700A-F5CE-42D3-8BB9-8413F67F62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E5D142-CDBB-4B92-BBB8-6C07E0D4672C}">
      <dgm:prSet/>
      <dgm:spPr/>
      <dgm:t>
        <a:bodyPr/>
        <a:lstStyle/>
        <a:p>
          <a:r>
            <a:rPr lang="en-GB" dirty="0" smtClean="0"/>
            <a:t>S    Situation</a:t>
          </a:r>
          <a:endParaRPr lang="en-US" dirty="0"/>
        </a:p>
      </dgm:t>
    </dgm:pt>
    <dgm:pt modelId="{43A03EE1-922C-4C47-B8F1-1B70A575A0DB}" type="parTrans" cxnId="{259D24ED-0958-4FDB-9D76-F57FF36853F2}">
      <dgm:prSet/>
      <dgm:spPr/>
      <dgm:t>
        <a:bodyPr/>
        <a:lstStyle/>
        <a:p>
          <a:endParaRPr lang="en-US"/>
        </a:p>
      </dgm:t>
    </dgm:pt>
    <dgm:pt modelId="{9E6CE3BF-36D7-4314-AEB4-8CF2405D4C31}" type="sibTrans" cxnId="{259D24ED-0958-4FDB-9D76-F57FF36853F2}">
      <dgm:prSet/>
      <dgm:spPr/>
      <dgm:t>
        <a:bodyPr/>
        <a:lstStyle/>
        <a:p>
          <a:endParaRPr lang="en-US"/>
        </a:p>
      </dgm:t>
    </dgm:pt>
    <dgm:pt modelId="{BC2674E2-22E7-4ADC-BD7F-2D0B8921F760}">
      <dgm:prSet/>
      <dgm:spPr/>
      <dgm:t>
        <a:bodyPr/>
        <a:lstStyle/>
        <a:p>
          <a:r>
            <a:rPr lang="en-GB" dirty="0" smtClean="0"/>
            <a:t>B    Background</a:t>
          </a:r>
          <a:endParaRPr lang="en-US" dirty="0"/>
        </a:p>
      </dgm:t>
    </dgm:pt>
    <dgm:pt modelId="{5672859F-2F67-4EA6-8587-921885CDB23A}" type="parTrans" cxnId="{24D56148-D0AA-4211-AA67-6660DAA89CAF}">
      <dgm:prSet/>
      <dgm:spPr/>
      <dgm:t>
        <a:bodyPr/>
        <a:lstStyle/>
        <a:p>
          <a:endParaRPr lang="en-US"/>
        </a:p>
      </dgm:t>
    </dgm:pt>
    <dgm:pt modelId="{4AEA873C-C5D5-4279-B4AF-29C5B4700ACE}" type="sibTrans" cxnId="{24D56148-D0AA-4211-AA67-6660DAA89CAF}">
      <dgm:prSet/>
      <dgm:spPr/>
      <dgm:t>
        <a:bodyPr/>
        <a:lstStyle/>
        <a:p>
          <a:endParaRPr lang="en-US"/>
        </a:p>
      </dgm:t>
    </dgm:pt>
    <dgm:pt modelId="{AB19F669-C08E-434D-B575-A1F2709449F6}">
      <dgm:prSet/>
      <dgm:spPr/>
      <dgm:t>
        <a:bodyPr/>
        <a:lstStyle/>
        <a:p>
          <a:r>
            <a:rPr lang="en-GB" dirty="0" smtClean="0"/>
            <a:t>A    Assessment</a:t>
          </a:r>
          <a:endParaRPr lang="en-US" dirty="0"/>
        </a:p>
      </dgm:t>
    </dgm:pt>
    <dgm:pt modelId="{4B700DC0-A927-4D75-A378-42E5EA874C6A}" type="parTrans" cxnId="{567667DD-EF2B-469A-8B90-94B78AD3E50F}">
      <dgm:prSet/>
      <dgm:spPr/>
      <dgm:t>
        <a:bodyPr/>
        <a:lstStyle/>
        <a:p>
          <a:endParaRPr lang="en-US"/>
        </a:p>
      </dgm:t>
    </dgm:pt>
    <dgm:pt modelId="{B094911F-00B8-4804-9D7D-96CB0934399F}" type="sibTrans" cxnId="{567667DD-EF2B-469A-8B90-94B78AD3E50F}">
      <dgm:prSet/>
      <dgm:spPr/>
      <dgm:t>
        <a:bodyPr/>
        <a:lstStyle/>
        <a:p>
          <a:endParaRPr lang="en-US"/>
        </a:p>
      </dgm:t>
    </dgm:pt>
    <dgm:pt modelId="{9B4AEC99-DBFD-4331-AB6F-D4B3FABBDC5B}">
      <dgm:prSet/>
      <dgm:spPr/>
      <dgm:t>
        <a:bodyPr/>
        <a:lstStyle/>
        <a:p>
          <a:r>
            <a:rPr lang="en-GB" dirty="0" smtClean="0"/>
            <a:t>R   Recommendation</a:t>
          </a:r>
          <a:endParaRPr lang="en-US" dirty="0"/>
        </a:p>
      </dgm:t>
    </dgm:pt>
    <dgm:pt modelId="{5D1973FF-1267-4A23-9E60-598F24D57F9D}" type="parTrans" cxnId="{74923365-00B0-4515-AB53-2F7CE753725C}">
      <dgm:prSet/>
      <dgm:spPr/>
      <dgm:t>
        <a:bodyPr/>
        <a:lstStyle/>
        <a:p>
          <a:endParaRPr lang="en-US"/>
        </a:p>
      </dgm:t>
    </dgm:pt>
    <dgm:pt modelId="{1D27FF1A-8A6E-4357-8F23-FEDBD1EFD3C5}" type="sibTrans" cxnId="{74923365-00B0-4515-AB53-2F7CE753725C}">
      <dgm:prSet/>
      <dgm:spPr/>
      <dgm:t>
        <a:bodyPr/>
        <a:lstStyle/>
        <a:p>
          <a:endParaRPr lang="en-US"/>
        </a:p>
      </dgm:t>
    </dgm:pt>
    <dgm:pt modelId="{AADEE862-7D14-49FA-90EC-D7C8B6787011}">
      <dgm:prSet/>
      <dgm:spPr/>
      <dgm:t>
        <a:bodyPr/>
        <a:lstStyle/>
        <a:p>
          <a:r>
            <a:rPr lang="en-GB" dirty="0" smtClean="0"/>
            <a:t>D   Decision</a:t>
          </a:r>
          <a:endParaRPr lang="en-US" dirty="0"/>
        </a:p>
      </dgm:t>
    </dgm:pt>
    <dgm:pt modelId="{6E1574BB-376B-4315-87D1-6943E3E413ED}" type="parTrans" cxnId="{69EA58B8-85A4-4D17-B4FF-ED7171640976}">
      <dgm:prSet/>
      <dgm:spPr/>
      <dgm:t>
        <a:bodyPr/>
        <a:lstStyle/>
        <a:p>
          <a:endParaRPr lang="en-US"/>
        </a:p>
      </dgm:t>
    </dgm:pt>
    <dgm:pt modelId="{BA926C2D-29C6-42D8-BF21-D6E6ABBF390F}" type="sibTrans" cxnId="{69EA58B8-85A4-4D17-B4FF-ED7171640976}">
      <dgm:prSet/>
      <dgm:spPr/>
      <dgm:t>
        <a:bodyPr/>
        <a:lstStyle/>
        <a:p>
          <a:endParaRPr lang="en-US"/>
        </a:p>
      </dgm:t>
    </dgm:pt>
    <dgm:pt modelId="{4CD7E875-3920-E64E-8DBF-5E34A360968F}" type="pres">
      <dgm:prSet presAssocID="{20EE700A-F5CE-42D3-8BB9-8413F67F62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199E3D-8C3D-1942-AED9-7C1BF54D79B7}" type="pres">
      <dgm:prSet presAssocID="{42E5D142-CDBB-4B92-BBB8-6C07E0D4672C}" presName="parentText" presStyleLbl="node1" presStyleIdx="0" presStyleCnt="5" custLinFactNeighborX="347" custLinFactNeighborY="-5180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C3007F-FA82-024D-9C7C-AFE28D7650E9}" type="pres">
      <dgm:prSet presAssocID="{9E6CE3BF-36D7-4314-AEB4-8CF2405D4C31}" presName="spacer" presStyleCnt="0"/>
      <dgm:spPr/>
    </dgm:pt>
    <dgm:pt modelId="{D939FD8E-FBB7-264F-A47A-1EB5D913DF9D}" type="pres">
      <dgm:prSet presAssocID="{BC2674E2-22E7-4ADC-BD7F-2D0B8921F76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732E15-0A09-0841-9300-772B683A93ED}" type="pres">
      <dgm:prSet presAssocID="{4AEA873C-C5D5-4279-B4AF-29C5B4700ACE}" presName="spacer" presStyleCnt="0"/>
      <dgm:spPr/>
    </dgm:pt>
    <dgm:pt modelId="{8F3CFD46-1945-ED4C-B734-96C24E189A9B}" type="pres">
      <dgm:prSet presAssocID="{AB19F669-C08E-434D-B575-A1F2709449F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B42857-1E0C-C842-8C3C-2ADCFA608D6D}" type="pres">
      <dgm:prSet presAssocID="{B094911F-00B8-4804-9D7D-96CB0934399F}" presName="spacer" presStyleCnt="0"/>
      <dgm:spPr/>
    </dgm:pt>
    <dgm:pt modelId="{41D98861-4FE6-DC4A-A59D-C41F858CCFEF}" type="pres">
      <dgm:prSet presAssocID="{9B4AEC99-DBFD-4331-AB6F-D4B3FABBDC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3BEA70-474B-CA41-8424-2577607B0912}" type="pres">
      <dgm:prSet presAssocID="{1D27FF1A-8A6E-4357-8F23-FEDBD1EFD3C5}" presName="spacer" presStyleCnt="0"/>
      <dgm:spPr/>
    </dgm:pt>
    <dgm:pt modelId="{45996955-4A63-C445-AF09-9DBEF59E2351}" type="pres">
      <dgm:prSet presAssocID="{AADEE862-7D14-49FA-90EC-D7C8B678701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F3E856-60B7-1949-9D3B-67F419B3AB67}" type="presOf" srcId="{BC2674E2-22E7-4ADC-BD7F-2D0B8921F760}" destId="{D939FD8E-FBB7-264F-A47A-1EB5D913DF9D}" srcOrd="0" destOrd="0" presId="urn:microsoft.com/office/officeart/2005/8/layout/vList2"/>
    <dgm:cxn modelId="{24D56148-D0AA-4211-AA67-6660DAA89CAF}" srcId="{20EE700A-F5CE-42D3-8BB9-8413F67F6293}" destId="{BC2674E2-22E7-4ADC-BD7F-2D0B8921F760}" srcOrd="1" destOrd="0" parTransId="{5672859F-2F67-4EA6-8587-921885CDB23A}" sibTransId="{4AEA873C-C5D5-4279-B4AF-29C5B4700ACE}"/>
    <dgm:cxn modelId="{567667DD-EF2B-469A-8B90-94B78AD3E50F}" srcId="{20EE700A-F5CE-42D3-8BB9-8413F67F6293}" destId="{AB19F669-C08E-434D-B575-A1F2709449F6}" srcOrd="2" destOrd="0" parTransId="{4B700DC0-A927-4D75-A378-42E5EA874C6A}" sibTransId="{B094911F-00B8-4804-9D7D-96CB0934399F}"/>
    <dgm:cxn modelId="{69EA58B8-85A4-4D17-B4FF-ED7171640976}" srcId="{20EE700A-F5CE-42D3-8BB9-8413F67F6293}" destId="{AADEE862-7D14-49FA-90EC-D7C8B6787011}" srcOrd="4" destOrd="0" parTransId="{6E1574BB-376B-4315-87D1-6943E3E413ED}" sibTransId="{BA926C2D-29C6-42D8-BF21-D6E6ABBF390F}"/>
    <dgm:cxn modelId="{C2784B7C-40E8-8C49-A7B5-B4ED3BACCF7E}" type="presOf" srcId="{AB19F669-C08E-434D-B575-A1F2709449F6}" destId="{8F3CFD46-1945-ED4C-B734-96C24E189A9B}" srcOrd="0" destOrd="0" presId="urn:microsoft.com/office/officeart/2005/8/layout/vList2"/>
    <dgm:cxn modelId="{E8EF278D-F2A3-4C43-BB0B-E7987BD921FA}" type="presOf" srcId="{20EE700A-F5CE-42D3-8BB9-8413F67F6293}" destId="{4CD7E875-3920-E64E-8DBF-5E34A360968F}" srcOrd="0" destOrd="0" presId="urn:microsoft.com/office/officeart/2005/8/layout/vList2"/>
    <dgm:cxn modelId="{259D24ED-0958-4FDB-9D76-F57FF36853F2}" srcId="{20EE700A-F5CE-42D3-8BB9-8413F67F6293}" destId="{42E5D142-CDBB-4B92-BBB8-6C07E0D4672C}" srcOrd="0" destOrd="0" parTransId="{43A03EE1-922C-4C47-B8F1-1B70A575A0DB}" sibTransId="{9E6CE3BF-36D7-4314-AEB4-8CF2405D4C31}"/>
    <dgm:cxn modelId="{E51EB37B-62B0-B74C-828E-990D6980E80B}" type="presOf" srcId="{AADEE862-7D14-49FA-90EC-D7C8B6787011}" destId="{45996955-4A63-C445-AF09-9DBEF59E2351}" srcOrd="0" destOrd="0" presId="urn:microsoft.com/office/officeart/2005/8/layout/vList2"/>
    <dgm:cxn modelId="{10BB0B4F-DDA9-6946-9FE3-90C7FB610098}" type="presOf" srcId="{42E5D142-CDBB-4B92-BBB8-6C07E0D4672C}" destId="{7A199E3D-8C3D-1942-AED9-7C1BF54D79B7}" srcOrd="0" destOrd="0" presId="urn:microsoft.com/office/officeart/2005/8/layout/vList2"/>
    <dgm:cxn modelId="{1FB9652B-D312-CC49-A7C9-D63C3BDF4DFF}" type="presOf" srcId="{9B4AEC99-DBFD-4331-AB6F-D4B3FABBDC5B}" destId="{41D98861-4FE6-DC4A-A59D-C41F858CCFEF}" srcOrd="0" destOrd="0" presId="urn:microsoft.com/office/officeart/2005/8/layout/vList2"/>
    <dgm:cxn modelId="{74923365-00B0-4515-AB53-2F7CE753725C}" srcId="{20EE700A-F5CE-42D3-8BB9-8413F67F6293}" destId="{9B4AEC99-DBFD-4331-AB6F-D4B3FABBDC5B}" srcOrd="3" destOrd="0" parTransId="{5D1973FF-1267-4A23-9E60-598F24D57F9D}" sibTransId="{1D27FF1A-8A6E-4357-8F23-FEDBD1EFD3C5}"/>
    <dgm:cxn modelId="{79CAF5AE-D709-ED4C-B689-0B28B3E723ED}" type="presParOf" srcId="{4CD7E875-3920-E64E-8DBF-5E34A360968F}" destId="{7A199E3D-8C3D-1942-AED9-7C1BF54D79B7}" srcOrd="0" destOrd="0" presId="urn:microsoft.com/office/officeart/2005/8/layout/vList2"/>
    <dgm:cxn modelId="{8E0D85E4-A106-7B4E-A514-F410F4A4556C}" type="presParOf" srcId="{4CD7E875-3920-E64E-8DBF-5E34A360968F}" destId="{FBC3007F-FA82-024D-9C7C-AFE28D7650E9}" srcOrd="1" destOrd="0" presId="urn:microsoft.com/office/officeart/2005/8/layout/vList2"/>
    <dgm:cxn modelId="{4758EF77-55D9-204A-9A1F-D2823C41CDA8}" type="presParOf" srcId="{4CD7E875-3920-E64E-8DBF-5E34A360968F}" destId="{D939FD8E-FBB7-264F-A47A-1EB5D913DF9D}" srcOrd="2" destOrd="0" presId="urn:microsoft.com/office/officeart/2005/8/layout/vList2"/>
    <dgm:cxn modelId="{C891FDD8-3F01-DA42-8879-298E46A665F5}" type="presParOf" srcId="{4CD7E875-3920-E64E-8DBF-5E34A360968F}" destId="{FD732E15-0A09-0841-9300-772B683A93ED}" srcOrd="3" destOrd="0" presId="urn:microsoft.com/office/officeart/2005/8/layout/vList2"/>
    <dgm:cxn modelId="{EDAE591F-1D1B-C548-A260-11ED2F9EEAD8}" type="presParOf" srcId="{4CD7E875-3920-E64E-8DBF-5E34A360968F}" destId="{8F3CFD46-1945-ED4C-B734-96C24E189A9B}" srcOrd="4" destOrd="0" presId="urn:microsoft.com/office/officeart/2005/8/layout/vList2"/>
    <dgm:cxn modelId="{6D1B24A5-DA5B-0146-898B-18AD07B18E04}" type="presParOf" srcId="{4CD7E875-3920-E64E-8DBF-5E34A360968F}" destId="{61B42857-1E0C-C842-8C3C-2ADCFA608D6D}" srcOrd="5" destOrd="0" presId="urn:microsoft.com/office/officeart/2005/8/layout/vList2"/>
    <dgm:cxn modelId="{407CB6C2-0AE7-BD47-AB8F-E0370E6547CB}" type="presParOf" srcId="{4CD7E875-3920-E64E-8DBF-5E34A360968F}" destId="{41D98861-4FE6-DC4A-A59D-C41F858CCFEF}" srcOrd="6" destOrd="0" presId="urn:microsoft.com/office/officeart/2005/8/layout/vList2"/>
    <dgm:cxn modelId="{69D43472-2D44-054B-8574-9DBC980E3A98}" type="presParOf" srcId="{4CD7E875-3920-E64E-8DBF-5E34A360968F}" destId="{FC3BEA70-474B-CA41-8424-2577607B0912}" srcOrd="7" destOrd="0" presId="urn:microsoft.com/office/officeart/2005/8/layout/vList2"/>
    <dgm:cxn modelId="{E2AB5418-6808-6C45-A2B1-E5EB07B1CCAA}" type="presParOf" srcId="{4CD7E875-3920-E64E-8DBF-5E34A360968F}" destId="{45996955-4A63-C445-AF09-9DBEF59E235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0D7E80-ABAE-48F5-A31D-1679C02C895A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8148315-DB00-4FFF-9EC5-6B2BD44E30C6}">
      <dgm:prSet custT="1"/>
      <dgm:spPr/>
      <dgm:t>
        <a:bodyPr/>
        <a:lstStyle/>
        <a:p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GB" sz="2000" dirty="0"/>
            <a:t>: </a:t>
          </a:r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Briefly describe the current situation and give a clear concise overview of relevant </a:t>
          </a:r>
          <a:r>
            <a:rPr lang="en-GB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issues</a:t>
          </a:r>
          <a:endParaRPr lang="en-US" sz="2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9321A8-96FF-4663-959E-E645A9FF51BA}" type="parTrans" cxnId="{2AF892D4-D547-4BB2-AAED-853C9F10D698}">
      <dgm:prSet/>
      <dgm:spPr/>
      <dgm:t>
        <a:bodyPr/>
        <a:lstStyle/>
        <a:p>
          <a:endParaRPr lang="en-US"/>
        </a:p>
      </dgm:t>
    </dgm:pt>
    <dgm:pt modelId="{2B83DA08-E3D6-4BEE-BAE4-C9A4165B905D}" type="sibTrans" cxnId="{2AF892D4-D547-4BB2-AAED-853C9F10D698}">
      <dgm:prSet/>
      <dgm:spPr/>
      <dgm:t>
        <a:bodyPr/>
        <a:lstStyle/>
        <a:p>
          <a:endParaRPr lang="en-US"/>
        </a:p>
      </dgm:t>
    </dgm:pt>
    <dgm:pt modelId="{3F0E978A-1F4D-4BF2-9D25-FB90F5549F2F}">
      <dgm:prSet custT="1"/>
      <dgm:spPr/>
      <dgm:t>
        <a:bodyPr/>
        <a:lstStyle/>
        <a:p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Briefly state the relevant history and what got you to this </a:t>
          </a:r>
          <a:r>
            <a:rPr lang="en-GB" sz="2200" b="1" dirty="0" smtClean="0">
              <a:latin typeface="Calibri" panose="020F0502020204030204" pitchFamily="34" charset="0"/>
              <a:cs typeface="Calibri" panose="020F0502020204030204" pitchFamily="34" charset="0"/>
            </a:rPr>
            <a:t>point</a:t>
          </a:r>
          <a:endParaRPr lang="en-US" sz="2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2BC5A9-01B2-4B93-B739-4457E958EF7A}" type="parTrans" cxnId="{FEF097EC-216F-4D32-8A92-9166F2DCBAEF}">
      <dgm:prSet/>
      <dgm:spPr/>
      <dgm:t>
        <a:bodyPr/>
        <a:lstStyle/>
        <a:p>
          <a:endParaRPr lang="en-US"/>
        </a:p>
      </dgm:t>
    </dgm:pt>
    <dgm:pt modelId="{43F5BF29-0057-4202-B756-617D4015A94B}" type="sibTrans" cxnId="{FEF097EC-216F-4D32-8A92-9166F2DCBAEF}">
      <dgm:prSet/>
      <dgm:spPr/>
      <dgm:t>
        <a:bodyPr/>
        <a:lstStyle/>
        <a:p>
          <a:endParaRPr lang="en-US"/>
        </a:p>
      </dgm:t>
    </dgm:pt>
    <dgm:pt modelId="{7494E720-1AA3-49DA-A926-75A06BC0D3A3}">
      <dgm:prSet custT="1"/>
      <dgm:spPr/>
      <dgm:t>
        <a:bodyPr/>
        <a:lstStyle/>
        <a:p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Summarise the facts and give your best assessment on what is happening</a:t>
          </a:r>
          <a:endParaRPr lang="en-US" sz="2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B4DC90-1703-42D0-B1F7-27CC880FD2A5}" type="parTrans" cxnId="{23DE6372-4B10-42A6-BE40-4587F4CA1680}">
      <dgm:prSet/>
      <dgm:spPr/>
      <dgm:t>
        <a:bodyPr/>
        <a:lstStyle/>
        <a:p>
          <a:endParaRPr lang="en-US"/>
        </a:p>
      </dgm:t>
    </dgm:pt>
    <dgm:pt modelId="{DC2FA2FC-84F3-4B5F-B4DD-7C498FFAA959}" type="sibTrans" cxnId="{23DE6372-4B10-42A6-BE40-4587F4CA1680}">
      <dgm:prSet/>
      <dgm:spPr/>
      <dgm:t>
        <a:bodyPr/>
        <a:lstStyle/>
        <a:p>
          <a:endParaRPr lang="en-US"/>
        </a:p>
      </dgm:t>
    </dgm:pt>
    <dgm:pt modelId="{050D2707-086E-44F9-B37F-6E3EEB089289}">
      <dgm:prSet custT="1"/>
      <dgm:spPr/>
      <dgm:t>
        <a:bodyPr/>
        <a:lstStyle/>
        <a:p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What actions are you asking for? What do you want to happen next?</a:t>
          </a:r>
          <a:endParaRPr lang="en-US" sz="2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8F9487-3850-4A30-B6CA-FFB290C5E5B7}" type="parTrans" cxnId="{741E25D0-BDE2-466B-9A74-2049EDFBA54C}">
      <dgm:prSet/>
      <dgm:spPr/>
      <dgm:t>
        <a:bodyPr/>
        <a:lstStyle/>
        <a:p>
          <a:endParaRPr lang="en-US"/>
        </a:p>
      </dgm:t>
    </dgm:pt>
    <dgm:pt modelId="{4FF10CB9-B618-4DFF-B1D4-4678541C1C26}" type="sibTrans" cxnId="{741E25D0-BDE2-466B-9A74-2049EDFBA54C}">
      <dgm:prSet/>
      <dgm:spPr/>
      <dgm:t>
        <a:bodyPr/>
        <a:lstStyle/>
        <a:p>
          <a:endParaRPr lang="en-US"/>
        </a:p>
      </dgm:t>
    </dgm:pt>
    <dgm:pt modelId="{C0CC92FD-7826-4D5B-BB1A-915718D6D49C}">
      <dgm:prSet custT="1"/>
      <dgm:spPr/>
      <dgm:t>
        <a:bodyPr/>
        <a:lstStyle/>
        <a:p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D</a:t>
          </a:r>
          <a:r>
            <a:rPr lang="en-GB" sz="2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GB" sz="2200" b="1" dirty="0">
              <a:latin typeface="Calibri" panose="020F0502020204030204" pitchFamily="34" charset="0"/>
              <a:cs typeface="Calibri" panose="020F0502020204030204" pitchFamily="34" charset="0"/>
            </a:rPr>
            <a:t>What have you agreed?</a:t>
          </a:r>
          <a:endParaRPr lang="en-US" sz="2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4FBE1F-23A6-42DE-85C3-253F8996F1DD}" type="parTrans" cxnId="{EE635DDE-70F6-4FA5-B433-37D7088C1CFF}">
      <dgm:prSet/>
      <dgm:spPr/>
      <dgm:t>
        <a:bodyPr/>
        <a:lstStyle/>
        <a:p>
          <a:endParaRPr lang="en-US"/>
        </a:p>
      </dgm:t>
    </dgm:pt>
    <dgm:pt modelId="{DAB1A085-3D2A-48B5-A79C-2526550581D3}" type="sibTrans" cxnId="{EE635DDE-70F6-4FA5-B433-37D7088C1CFF}">
      <dgm:prSet/>
      <dgm:spPr/>
      <dgm:t>
        <a:bodyPr/>
        <a:lstStyle/>
        <a:p>
          <a:endParaRPr lang="en-US"/>
        </a:p>
      </dgm:t>
    </dgm:pt>
    <dgm:pt modelId="{148371C9-AD8A-9A4A-B076-E1837E9A6462}" type="pres">
      <dgm:prSet presAssocID="{680D7E80-ABAE-48F5-A31D-1679C02C89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EC6CECC-C1EC-8745-BF0C-C076E1336651}" type="pres">
      <dgm:prSet presAssocID="{C8148315-DB00-4FFF-9EC5-6B2BD44E30C6}" presName="parentText" presStyleLbl="node1" presStyleIdx="0" presStyleCnt="5" custScaleY="20209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64FFFB-E7AC-BD4F-9ECC-7E73DB849175}" type="pres">
      <dgm:prSet presAssocID="{2B83DA08-E3D6-4BEE-BAE4-C9A4165B905D}" presName="spacer" presStyleCnt="0"/>
      <dgm:spPr/>
    </dgm:pt>
    <dgm:pt modelId="{F0980A5B-F15D-7443-BBDE-15F60CFFAFBA}" type="pres">
      <dgm:prSet presAssocID="{3F0E978A-1F4D-4BF2-9D25-FB90F5549F2F}" presName="parentText" presStyleLbl="node1" presStyleIdx="1" presStyleCnt="5" custScaleY="16389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1C2D8C-0295-5349-B842-82A43C12E940}" type="pres">
      <dgm:prSet presAssocID="{43F5BF29-0057-4202-B756-617D4015A94B}" presName="spacer" presStyleCnt="0"/>
      <dgm:spPr/>
    </dgm:pt>
    <dgm:pt modelId="{06515674-F2D7-8541-A9CF-E9ADBDAAF325}" type="pres">
      <dgm:prSet presAssocID="{7494E720-1AA3-49DA-A926-75A06BC0D3A3}" presName="parentText" presStyleLbl="node1" presStyleIdx="2" presStyleCnt="5" custScaleY="20273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9A62E-3344-644A-8139-7A86D2B19E42}" type="pres">
      <dgm:prSet presAssocID="{DC2FA2FC-84F3-4B5F-B4DD-7C498FFAA959}" presName="spacer" presStyleCnt="0"/>
      <dgm:spPr/>
    </dgm:pt>
    <dgm:pt modelId="{D960DBB2-8139-9C48-A7B1-A6A916383A16}" type="pres">
      <dgm:prSet presAssocID="{050D2707-086E-44F9-B37F-6E3EEB089289}" presName="parentText" presStyleLbl="node1" presStyleIdx="3" presStyleCnt="5" custScaleY="1681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DF07C9-C165-294A-8C7D-7C893921A057}" type="pres">
      <dgm:prSet presAssocID="{4FF10CB9-B618-4DFF-B1D4-4678541C1C26}" presName="spacer" presStyleCnt="0"/>
      <dgm:spPr/>
    </dgm:pt>
    <dgm:pt modelId="{C6BB46A5-31C0-5849-AF60-D4394EA81AB1}" type="pres">
      <dgm:prSet presAssocID="{C0CC92FD-7826-4D5B-BB1A-915718D6D49C}" presName="parentText" presStyleLbl="node1" presStyleIdx="4" presStyleCnt="5" custScaleY="181341" custLinFactNeighborX="16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E770EE-A583-334E-99AF-E51BBCEF149D}" type="presOf" srcId="{680D7E80-ABAE-48F5-A31D-1679C02C895A}" destId="{148371C9-AD8A-9A4A-B076-E1837E9A6462}" srcOrd="0" destOrd="0" presId="urn:microsoft.com/office/officeart/2005/8/layout/vList2"/>
    <dgm:cxn modelId="{23DE6372-4B10-42A6-BE40-4587F4CA1680}" srcId="{680D7E80-ABAE-48F5-A31D-1679C02C895A}" destId="{7494E720-1AA3-49DA-A926-75A06BC0D3A3}" srcOrd="2" destOrd="0" parTransId="{8BB4DC90-1703-42D0-B1F7-27CC880FD2A5}" sibTransId="{DC2FA2FC-84F3-4B5F-B4DD-7C498FFAA959}"/>
    <dgm:cxn modelId="{741E25D0-BDE2-466B-9A74-2049EDFBA54C}" srcId="{680D7E80-ABAE-48F5-A31D-1679C02C895A}" destId="{050D2707-086E-44F9-B37F-6E3EEB089289}" srcOrd="3" destOrd="0" parTransId="{8B8F9487-3850-4A30-B6CA-FFB290C5E5B7}" sibTransId="{4FF10CB9-B618-4DFF-B1D4-4678541C1C26}"/>
    <dgm:cxn modelId="{2AF892D4-D547-4BB2-AAED-853C9F10D698}" srcId="{680D7E80-ABAE-48F5-A31D-1679C02C895A}" destId="{C8148315-DB00-4FFF-9EC5-6B2BD44E30C6}" srcOrd="0" destOrd="0" parTransId="{999321A8-96FF-4663-959E-E645A9FF51BA}" sibTransId="{2B83DA08-E3D6-4BEE-BAE4-C9A4165B905D}"/>
    <dgm:cxn modelId="{C00CCC19-9C4F-D948-ACA4-EC4399890B52}" type="presOf" srcId="{C0CC92FD-7826-4D5B-BB1A-915718D6D49C}" destId="{C6BB46A5-31C0-5849-AF60-D4394EA81AB1}" srcOrd="0" destOrd="0" presId="urn:microsoft.com/office/officeart/2005/8/layout/vList2"/>
    <dgm:cxn modelId="{FEF097EC-216F-4D32-8A92-9166F2DCBAEF}" srcId="{680D7E80-ABAE-48F5-A31D-1679C02C895A}" destId="{3F0E978A-1F4D-4BF2-9D25-FB90F5549F2F}" srcOrd="1" destOrd="0" parTransId="{042BC5A9-01B2-4B93-B739-4457E958EF7A}" sibTransId="{43F5BF29-0057-4202-B756-617D4015A94B}"/>
    <dgm:cxn modelId="{0F5B20EC-7050-6642-BA7E-804CBB8BB396}" type="presOf" srcId="{3F0E978A-1F4D-4BF2-9D25-FB90F5549F2F}" destId="{F0980A5B-F15D-7443-BBDE-15F60CFFAFBA}" srcOrd="0" destOrd="0" presId="urn:microsoft.com/office/officeart/2005/8/layout/vList2"/>
    <dgm:cxn modelId="{5E23A79F-77F1-9745-A0B9-8355961D3EB9}" type="presOf" srcId="{050D2707-086E-44F9-B37F-6E3EEB089289}" destId="{D960DBB2-8139-9C48-A7B1-A6A916383A16}" srcOrd="0" destOrd="0" presId="urn:microsoft.com/office/officeart/2005/8/layout/vList2"/>
    <dgm:cxn modelId="{B1FB4DA8-D301-0D4D-9868-A31EBA2D76E9}" type="presOf" srcId="{C8148315-DB00-4FFF-9EC5-6B2BD44E30C6}" destId="{2EC6CECC-C1EC-8745-BF0C-C076E1336651}" srcOrd="0" destOrd="0" presId="urn:microsoft.com/office/officeart/2005/8/layout/vList2"/>
    <dgm:cxn modelId="{EE635DDE-70F6-4FA5-B433-37D7088C1CFF}" srcId="{680D7E80-ABAE-48F5-A31D-1679C02C895A}" destId="{C0CC92FD-7826-4D5B-BB1A-915718D6D49C}" srcOrd="4" destOrd="0" parTransId="{484FBE1F-23A6-42DE-85C3-253F8996F1DD}" sibTransId="{DAB1A085-3D2A-48B5-A79C-2526550581D3}"/>
    <dgm:cxn modelId="{BCF0BD65-BF2A-EA4F-9CA1-AA8F6B772C7F}" type="presOf" srcId="{7494E720-1AA3-49DA-A926-75A06BC0D3A3}" destId="{06515674-F2D7-8541-A9CF-E9ADBDAAF325}" srcOrd="0" destOrd="0" presId="urn:microsoft.com/office/officeart/2005/8/layout/vList2"/>
    <dgm:cxn modelId="{620E0A60-FB58-AE43-9D4B-AB5EF80F1AEC}" type="presParOf" srcId="{148371C9-AD8A-9A4A-B076-E1837E9A6462}" destId="{2EC6CECC-C1EC-8745-BF0C-C076E1336651}" srcOrd="0" destOrd="0" presId="urn:microsoft.com/office/officeart/2005/8/layout/vList2"/>
    <dgm:cxn modelId="{9CDD3867-D671-094A-B8D5-D76B63469F55}" type="presParOf" srcId="{148371C9-AD8A-9A4A-B076-E1837E9A6462}" destId="{7E64FFFB-E7AC-BD4F-9ECC-7E73DB849175}" srcOrd="1" destOrd="0" presId="urn:microsoft.com/office/officeart/2005/8/layout/vList2"/>
    <dgm:cxn modelId="{82AABD51-0BFB-354A-ADA3-18C395D8569A}" type="presParOf" srcId="{148371C9-AD8A-9A4A-B076-E1837E9A6462}" destId="{F0980A5B-F15D-7443-BBDE-15F60CFFAFBA}" srcOrd="2" destOrd="0" presId="urn:microsoft.com/office/officeart/2005/8/layout/vList2"/>
    <dgm:cxn modelId="{CA97CAF3-2723-9340-A8A8-C4689A1CB4D6}" type="presParOf" srcId="{148371C9-AD8A-9A4A-B076-E1837E9A6462}" destId="{AB1C2D8C-0295-5349-B842-82A43C12E940}" srcOrd="3" destOrd="0" presId="urn:microsoft.com/office/officeart/2005/8/layout/vList2"/>
    <dgm:cxn modelId="{B76C75CF-04F5-C943-9A12-7F112CF81CA3}" type="presParOf" srcId="{148371C9-AD8A-9A4A-B076-E1837E9A6462}" destId="{06515674-F2D7-8541-A9CF-E9ADBDAAF325}" srcOrd="4" destOrd="0" presId="urn:microsoft.com/office/officeart/2005/8/layout/vList2"/>
    <dgm:cxn modelId="{035EFF83-B179-B642-8B43-321C2730B5DD}" type="presParOf" srcId="{148371C9-AD8A-9A4A-B076-E1837E9A6462}" destId="{73E9A62E-3344-644A-8139-7A86D2B19E42}" srcOrd="5" destOrd="0" presId="urn:microsoft.com/office/officeart/2005/8/layout/vList2"/>
    <dgm:cxn modelId="{4E54FBF4-BE01-CD40-B6A0-E5EA26F47D81}" type="presParOf" srcId="{148371C9-AD8A-9A4A-B076-E1837E9A6462}" destId="{D960DBB2-8139-9C48-A7B1-A6A916383A16}" srcOrd="6" destOrd="0" presId="urn:microsoft.com/office/officeart/2005/8/layout/vList2"/>
    <dgm:cxn modelId="{13B9CD49-6762-9F4C-9E95-EC8C450940F1}" type="presParOf" srcId="{148371C9-AD8A-9A4A-B076-E1837E9A6462}" destId="{2EDF07C9-C165-294A-8C7D-7C893921A057}" srcOrd="7" destOrd="0" presId="urn:microsoft.com/office/officeart/2005/8/layout/vList2"/>
    <dgm:cxn modelId="{86081710-B70F-F543-BD1D-412C7F1B3B25}" type="presParOf" srcId="{148371C9-AD8A-9A4A-B076-E1837E9A6462}" destId="{C6BB46A5-31C0-5849-AF60-D4394EA81AB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9025D-EFB6-4C67-955F-D806511ED860}">
      <dsp:nvSpPr>
        <dsp:cNvPr id="0" name=""/>
        <dsp:cNvSpPr/>
      </dsp:nvSpPr>
      <dsp:spPr>
        <a:xfrm>
          <a:off x="2759623" y="1851"/>
          <a:ext cx="1689565" cy="1098217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Recognise Soft Signs</a:t>
          </a:r>
        </a:p>
      </dsp:txBody>
      <dsp:txXfrm>
        <a:off x="2813234" y="55462"/>
        <a:ext cx="1582343" cy="990995"/>
      </dsp:txXfrm>
    </dsp:sp>
    <dsp:sp modelId="{B381A977-503C-44C5-B3B5-195591FB116A}">
      <dsp:nvSpPr>
        <dsp:cNvPr id="0" name=""/>
        <dsp:cNvSpPr/>
      </dsp:nvSpPr>
      <dsp:spPr>
        <a:xfrm>
          <a:off x="1408904" y="550960"/>
          <a:ext cx="4391002" cy="4391002"/>
        </a:xfrm>
        <a:custGeom>
          <a:avLst/>
          <a:gdLst/>
          <a:ahLst/>
          <a:cxnLst/>
          <a:rect l="0" t="0" r="0" b="0"/>
          <a:pathLst>
            <a:path>
              <a:moveTo>
                <a:pt x="3266965" y="279205"/>
              </a:moveTo>
              <a:arcTo wR="2195501" hR="2195501" stAng="17952660" swAng="12127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2CCE6-6212-4C1A-86EA-E7992E6EF06F}">
      <dsp:nvSpPr>
        <dsp:cNvPr id="0" name=""/>
        <dsp:cNvSpPr/>
      </dsp:nvSpPr>
      <dsp:spPr>
        <a:xfrm>
          <a:off x="4847669" y="1518905"/>
          <a:ext cx="1689565" cy="109821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Take observations</a:t>
          </a:r>
        </a:p>
      </dsp:txBody>
      <dsp:txXfrm>
        <a:off x="4901280" y="1572516"/>
        <a:ext cx="1582343" cy="990995"/>
      </dsp:txXfrm>
    </dsp:sp>
    <dsp:sp modelId="{6E9F1724-106F-41DB-A154-D843DE361D7A}">
      <dsp:nvSpPr>
        <dsp:cNvPr id="0" name=""/>
        <dsp:cNvSpPr/>
      </dsp:nvSpPr>
      <dsp:spPr>
        <a:xfrm>
          <a:off x="1408904" y="550960"/>
          <a:ext cx="4391002" cy="4391002"/>
        </a:xfrm>
        <a:custGeom>
          <a:avLst/>
          <a:gdLst/>
          <a:ahLst/>
          <a:cxnLst/>
          <a:rect l="0" t="0" r="0" b="0"/>
          <a:pathLst>
            <a:path>
              <a:moveTo>
                <a:pt x="4385753" y="2347222"/>
              </a:moveTo>
              <a:arcTo wR="2195501" hR="2195501" stAng="21837757" swAng="13606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A39B1-4804-476F-A094-72C26915F2A6}">
      <dsp:nvSpPr>
        <dsp:cNvPr id="0" name=""/>
        <dsp:cNvSpPr/>
      </dsp:nvSpPr>
      <dsp:spPr>
        <a:xfrm>
          <a:off x="4050106" y="3973550"/>
          <a:ext cx="1689565" cy="109821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Calculate NEWS</a:t>
          </a:r>
        </a:p>
      </dsp:txBody>
      <dsp:txXfrm>
        <a:off x="4103717" y="4027161"/>
        <a:ext cx="1582343" cy="990995"/>
      </dsp:txXfrm>
    </dsp:sp>
    <dsp:sp modelId="{58550E4E-BF74-49A7-AA24-2C30C31999FE}">
      <dsp:nvSpPr>
        <dsp:cNvPr id="0" name=""/>
        <dsp:cNvSpPr/>
      </dsp:nvSpPr>
      <dsp:spPr>
        <a:xfrm>
          <a:off x="1408904" y="550960"/>
          <a:ext cx="4391002" cy="4391002"/>
        </a:xfrm>
        <a:custGeom>
          <a:avLst/>
          <a:gdLst/>
          <a:ahLst/>
          <a:cxnLst/>
          <a:rect l="0" t="0" r="0" b="0"/>
          <a:pathLst>
            <a:path>
              <a:moveTo>
                <a:pt x="2465357" y="4374355"/>
              </a:moveTo>
              <a:arcTo wR="2195501" hR="2195501" stAng="4976385" swAng="8472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CBF6F-5132-42D2-B918-2E1E5C6A6E75}">
      <dsp:nvSpPr>
        <dsp:cNvPr id="0" name=""/>
        <dsp:cNvSpPr/>
      </dsp:nvSpPr>
      <dsp:spPr>
        <a:xfrm>
          <a:off x="1469140" y="3973550"/>
          <a:ext cx="1689565" cy="109821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Escalate using Escalation Tool</a:t>
          </a:r>
        </a:p>
      </dsp:txBody>
      <dsp:txXfrm>
        <a:off x="1522751" y="4027161"/>
        <a:ext cx="1582343" cy="990995"/>
      </dsp:txXfrm>
    </dsp:sp>
    <dsp:sp modelId="{5E88134A-3CA2-45C5-B50E-798EA04AC505}">
      <dsp:nvSpPr>
        <dsp:cNvPr id="0" name=""/>
        <dsp:cNvSpPr/>
      </dsp:nvSpPr>
      <dsp:spPr>
        <a:xfrm>
          <a:off x="1408904" y="550960"/>
          <a:ext cx="4391002" cy="4391002"/>
        </a:xfrm>
        <a:custGeom>
          <a:avLst/>
          <a:gdLst/>
          <a:ahLst/>
          <a:cxnLst/>
          <a:rect l="0" t="0" r="0" b="0"/>
          <a:pathLst>
            <a:path>
              <a:moveTo>
                <a:pt x="233081" y="3179947"/>
              </a:moveTo>
              <a:arcTo wR="2195501" hR="2195501" stAng="9201565" swAng="13606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A015E-4CDC-4B7B-BB51-6D3AD5DB7B90}">
      <dsp:nvSpPr>
        <dsp:cNvPr id="0" name=""/>
        <dsp:cNvSpPr/>
      </dsp:nvSpPr>
      <dsp:spPr>
        <a:xfrm>
          <a:off x="671577" y="1518905"/>
          <a:ext cx="1689565" cy="109821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Communicate using </a:t>
          </a:r>
          <a:r>
            <a:rPr lang="en-GB" sz="1700" kern="1200" dirty="0" err="1"/>
            <a:t>SBARD</a:t>
          </a:r>
          <a:endParaRPr lang="en-GB" sz="1700" kern="1200" dirty="0"/>
        </a:p>
      </dsp:txBody>
      <dsp:txXfrm>
        <a:off x="725188" y="1572516"/>
        <a:ext cx="1582343" cy="990995"/>
      </dsp:txXfrm>
    </dsp:sp>
    <dsp:sp modelId="{EA731AD8-3544-4787-80E4-BD7ECCE0F96D}">
      <dsp:nvSpPr>
        <dsp:cNvPr id="0" name=""/>
        <dsp:cNvSpPr/>
      </dsp:nvSpPr>
      <dsp:spPr>
        <a:xfrm>
          <a:off x="1408904" y="550960"/>
          <a:ext cx="4391002" cy="4391002"/>
        </a:xfrm>
        <a:custGeom>
          <a:avLst/>
          <a:gdLst/>
          <a:ahLst/>
          <a:cxnLst/>
          <a:rect l="0" t="0" r="0" b="0"/>
          <a:pathLst>
            <a:path>
              <a:moveTo>
                <a:pt x="527926" y="767418"/>
              </a:moveTo>
              <a:arcTo wR="2195501" hR="2195501" stAng="13234571" swAng="12127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99E3D-8C3D-1942-AED9-7C1BF54D79B7}">
      <dsp:nvSpPr>
        <dsp:cNvPr id="0" name=""/>
        <dsp:cNvSpPr/>
      </dsp:nvSpPr>
      <dsp:spPr>
        <a:xfrm>
          <a:off x="0" y="3505"/>
          <a:ext cx="41148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    Situation</a:t>
          </a:r>
          <a:endParaRPr lang="en-US" sz="2800" kern="1200" dirty="0"/>
        </a:p>
      </dsp:txBody>
      <dsp:txXfrm>
        <a:off x="31984" y="35489"/>
        <a:ext cx="4050832" cy="591232"/>
      </dsp:txXfrm>
    </dsp:sp>
    <dsp:sp modelId="{D939FD8E-FBB7-264F-A47A-1EB5D913DF9D}">
      <dsp:nvSpPr>
        <dsp:cNvPr id="0" name=""/>
        <dsp:cNvSpPr/>
      </dsp:nvSpPr>
      <dsp:spPr>
        <a:xfrm>
          <a:off x="0" y="781121"/>
          <a:ext cx="4114800" cy="655200"/>
        </a:xfrm>
        <a:prstGeom prst="roundRect">
          <a:avLst/>
        </a:prstGeom>
        <a:solidFill>
          <a:schemeClr val="accent2">
            <a:hueOff val="-2703876"/>
            <a:satOff val="-7206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    Background</a:t>
          </a:r>
          <a:endParaRPr lang="en-US" sz="2800" kern="1200" dirty="0"/>
        </a:p>
      </dsp:txBody>
      <dsp:txXfrm>
        <a:off x="31984" y="813105"/>
        <a:ext cx="4050832" cy="591232"/>
      </dsp:txXfrm>
    </dsp:sp>
    <dsp:sp modelId="{8F3CFD46-1945-ED4C-B734-96C24E189A9B}">
      <dsp:nvSpPr>
        <dsp:cNvPr id="0" name=""/>
        <dsp:cNvSpPr/>
      </dsp:nvSpPr>
      <dsp:spPr>
        <a:xfrm>
          <a:off x="0" y="1516961"/>
          <a:ext cx="4114800" cy="655200"/>
        </a:xfrm>
        <a:prstGeom prst="roundRect">
          <a:avLst/>
        </a:prstGeom>
        <a:solidFill>
          <a:schemeClr val="accent2">
            <a:hueOff val="-5407753"/>
            <a:satOff val="-14413"/>
            <a:lumOff val="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A    Assessment</a:t>
          </a:r>
          <a:endParaRPr lang="en-US" sz="2800" kern="1200" dirty="0"/>
        </a:p>
      </dsp:txBody>
      <dsp:txXfrm>
        <a:off x="31984" y="1548945"/>
        <a:ext cx="4050832" cy="591232"/>
      </dsp:txXfrm>
    </dsp:sp>
    <dsp:sp modelId="{41D98861-4FE6-DC4A-A59D-C41F858CCFEF}">
      <dsp:nvSpPr>
        <dsp:cNvPr id="0" name=""/>
        <dsp:cNvSpPr/>
      </dsp:nvSpPr>
      <dsp:spPr>
        <a:xfrm>
          <a:off x="0" y="2252801"/>
          <a:ext cx="4114800" cy="655200"/>
        </a:xfrm>
        <a:prstGeom prst="roundRect">
          <a:avLst/>
        </a:prstGeom>
        <a:solidFill>
          <a:schemeClr val="accent2">
            <a:hueOff val="-8111629"/>
            <a:satOff val="-21619"/>
            <a:lumOff val="158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   Recommendation</a:t>
          </a:r>
          <a:endParaRPr lang="en-US" sz="2800" kern="1200" dirty="0"/>
        </a:p>
      </dsp:txBody>
      <dsp:txXfrm>
        <a:off x="31984" y="2284785"/>
        <a:ext cx="4050832" cy="591232"/>
      </dsp:txXfrm>
    </dsp:sp>
    <dsp:sp modelId="{45996955-4A63-C445-AF09-9DBEF59E2351}">
      <dsp:nvSpPr>
        <dsp:cNvPr id="0" name=""/>
        <dsp:cNvSpPr/>
      </dsp:nvSpPr>
      <dsp:spPr>
        <a:xfrm>
          <a:off x="0" y="2988641"/>
          <a:ext cx="4114800" cy="655200"/>
        </a:xfrm>
        <a:prstGeom prst="roundRect">
          <a:avLst/>
        </a:prstGeom>
        <a:solidFill>
          <a:schemeClr val="accent2">
            <a:hueOff val="-10815505"/>
            <a:satOff val="-28825"/>
            <a:lumOff val="211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   Decision</a:t>
          </a:r>
          <a:endParaRPr lang="en-US" sz="2800" kern="1200" dirty="0"/>
        </a:p>
      </dsp:txBody>
      <dsp:txXfrm>
        <a:off x="31984" y="3020625"/>
        <a:ext cx="4050832" cy="591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6CECC-C1EC-8745-BF0C-C076E1336651}">
      <dsp:nvSpPr>
        <dsp:cNvPr id="0" name=""/>
        <dsp:cNvSpPr/>
      </dsp:nvSpPr>
      <dsp:spPr>
        <a:xfrm>
          <a:off x="0" y="20317"/>
          <a:ext cx="11145001" cy="113497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GB" sz="2000" kern="1200" dirty="0"/>
            <a:t>: </a:t>
          </a: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Briefly describe the current situation and give a clear concise overview of relevant </a:t>
          </a:r>
          <a:r>
            <a:rPr lang="en-GB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issues</a:t>
          </a:r>
          <a:endParaRPr lang="en-US" sz="2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405" y="75722"/>
        <a:ext cx="11034191" cy="1024161"/>
      </dsp:txXfrm>
    </dsp:sp>
    <dsp:sp modelId="{F0980A5B-F15D-7443-BBDE-15F60CFFAFBA}">
      <dsp:nvSpPr>
        <dsp:cNvPr id="0" name=""/>
        <dsp:cNvSpPr/>
      </dsp:nvSpPr>
      <dsp:spPr>
        <a:xfrm>
          <a:off x="0" y="1241689"/>
          <a:ext cx="11145001" cy="920423"/>
        </a:xfrm>
        <a:prstGeom prst="roundRect">
          <a:avLst/>
        </a:prstGeom>
        <a:solidFill>
          <a:schemeClr val="accent1">
            <a:shade val="80000"/>
            <a:hueOff val="207682"/>
            <a:satOff val="-15189"/>
            <a:lumOff val="9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Briefly state the relevant history and what got you to this </a:t>
          </a:r>
          <a:r>
            <a:rPr lang="en-GB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point</a:t>
          </a:r>
          <a:endParaRPr lang="en-US" sz="2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931" y="1286620"/>
        <a:ext cx="11055139" cy="830561"/>
      </dsp:txXfrm>
    </dsp:sp>
    <dsp:sp modelId="{06515674-F2D7-8541-A9CF-E9ADBDAAF325}">
      <dsp:nvSpPr>
        <dsp:cNvPr id="0" name=""/>
        <dsp:cNvSpPr/>
      </dsp:nvSpPr>
      <dsp:spPr>
        <a:xfrm>
          <a:off x="0" y="2248512"/>
          <a:ext cx="11145001" cy="1138570"/>
        </a:xfrm>
        <a:prstGeom prst="roundRect">
          <a:avLst/>
        </a:prstGeom>
        <a:solidFill>
          <a:schemeClr val="accent1">
            <a:shade val="80000"/>
            <a:hueOff val="415364"/>
            <a:satOff val="-30378"/>
            <a:lumOff val="187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Summarise the facts and give your best assessment on what is happening</a:t>
          </a:r>
          <a:endParaRPr lang="en-US" sz="2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580" y="2304092"/>
        <a:ext cx="11033841" cy="1027410"/>
      </dsp:txXfrm>
    </dsp:sp>
    <dsp:sp modelId="{D960DBB2-8139-9C48-A7B1-A6A916383A16}">
      <dsp:nvSpPr>
        <dsp:cNvPr id="0" name=""/>
        <dsp:cNvSpPr/>
      </dsp:nvSpPr>
      <dsp:spPr>
        <a:xfrm>
          <a:off x="0" y="3473483"/>
          <a:ext cx="11145001" cy="944060"/>
        </a:xfrm>
        <a:prstGeom prst="roundRect">
          <a:avLst/>
        </a:prstGeom>
        <a:solidFill>
          <a:schemeClr val="accent1">
            <a:shade val="80000"/>
            <a:hueOff val="623046"/>
            <a:satOff val="-45566"/>
            <a:lumOff val="28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R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What actions are you asking for? What do you want to happen next?</a:t>
          </a:r>
          <a:endParaRPr lang="en-US" sz="2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85" y="3519568"/>
        <a:ext cx="11052831" cy="851890"/>
      </dsp:txXfrm>
    </dsp:sp>
    <dsp:sp modelId="{C6BB46A5-31C0-5849-AF60-D4394EA81AB1}">
      <dsp:nvSpPr>
        <dsp:cNvPr id="0" name=""/>
        <dsp:cNvSpPr/>
      </dsp:nvSpPr>
      <dsp:spPr>
        <a:xfrm>
          <a:off x="0" y="4503943"/>
          <a:ext cx="11145001" cy="1018411"/>
        </a:xfrm>
        <a:prstGeom prst="roundRect">
          <a:avLst/>
        </a:prstGeom>
        <a:solidFill>
          <a:schemeClr val="accent1">
            <a:shade val="80000"/>
            <a:hueOff val="830728"/>
            <a:satOff val="-60755"/>
            <a:lumOff val="37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D</a:t>
          </a:r>
          <a:r>
            <a:rPr lang="en-GB" sz="2200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GB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What have you agreed?</a:t>
          </a:r>
          <a:endParaRPr lang="en-US" sz="2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715" y="4553658"/>
        <a:ext cx="11045571" cy="918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1B28-DA44-4CF3-9925-43E3D9F41E04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B9F2B-6509-48C6-B51D-D5CAFD0C9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8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-KWnrsOw8M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QabKghrtXps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rr9QOerg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rr9QOerg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All homes and hospital do speak different languages. NEWS2 means that all professionals will have a common language across healthcare.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contact 999 if you think someone is having a stroke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2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1613" y="500063"/>
            <a:ext cx="4443412" cy="250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3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Soft Signs are not specific enough to be used alone</a:t>
            </a:r>
          </a:p>
          <a:p>
            <a:pPr marL="171450" marR="0" lvl="0" indent="-171450" algn="l" defTabSz="913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Soft Signs benefit from some sort of validation / quantification</a:t>
            </a:r>
          </a:p>
          <a:p>
            <a:pPr marL="171450" marR="0" indent="-171450" algn="l" defTabSz="913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Pre-requisite of NEWS is either regular observations or recognising concern</a:t>
            </a:r>
          </a:p>
          <a:p>
            <a:pPr marL="171450" marR="0" indent="-171450" algn="l" defTabSz="913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NEWS requires an entry point in community settings (don’t want to over-medicalise</a:t>
            </a:r>
            <a:r>
              <a:rPr lang="en-GB" sz="1200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 care homes, only take </a:t>
            </a:r>
            <a:r>
              <a:rPr lang="en-GB" sz="1200" baseline="0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obs</a:t>
            </a:r>
            <a:r>
              <a:rPr lang="en-GB" sz="1200" baseline="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 when really needed, as many people now do at home)</a:t>
            </a:r>
            <a:endParaRPr lang="en-GB" sz="1200" dirty="0" smtClean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171450" marR="0" indent="-171450" algn="l" defTabSz="913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 smtClean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171450" marR="0" indent="-171450" algn="l" defTabSz="9139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 smtClean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28AD0-0097-407D-A09C-E24D0DA281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9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You need to know what is normal for their resident. ReSPECT is currently being used at our local hospitals (e.g. BRI/Southmead), as well as some GPs. We hope it will be used by many more GPS in the future. DNACPR is included on the ReSPECT form.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34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It is important to know what is normal for the resident.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This can support the GP or other healthcare professionals with clinical decision making when their attention is requested.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Local hospitals and some GPs are already using ReSPECT. We hope many more GPS will join others in using it soon.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DNACPR is included on the ReSPECT form.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45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5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 you want your students to watch these first?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9F2B-6509-48C6-B51D-D5CAFD0C964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1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that</a:t>
            </a:r>
            <a:r>
              <a:rPr lang="en-GB" baseline="0" dirty="0" smtClean="0"/>
              <a:t> you are aware of what physical observations cover. </a:t>
            </a:r>
          </a:p>
          <a:p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NEWS2 is a standardised assessment tool, which gives an indication of how unwell the patient is.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Together the measurements gives a score of between 0 and 20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common language across healthcare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Depending on the NEWS scores, staff using RESTORE2TM can escalate the patient’s care appropriately in line with an escalation plan.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 allows the carer to escalate their concern to a GP or another professional.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Omit slides 16-22 if there is evidence of knowledge and or experience of taking observations. Jump to calculating NEWS score.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95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Because RESTORE2 uses NEWS which is a standardised across healthcare settings,</a:t>
            </a:r>
            <a:r>
              <a:rPr lang="en-GB" baseline="0" dirty="0" smtClean="0"/>
              <a:t> there is a common language that can support healthcare professionals to assess residents and communicate.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NEWS2 makes you go back and review your resident and start a conversation with another professional.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78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79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Can omit these slides if there is evidence of knowledge</a:t>
            </a:r>
            <a:r>
              <a:rPr lang="en-GB" baseline="0" dirty="0" smtClean="0"/>
              <a:t> and or experience of taking observation. Otherwise redirect to the HEE NEWS and taking observation videos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54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3EC8E-150C-4EE6-911F-C08DD33708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53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Can omit these slides if there is evidence of knowledge</a:t>
            </a:r>
            <a:r>
              <a:rPr lang="en-GB" baseline="0" dirty="0" smtClean="0"/>
              <a:t> and or experience of taking observation. Otherwise redirect to the HEE NEWS and taking observation videos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593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Ref:</a:t>
            </a:r>
            <a:r>
              <a:rPr lang="en-GB" baseline="0" dirty="0" smtClean="0"/>
              <a:t> Royal College of physicians</a:t>
            </a:r>
            <a:r>
              <a:rPr lang="en-GB" dirty="0" smtClean="0"/>
              <a:t> National early warning score  news 2  December 2017 </a:t>
            </a:r>
          </a:p>
          <a:p>
            <a:endParaRPr lang="en-GB" dirty="0" smtClean="0"/>
          </a:p>
          <a:p>
            <a:r>
              <a:rPr lang="en-GB" dirty="0" smtClean="0"/>
              <a:t>Hypercapnia</a:t>
            </a:r>
            <a:r>
              <a:rPr lang="en-GB" baseline="0" dirty="0" smtClean="0"/>
              <a:t> respiratory failure</a:t>
            </a:r>
          </a:p>
          <a:p>
            <a:endParaRPr lang="en-GB" baseline="0" dirty="0" smtClean="0"/>
          </a:p>
          <a:p>
            <a:r>
              <a:rPr lang="en-GB" dirty="0" smtClean="0"/>
              <a:t>hypercapnia (a high concentration of carbon dioxide in the blood) – main cause </a:t>
            </a:r>
            <a:r>
              <a:rPr lang="en-GB" dirty="0" err="1" smtClean="0"/>
              <a:t>copd</a:t>
            </a:r>
            <a:r>
              <a:rPr lang="en-GB" dirty="0" smtClean="0"/>
              <a:t>  but are other causes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6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Can omit these slides if there is evidence of knowledge</a:t>
            </a:r>
            <a:r>
              <a:rPr lang="en-GB" baseline="0" dirty="0" smtClean="0"/>
              <a:t> and or experience of taking observation. Otherwise redirect to the HEE NEWS and taking observation videos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Systolic blood pressure reading is used in calculating a</a:t>
            </a:r>
            <a:r>
              <a:rPr lang="en-GB" baseline="0" dirty="0" smtClean="0"/>
              <a:t> NEWS score.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243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omit these slides if there is evidence of knowledge</a:t>
            </a:r>
            <a:r>
              <a:rPr lang="en-GB" baseline="0" dirty="0" smtClean="0"/>
              <a:t> and or experience of taking observation. Otherwise redirect to the HEE NEWS and taking observation videos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79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Can omit these slides if there is evidence of knowledge</a:t>
            </a:r>
            <a:r>
              <a:rPr lang="en-GB" baseline="0" dirty="0" smtClean="0"/>
              <a:t> and or experience of taking observation. Otherwise redirect to the HEE NEWS and taking observation videos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Residents with acute illness may develop an acutely altered mental state, manifesting as new confusion, delirium or a Glasgow Coma Scale (GCS) &lt;15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New confusion is an important sign of acute clinical deterioration requiring urgent clinical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 Acutely altered mental state may occur because of sepsis, hypoxia, hypotension or metabolic disturbances, either alone or in combination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it is unclear whether the confusion is new or a normal state, it should be assumed to be new until confirmed to be otherwise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challenge this may pose in residents with dementia?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795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Can omit these slides if there is evidence of knowledge</a:t>
            </a:r>
            <a:r>
              <a:rPr lang="en-GB" baseline="0" dirty="0" smtClean="0"/>
              <a:t> and or experience of taking observation. Otherwise redirect to the HEE NEWS and taking observation videos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Normal body temperature is different for everyone and changes during the day.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 high temperature is usually considered to be 38C or above. This is sometimes called a fever.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Many things can cause a high temperature, but it's usually caused by the body fighting an infection.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Note:</a:t>
            </a:r>
            <a:r>
              <a:rPr lang="en-GB" baseline="0" dirty="0" smtClean="0"/>
              <a:t> If you feel hot or shivery, you may have a high temperature even if a thermometer says your temperature is below 38C.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190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way to see how it works is to practice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 score: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  Can indicate how unwell the resident may be- the 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igher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 score, 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sicker the patient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2.   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ommon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of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deterioration across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healthcare settings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3.   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Performs a track-and-trigger function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especially when used earlier in pre-hospital settings before arrival in hospital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981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1st set NEWS2 score =2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set NEWS2 score = 4</a:t>
            </a:r>
          </a:p>
          <a:p>
            <a:r>
              <a:rPr lang="en-GB" dirty="0" smtClean="0"/>
              <a:t>Charlie’s condition</a:t>
            </a:r>
            <a:r>
              <a:rPr lang="en-GB" baseline="0" dirty="0" smtClean="0"/>
              <a:t> is deteriorating (0-2-4) 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HEE videos- What is NEWS: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https://youtu.be/S-KWnrsOw8M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 mins 34 sec)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Measuring Oxygen Saturation: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https://youtu.be/QabKghrtXps</a:t>
            </a:r>
            <a:r>
              <a:rPr kumimoji="0" lang="en-GB" sz="1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(2mins 41sec)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725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Carers are usually the first to recognise soft signs but found it difficult to communicate this concern.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NEWS2  allows the carer to escalate their concern to a GP or another professional.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Escalation does not replace clinical judgement.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It has been noted that in care homes, sometimes observations are not recorded regularly.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NEWS2 makes you go back and review your resident and start a conversation with another professional.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551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Participants may be familiar with using SBAR or are confident talking to another professional without the need of SBARD.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SBARD is used in hospitals to ensure that there is a standard approach in giving info ensuring no information may be misinterpreted by another professional.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7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RESTORE2</a:t>
            </a:r>
            <a:r>
              <a:rPr lang="en-GB" sz="1200" b="1" baseline="30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GB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–What is it?     </a:t>
            </a:r>
            <a:r>
              <a:rPr lang="en-GB" sz="1200" u="sng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https://www.youtube.com/watch?v=Gxrr9QOergg</a:t>
            </a:r>
            <a:r>
              <a:rPr lang="en-GB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(3mins 12 secs)</a:t>
            </a:r>
            <a:endParaRPr lang="en-GB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34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5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RESTORE2</a:t>
            </a:r>
            <a:r>
              <a:rPr kumimoji="0" lang="en-GB" sz="12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–What is it?     </a:t>
            </a:r>
            <a:r>
              <a:rPr kumimoji="0" lang="en-GB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https://www.youtube.com/watch?v=Gxrr9QOergg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(3mins 12 secs) 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9F2B-6509-48C6-B51D-D5CAFD0C96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4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RESTORE2 is not an admission avoidance tool- It is a right care, right time, right place tool, right outcome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They</a:t>
            </a:r>
            <a:r>
              <a:rPr lang="en-GB" baseline="0" dirty="0" smtClean="0"/>
              <a:t> are critical in preventing worsening deterioration and giving residents the best chance of being treated successfully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Ideally this means managing them in the community in their own place of residence, but it could mean having the shortest possible admission to hospital or supporting a dignified and managed death.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 facing homes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proportion of care that is provided by untrained carers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lack of  available standardised assessment tools</a:t>
            </a:r>
          </a:p>
          <a:p>
            <a:pPr marL="171450" marR="0" lvl="0" indent="-171450" algn="l" defTabSz="91394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difficulty in communicating effectively with multiple healthcare providers  when escalating concerns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complexity of recognising physical deterioration in residents with underlying health problems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77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Recognition of Soft signs allows the early detection of acute illness or physical deterioration and leads into taking physical observations using NEWS2.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Carers are usually the first to recognise soft signs but found it difficult to communicate this concern.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NEWS2  allows the carer to escalate their concern to a GP or another professional. </a:t>
            </a:r>
          </a:p>
          <a:p>
            <a:r>
              <a:rPr lang="en-GB" dirty="0" smtClean="0"/>
              <a:t>Fancy way</a:t>
            </a:r>
            <a:r>
              <a:rPr lang="en-GB" baseline="0" dirty="0" smtClean="0"/>
              <a:t> of saying ‘right help, right place, right time’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4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Best if</a:t>
            </a:r>
            <a:r>
              <a:rPr lang="en-GB" baseline="0" dirty="0" smtClean="0"/>
              <a:t> you can use an example from your own experience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B9F2B-6509-48C6-B51D-D5CAFD0C96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 smtClean="0"/>
              <a:t>Does your resident have soft signs? If yes, they are at risk of deterioration.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Carers are usually the first to recognise soft signs but found it difficult to communicate this concern.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Soft</a:t>
            </a:r>
            <a:r>
              <a:rPr lang="en-GB" baseline="0" dirty="0" smtClean="0"/>
              <a:t> signs </a:t>
            </a:r>
            <a:r>
              <a:rPr lang="en-GB" dirty="0" smtClean="0"/>
              <a:t>are</a:t>
            </a:r>
            <a:r>
              <a:rPr lang="en-GB" baseline="0" dirty="0" smtClean="0"/>
              <a:t> the early indicators that the resident may not be as well as they were previously.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Some soft signs are generic and apply to all residents, but you can also bespoke the RESTORE2 tool with the unique signs that indicate deterioration for a particular resident.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Soft signs provide an entry point into the National Early Warning Scores (NEWS).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90594-6E97-4236-B942-89AAAB02C9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9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23EC8E-150C-4EE6-911F-C08DD33708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92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92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75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22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8865942-4DE4-4B84-8AF6-05B4FB97F9F3}"/>
              </a:ext>
            </a:extLst>
          </p:cNvPr>
          <p:cNvSpPr/>
          <p:nvPr userDrawn="1"/>
        </p:nvSpPr>
        <p:spPr>
          <a:xfrm>
            <a:off x="0" y="1081653"/>
            <a:ext cx="12192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F55216-9252-4635-B49F-61B5F92AC5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1320" y="1626592"/>
            <a:ext cx="10738081" cy="2387600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here… presentation title goes here … presentation title goes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A8AA76-E563-43A5-A458-2E84F809B1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1320" y="4230482"/>
            <a:ext cx="10738081" cy="642567"/>
          </a:xfrm>
        </p:spPr>
        <p:txBody>
          <a:bodyPr>
            <a:norm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Event name (optional)</a:t>
            </a:r>
          </a:p>
          <a:p>
            <a:r>
              <a:rPr lang="en-US" dirty="0"/>
              <a:t>Today’s date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FBD904-903C-4935-9151-E92104783D87}"/>
              </a:ext>
            </a:extLst>
          </p:cNvPr>
          <p:cNvSpPr txBox="1"/>
          <p:nvPr userDrawn="1"/>
        </p:nvSpPr>
        <p:spPr>
          <a:xfrm>
            <a:off x="954618" y="725302"/>
            <a:ext cx="17088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050" b="1" dirty="0"/>
              <a:t>National Patient Safety</a:t>
            </a:r>
            <a:br>
              <a:rPr lang="en-GB" sz="1050" b="1" dirty="0"/>
            </a:br>
            <a:r>
              <a:rPr lang="en-GB" sz="1050" b="1" dirty="0"/>
              <a:t>Improvement Programmes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6C3A39C-6FD4-48C0-81EA-2C8FB63CF494}"/>
              </a:ext>
            </a:extLst>
          </p:cNvPr>
          <p:cNvGrpSpPr/>
          <p:nvPr userDrawn="1"/>
        </p:nvGrpSpPr>
        <p:grpSpPr>
          <a:xfrm>
            <a:off x="954617" y="1082062"/>
            <a:ext cx="2400000" cy="893984"/>
            <a:chOff x="2793304" y="1260493"/>
            <a:chExt cx="1800000" cy="893984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="" xmlns:a16="http://schemas.microsoft.com/office/drawing/2014/main" id="{995A64C4-470F-44B9-8CCF-F6BE97F1D7DB}"/>
                </a:ext>
              </a:extLst>
            </p:cNvPr>
            <p:cNvSpPr/>
            <p:nvPr userDrawn="1"/>
          </p:nvSpPr>
          <p:spPr>
            <a:xfrm flipH="1" flipV="1">
              <a:off x="2793304" y="1440493"/>
              <a:ext cx="1800000" cy="713984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951D7C7-5EA7-45CB-90FE-C8EE33EE6965}"/>
                </a:ext>
              </a:extLst>
            </p:cNvPr>
            <p:cNvSpPr/>
            <p:nvPr userDrawn="1"/>
          </p:nvSpPr>
          <p:spPr>
            <a:xfrm>
              <a:off x="2793304" y="1260493"/>
              <a:ext cx="360000" cy="1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8B58CB1-21EA-4230-968C-9F47C3BE7F27}"/>
                </a:ext>
              </a:extLst>
            </p:cNvPr>
            <p:cNvSpPr/>
            <p:nvPr userDrawn="1"/>
          </p:nvSpPr>
          <p:spPr>
            <a:xfrm>
              <a:off x="3153208" y="1260493"/>
              <a:ext cx="360000" cy="18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34349AFD-38A9-437F-885B-CDD35781E8B3}"/>
                </a:ext>
              </a:extLst>
            </p:cNvPr>
            <p:cNvSpPr/>
            <p:nvPr userDrawn="1"/>
          </p:nvSpPr>
          <p:spPr>
            <a:xfrm>
              <a:off x="3513112" y="1260493"/>
              <a:ext cx="360000" cy="18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4202C07-BB0C-482F-9FC4-B49223C1DCAF}"/>
                </a:ext>
              </a:extLst>
            </p:cNvPr>
            <p:cNvSpPr/>
            <p:nvPr userDrawn="1"/>
          </p:nvSpPr>
          <p:spPr>
            <a:xfrm>
              <a:off x="3873016" y="1260493"/>
              <a:ext cx="360000" cy="18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CEB14E3-F0F8-4448-910C-0EC6302883E8}"/>
                </a:ext>
              </a:extLst>
            </p:cNvPr>
            <p:cNvSpPr/>
            <p:nvPr userDrawn="1"/>
          </p:nvSpPr>
          <p:spPr>
            <a:xfrm>
              <a:off x="4232920" y="1260493"/>
              <a:ext cx="360000" cy="18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1927EF4-6C5F-448D-94A7-405B0948A0C5}"/>
              </a:ext>
            </a:extLst>
          </p:cNvPr>
          <p:cNvSpPr txBox="1"/>
          <p:nvPr userDrawn="1"/>
        </p:nvSpPr>
        <p:spPr>
          <a:xfrm>
            <a:off x="971319" y="1322742"/>
            <a:ext cx="162095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</a:p>
          <a:p>
            <a:pPr>
              <a:lnSpc>
                <a:spcPts val="1900"/>
              </a:lnSpc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9EC29C-8735-46A8-B389-C1998DAE27AA}"/>
              </a:ext>
            </a:extLst>
          </p:cNvPr>
          <p:cNvSpPr txBox="1"/>
          <p:nvPr userDrawn="1"/>
        </p:nvSpPr>
        <p:spPr>
          <a:xfrm>
            <a:off x="971319" y="5611536"/>
            <a:ext cx="372440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</a:rPr>
              <a:t>Delivered by: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C39BC9-21A2-4AB5-A532-55DF66FFCE25}"/>
              </a:ext>
            </a:extLst>
          </p:cNvPr>
          <p:cNvSpPr txBox="1"/>
          <p:nvPr userDrawn="1"/>
        </p:nvSpPr>
        <p:spPr>
          <a:xfrm>
            <a:off x="7832943" y="5611537"/>
            <a:ext cx="3724405" cy="564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000" i="0" dirty="0">
                <a:solidFill>
                  <a:schemeClr val="tx1"/>
                </a:solidFill>
              </a:rPr>
              <a:t>Led by:</a:t>
            </a:r>
          </a:p>
          <a:p>
            <a:pPr>
              <a:lnSpc>
                <a:spcPts val="1500"/>
              </a:lnSpc>
            </a:pPr>
            <a:r>
              <a:rPr lang="en-GB" sz="1200" b="1" i="0" dirty="0">
                <a:solidFill>
                  <a:schemeClr val="tx1"/>
                </a:solidFill>
              </a:rPr>
              <a:t>NHS England</a:t>
            </a:r>
          </a:p>
          <a:p>
            <a:pPr>
              <a:lnSpc>
                <a:spcPts val="1500"/>
              </a:lnSpc>
            </a:pPr>
            <a:r>
              <a:rPr lang="en-GB" sz="1200" b="1" i="0" dirty="0">
                <a:solidFill>
                  <a:schemeClr val="tx1"/>
                </a:solidFill>
              </a:rPr>
              <a:t>NHS Improvement</a:t>
            </a:r>
            <a:endParaRPr lang="en-GB" sz="1800" b="1" i="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5A9697F-1876-4A8A-8E5B-1A6C9909A20A}"/>
              </a:ext>
            </a:extLst>
          </p:cNvPr>
          <p:cNvSpPr/>
          <p:nvPr userDrawn="1"/>
        </p:nvSpPr>
        <p:spPr>
          <a:xfrm>
            <a:off x="1" y="5105115"/>
            <a:ext cx="12191999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F7C3C38-3AD7-463B-9726-80BD222453BD}"/>
              </a:ext>
            </a:extLst>
          </p:cNvPr>
          <p:cNvSpPr txBox="1"/>
          <p:nvPr userDrawn="1"/>
        </p:nvSpPr>
        <p:spPr>
          <a:xfrm>
            <a:off x="1266706" y="5146296"/>
            <a:ext cx="1069524" cy="271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@NatPatSIP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56A0F14-9E35-4399-A0A1-F9654287CCCB}"/>
              </a:ext>
            </a:extLst>
          </p:cNvPr>
          <p:cNvSpPr txBox="1"/>
          <p:nvPr userDrawn="1"/>
        </p:nvSpPr>
        <p:spPr>
          <a:xfrm>
            <a:off x="7696733" y="5133770"/>
            <a:ext cx="239655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www.improvement.nhs.uk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F93993E-6359-4D67-863C-59C2B1F5D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19" y="5835968"/>
            <a:ext cx="1302557" cy="1152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372C2BF-5E3C-491C-8B57-809EC9C7A9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17" y="5205653"/>
            <a:ext cx="221538" cy="180000"/>
          </a:xfrm>
          <a:prstGeom prst="rect">
            <a:avLst/>
          </a:prstGeom>
        </p:spPr>
      </p:pic>
      <p:sp>
        <p:nvSpPr>
          <p:cNvPr id="24" name="Text Placeholder 8">
            <a:extLst>
              <a:ext uri="{FF2B5EF4-FFF2-40B4-BE49-F238E27FC236}">
                <a16:creationId xmlns="" xmlns:a16="http://schemas.microsoft.com/office/drawing/2014/main" id="{987CA799-45C6-4ADE-8240-D28BC21FAC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4617" y="6003827"/>
            <a:ext cx="1874837" cy="333425"/>
          </a:xfrm>
        </p:spPr>
        <p:txBody>
          <a:bodyPr>
            <a:spAutoFit/>
          </a:bodyPr>
          <a:lstStyle>
            <a:lvl1pPr marL="0" indent="0">
              <a:lnSpc>
                <a:spcPts val="1300"/>
              </a:lnSpc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West of England Patient Safety Collaborative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31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0DF2C-C752-4577-9EB6-CE092688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BF8EC2-E5B3-4CCF-8572-11C199DB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>
                <a:solidFill>
                  <a:schemeClr val="accent2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>
                <a:solidFill>
                  <a:schemeClr val="accent3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>
                <a:solidFill>
                  <a:schemeClr val="accent4"/>
                </a:solidFill>
              </a:defRPr>
            </a:lvl3pPr>
            <a:lvl4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>
                <a:solidFill>
                  <a:schemeClr val="accent5"/>
                </a:solidFill>
              </a:defRPr>
            </a:lvl4pPr>
            <a:lvl5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1B23850C-E54D-404E-9D41-6E8F52C12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9756" y="6265344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|     National Patient Safety Improvement Programmes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29B19B67-BE4D-4FF1-BFE9-C21074F34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847" y="6265344"/>
            <a:ext cx="69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44E201-67E6-4C84-91CE-EF6C201C1F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C1A9DD0-A58F-4E8B-9B37-0EC02E2683A8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CDBAA4C-2008-49F5-A598-6E1D0080E963}"/>
              </a:ext>
            </a:extLst>
          </p:cNvPr>
          <p:cNvSpPr/>
          <p:nvPr userDrawn="1"/>
        </p:nvSpPr>
        <p:spPr>
          <a:xfrm>
            <a:off x="0" y="6677383"/>
            <a:ext cx="12192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406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342E330C-0CFA-4CC9-BE56-153ECD7E4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9756" y="6265344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|     National Patient Safety Improvement Programmes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04461AAE-DCCD-48F8-BD40-E6EC6025A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847" y="6265344"/>
            <a:ext cx="69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44E201-67E6-4C84-91CE-EF6C201C1F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C0607F-33E0-482C-9947-D3E1B94C18AE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B77B455-B769-43A5-BF56-7B73C5D743CF}"/>
              </a:ext>
            </a:extLst>
          </p:cNvPr>
          <p:cNvSpPr/>
          <p:nvPr userDrawn="1"/>
        </p:nvSpPr>
        <p:spPr>
          <a:xfrm>
            <a:off x="0" y="6677383"/>
            <a:ext cx="12192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0649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57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27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4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8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73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677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73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21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36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0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7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6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63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8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9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8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9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03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2EFC-BAD9-4619-B12F-8E2D6D883B94}" type="datetimeFigureOut">
              <a:rPr lang="en-GB" smtClean="0"/>
              <a:t>10/08/2021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D6E1-54D2-4834-80D2-066855775D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2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AA704A2-86C3-46C3-8411-930CE421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1094629"/>
            <a:ext cx="10752000" cy="8970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695D32-DFD8-4E2C-9789-FB430199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2229634"/>
            <a:ext cx="10752000" cy="39473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44D50-42E1-4AC6-ADD7-E0FE861B1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9756" y="6265344"/>
            <a:ext cx="4114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|     National Patient Safety Improvement Programmes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0D8CD4-150D-47A0-8FBD-6E79783B0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847" y="6265344"/>
            <a:ext cx="69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44E201-67E6-4C84-91CE-EF6C201C1F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B4411BEE-01DD-4FD4-A75E-A7070EC1EC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/>
        </p:blipFill>
        <p:spPr>
          <a:xfrm>
            <a:off x="10810415" y="355403"/>
            <a:ext cx="901585" cy="3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601">
          <p15:clr>
            <a:srgbClr val="F26B43"/>
          </p15:clr>
        </p15:guide>
        <p15:guide id="2" pos="7376">
          <p15:clr>
            <a:srgbClr val="F26B43"/>
          </p15:clr>
        </p15:guide>
        <p15:guide id="3" orient="horz" pos="451">
          <p15:clr>
            <a:srgbClr val="F26B43"/>
          </p15:clr>
        </p15:guide>
        <p15:guide id="4" orient="horz" pos="40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21991-4441-4BB3-8A98-5F46C574832F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A111-3718-4D88-A83E-B277FB2AB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0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wessexahsn.org.uk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weahsn.net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4.jpeg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2.jpeg"/><Relationship Id="rId3" Type="http://schemas.openxmlformats.org/officeDocument/2006/relationships/image" Target="../media/image45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png"/><Relationship Id="rId5" Type="http://schemas.openxmlformats.org/officeDocument/2006/relationships/diagramData" Target="../diagrams/data2.xml"/><Relationship Id="rId15" Type="http://schemas.openxmlformats.org/officeDocument/2006/relationships/image" Target="../media/image47.png"/><Relationship Id="rId10" Type="http://schemas.openxmlformats.org/officeDocument/2006/relationships/image" Target="../media/image9.png"/><Relationship Id="rId4" Type="http://schemas.openxmlformats.org/officeDocument/2006/relationships/image" Target="../media/image46.png"/><Relationship Id="rId9" Type="http://schemas.microsoft.com/office/2007/relationships/diagramDrawing" Target="../diagrams/drawing2.xml"/><Relationship Id="rId1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9.wdp"/><Relationship Id="rId18" Type="http://schemas.openxmlformats.org/officeDocument/2006/relationships/image" Target="../media/image10.png"/><Relationship Id="rId3" Type="http://schemas.openxmlformats.org/officeDocument/2006/relationships/diagramData" Target="../diagrams/data3.xml"/><Relationship Id="rId21" Type="http://schemas.openxmlformats.org/officeDocument/2006/relationships/image" Target="../media/image13.jpeg"/><Relationship Id="rId7" Type="http://schemas.microsoft.com/office/2007/relationships/diagramDrawing" Target="../diagrams/drawing3.xml"/><Relationship Id="rId12" Type="http://schemas.openxmlformats.org/officeDocument/2006/relationships/image" Target="../media/image5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4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8.wdp"/><Relationship Id="rId5" Type="http://schemas.openxmlformats.org/officeDocument/2006/relationships/diagramQuickStyle" Target="../diagrams/quickStyle3.xml"/><Relationship Id="rId15" Type="http://schemas.microsoft.com/office/2007/relationships/hdphoto" Target="../media/hdphoto10.wdp"/><Relationship Id="rId10" Type="http://schemas.openxmlformats.org/officeDocument/2006/relationships/image" Target="../media/image51.png"/><Relationship Id="rId19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microsoft.com/office/2007/relationships/hdphoto" Target="../media/hdphoto7.wdp"/><Relationship Id="rId1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8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90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3.png"/><Relationship Id="rId10" Type="http://schemas.openxmlformats.org/officeDocument/2006/relationships/image" Target="../media/image13.jpeg"/><Relationship Id="rId4" Type="http://schemas.openxmlformats.org/officeDocument/2006/relationships/image" Target="../media/image82.png"/><Relationship Id="rId9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jpeg"/><Relationship Id="rId4" Type="http://schemas.openxmlformats.org/officeDocument/2006/relationships/image" Target="../media/image9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xrr9QOergg" TargetMode="Externa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9" y="404664"/>
            <a:ext cx="3379287" cy="8728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52935" y="344401"/>
            <a:ext cx="3514441" cy="1074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007" y="344400"/>
            <a:ext cx="2853368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  <a:p>
            <a:pPr algn="ctr"/>
            <a:r>
              <a:rPr lang="en-GB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CCG logo here</a:t>
            </a:r>
          </a:p>
          <a:p>
            <a:pPr algn="ctr"/>
            <a:endParaRPr lang="en-GB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75162" y="1753074"/>
            <a:ext cx="8544870" cy="187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1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 common language across healthcare: </a:t>
            </a:r>
            <a:r>
              <a:rPr lang="en-GB" sz="16000" dirty="0">
                <a:solidFill>
                  <a:srgbClr val="1F497D"/>
                </a:solidFill>
                <a:latin typeface="Calibri"/>
              </a:rPr>
              <a:t/>
            </a:r>
            <a:br>
              <a:rPr lang="en-GB" sz="16000" dirty="0">
                <a:solidFill>
                  <a:srgbClr val="1F497D"/>
                </a:solidFill>
                <a:latin typeface="Calibri"/>
              </a:rPr>
            </a:br>
            <a:r>
              <a:rPr lang="en-GB" sz="9600" dirty="0">
                <a:solidFill>
                  <a:srgbClr val="1F497D"/>
                </a:solidFill>
                <a:latin typeface="Calibri"/>
              </a:rPr>
              <a:t>using RESTORE2 &amp; NEWS2 to identify the physically deteriorating </a:t>
            </a:r>
            <a:r>
              <a:rPr lang="en-GB" sz="9600" dirty="0" smtClean="0">
                <a:solidFill>
                  <a:srgbClr val="1F497D"/>
                </a:solidFill>
                <a:latin typeface="Calibri"/>
              </a:rPr>
              <a:t>person </a:t>
            </a:r>
            <a:r>
              <a:rPr lang="en-GB" sz="9600" dirty="0">
                <a:solidFill>
                  <a:srgbClr val="1F497D"/>
                </a:solidFill>
                <a:latin typeface="Calibri"/>
              </a:rPr>
              <a:t>in </a:t>
            </a:r>
            <a:r>
              <a:rPr lang="en-GB" sz="9600" dirty="0" smtClean="0">
                <a:solidFill>
                  <a:srgbClr val="1F497D"/>
                </a:solidFill>
                <a:latin typeface="Calibri"/>
              </a:rPr>
              <a:t>care/nursing homes and beyond</a:t>
            </a:r>
            <a:r>
              <a:rPr lang="en-GB" sz="9600" dirty="0">
                <a:solidFill>
                  <a:srgbClr val="1F497D"/>
                </a:solidFill>
                <a:latin typeface="Calibri"/>
              </a:rPr>
              <a:t/>
            </a:r>
            <a:br>
              <a:rPr lang="en-GB" sz="9600" dirty="0">
                <a:solidFill>
                  <a:srgbClr val="1F497D"/>
                </a:solidFill>
                <a:latin typeface="Calibri"/>
              </a:rPr>
            </a:br>
            <a:endParaRPr lang="en-GB" sz="9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406" y="5873928"/>
            <a:ext cx="3436290" cy="83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593961" y="3680336"/>
            <a:ext cx="6400800" cy="768834"/>
          </a:xfrm>
        </p:spPr>
        <p:txBody>
          <a:bodyPr/>
          <a:lstStyle/>
          <a:p>
            <a:r>
              <a:rPr lang="en-GB" b="1" dirty="0" smtClean="0"/>
              <a:t>Train the trainer slides</a:t>
            </a:r>
            <a:endParaRPr lang="en-GB" b="1" dirty="0"/>
          </a:p>
        </p:txBody>
      </p:sp>
      <p:pic>
        <p:nvPicPr>
          <p:cNvPr id="10" name="Picture 9" descr="RESTORE2 Parly Award Email Signature-0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00" y="5553076"/>
            <a:ext cx="529590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18860" y="4499982"/>
            <a:ext cx="86011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RESTORE2 uses NEWS2 reproduced from the Royal College of Physicians. National Early Warning Score (NEWS) 2: Standardising the assessment of acute illness severity in the NHS. Updated report of a working party. London: RCP, 2017. The NEWS2 charts must be reproduced in full colour and high resolution only.</a:t>
            </a:r>
          </a:p>
          <a:p>
            <a:r>
              <a:rPr lang="en-GB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RESTORE2 and its components must not be modified/amended in any way.</a:t>
            </a:r>
          </a:p>
          <a:p>
            <a:r>
              <a:rPr lang="en-GB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RESTORE2 is trademarked and copyrighted West Hampshire Clinical Commissioning Group 2019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374" y="291915"/>
            <a:ext cx="2906025" cy="120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E1F4A8-DCF0-444E-A52F-50C922EA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84" y="798177"/>
            <a:ext cx="10752000" cy="897008"/>
          </a:xfrm>
        </p:spPr>
        <p:txBody>
          <a:bodyPr/>
          <a:lstStyle/>
          <a:p>
            <a:r>
              <a:rPr lang="en-GB" dirty="0" smtClean="0"/>
              <a:t>Components of RESTORE2</a:t>
            </a:r>
            <a:r>
              <a:rPr lang="en-GB" baseline="30000" dirty="0" smtClean="0"/>
              <a:t>TM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D0171F-03AB-6F46-8825-F89EAB543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86" y="1655821"/>
            <a:ext cx="3668901" cy="3906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</a:rPr>
              <a:t>RESTORE2 combines soft signs with NEWS2, a clear escalation pathway designed around care homes and an SBARD communication tool and Action Tracker.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C867F89-8956-1442-A2AE-FEAFACE9A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49B4921-FAA0-494B-A580-6D1F2347D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C288F79-486C-5245-B071-7080188B39DC}"/>
              </a:ext>
            </a:extLst>
          </p:cNvPr>
          <p:cNvSpPr txBox="1">
            <a:spLocks/>
          </p:cNvSpPr>
          <p:nvPr/>
        </p:nvSpPr>
        <p:spPr>
          <a:xfrm>
            <a:off x="1670867" y="1133747"/>
            <a:ext cx="2659585" cy="3315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Frutiger" panose="020B0500000000000000" pitchFamily="34" charset="0"/>
              <a:buChar char="&gt;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Frutiger" panose="020B0500000000000000" pitchFamily="34" charset="0"/>
              <a:buChar char="&gt;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3007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86D5CCB8-3363-464F-8540-D13E72BBE837}"/>
              </a:ext>
            </a:extLst>
          </p:cNvPr>
          <p:cNvGraphicFramePr/>
          <p:nvPr>
            <p:extLst/>
          </p:nvPr>
        </p:nvGraphicFramePr>
        <p:xfrm>
          <a:off x="4503188" y="419622"/>
          <a:ext cx="7208812" cy="514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6B91D068-A35D-594F-A807-FECFC718A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3518" y="419623"/>
            <a:ext cx="1921791" cy="1236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405D581-F87C-6B4F-BDB7-60D6CB5FD1F0}"/>
              </a:ext>
            </a:extLst>
          </p:cNvPr>
          <p:cNvSpPr txBox="1"/>
          <p:nvPr/>
        </p:nvSpPr>
        <p:spPr>
          <a:xfrm>
            <a:off x="7242870" y="682513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Recognise Soft Signs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D14382F9-FF7D-5D4C-835F-166F75044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1687" y="1825513"/>
            <a:ext cx="1910947" cy="123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3A1F3F-BE64-5943-9D40-66A5C6579EC6}"/>
              </a:ext>
            </a:extLst>
          </p:cNvPr>
          <p:cNvSpPr txBox="1"/>
          <p:nvPr/>
        </p:nvSpPr>
        <p:spPr>
          <a:xfrm>
            <a:off x="9229915" y="2119747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Take Observations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A0195810-D3C5-0F4B-8E54-4D908EF1C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3987" y="4001023"/>
            <a:ext cx="1910947" cy="123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F6F71F-C5E1-9641-91E1-EF8AE9236B15}"/>
              </a:ext>
            </a:extLst>
          </p:cNvPr>
          <p:cNvSpPr txBox="1"/>
          <p:nvPr/>
        </p:nvSpPr>
        <p:spPr>
          <a:xfrm>
            <a:off x="8582215" y="4295256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Calculate NEWS2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="" xmlns:a16="http://schemas.microsoft.com/office/drawing/2014/main" id="{452735E5-B2B9-694D-A295-63400DBEC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2084" y="4001021"/>
            <a:ext cx="1919586" cy="123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1BBBE6-29CF-064A-8921-424EBC681A93}"/>
              </a:ext>
            </a:extLst>
          </p:cNvPr>
          <p:cNvSpPr txBox="1"/>
          <p:nvPr/>
        </p:nvSpPr>
        <p:spPr>
          <a:xfrm>
            <a:off x="5984632" y="4287781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Get the right help early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0E6D1481-479C-C447-BAC4-BF19A927F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367" y="1848622"/>
            <a:ext cx="1960530" cy="12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BBFDA38-6BFF-5444-B2B8-753C50EEC290}"/>
              </a:ext>
            </a:extLst>
          </p:cNvPr>
          <p:cNvSpPr txBox="1"/>
          <p:nvPr/>
        </p:nvSpPr>
        <p:spPr>
          <a:xfrm>
            <a:off x="5167387" y="2119746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Get your message across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84DBC5E7-187E-154D-869A-CB9BB4EB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897" y="1873211"/>
            <a:ext cx="2265018" cy="185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F497D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EFB5C44-EDC1-8744-AB85-EC7C947FBB17}"/>
              </a:ext>
            </a:extLst>
          </p:cNvPr>
          <p:cNvGrpSpPr/>
          <p:nvPr/>
        </p:nvGrpSpPr>
        <p:grpSpPr>
          <a:xfrm>
            <a:off x="1667674" y="5849558"/>
            <a:ext cx="8633916" cy="520820"/>
            <a:chOff x="155575" y="6310874"/>
            <a:chExt cx="8633916" cy="520820"/>
          </a:xfrm>
        </p:grpSpPr>
        <p:pic>
          <p:nvPicPr>
            <p:cNvPr id="20" name="Picture 2">
              <a:extLst>
                <a:ext uri="{FF2B5EF4-FFF2-40B4-BE49-F238E27FC236}">
                  <a16:creationId xmlns="" xmlns:a16="http://schemas.microsoft.com/office/drawing/2014/main" id="{748590C2-7FCE-1A41-8799-328704DDF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>
              <a:extLst>
                <a:ext uri="{FF2B5EF4-FFF2-40B4-BE49-F238E27FC236}">
                  <a16:creationId xmlns="" xmlns:a16="http://schemas.microsoft.com/office/drawing/2014/main" id="{37F9A7D0-60BF-FF46-9578-12F66F73B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F6AB867-7643-6F45-B938-5A965E2651C9}"/>
                </a:ext>
              </a:extLst>
            </p:cNvPr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3927DACD-491F-114A-9072-7E21AF55A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7A4CAC7B-AE4A-414F-A3A9-220ED393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64D01E7-D3A7-5A43-BB7C-8B2F7DD7D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1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760"/>
            <a:ext cx="10469880" cy="62788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887416" y="9719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9600" b="1" dirty="0">
                <a:latin typeface="Calibri"/>
              </a:rPr>
              <a:t>Why do your residents need</a:t>
            </a:r>
            <a:endParaRPr lang="en-GB" sz="6000" dirty="0">
              <a:latin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5" r="-4287"/>
          <a:stretch/>
        </p:blipFill>
        <p:spPr bwMode="auto">
          <a:xfrm>
            <a:off x="3260921" y="4217232"/>
            <a:ext cx="5728771" cy="128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72" y="-15146"/>
            <a:ext cx="10739968" cy="684525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600201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600" dirty="0">
                <a:solidFill>
                  <a:prstClr val="white"/>
                </a:solidFill>
                <a:latin typeface="Calibri"/>
              </a:rPr>
              <a:t>10am Resident Y developed ‘flu like symptoms - referred to the local GP practice who diagnosed a chest infection – prescribes antibiotics</a:t>
            </a:r>
            <a:endParaRPr lang="en-GB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2324048" y="2637272"/>
            <a:ext cx="3240000" cy="3240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21175527">
            <a:off x="6744072" y="154692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Oxygen saturations 91% in air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19536" y="173765"/>
            <a:ext cx="8229600" cy="11430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Calibri"/>
              </a:rPr>
              <a:t>Case Study </a:t>
            </a:r>
            <a:r>
              <a:rPr lang="en-GB" sz="1600" b="1" dirty="0">
                <a:latin typeface="Calibri"/>
              </a:rPr>
              <a:t>Lost Opportunities</a:t>
            </a:r>
            <a:endParaRPr lang="en-GB" sz="1600" dirty="0"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7569" y="6213310"/>
            <a:ext cx="7776865" cy="5715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atin typeface="Calibri"/>
              </a:rPr>
              <a:t>Nursing Home – GP</a:t>
            </a:r>
            <a:endParaRPr lang="en-GB" sz="1000" b="1" dirty="0"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3633" y="3356993"/>
            <a:ext cx="2322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  <a:latin typeface="Calibri"/>
              </a:rPr>
              <a:t>NOT MEASURED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8004" y="3081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NEWS</a:t>
            </a:r>
          </a:p>
        </p:txBody>
      </p:sp>
      <p:sp>
        <p:nvSpPr>
          <p:cNvPr id="14" name="TextBox 13"/>
          <p:cNvSpPr txBox="1"/>
          <p:nvPr/>
        </p:nvSpPr>
        <p:spPr>
          <a:xfrm rot="179710">
            <a:off x="7040639" y="249814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Not engaging in rehab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6040" y="300304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More lethargic than previously</a:t>
            </a:r>
          </a:p>
        </p:txBody>
      </p:sp>
      <p:sp>
        <p:nvSpPr>
          <p:cNvPr id="16" name="Freeform 15"/>
          <p:cNvSpPr/>
          <p:nvPr/>
        </p:nvSpPr>
        <p:spPr>
          <a:xfrm>
            <a:off x="4849091" y="2425050"/>
            <a:ext cx="2038997" cy="900042"/>
          </a:xfrm>
          <a:custGeom>
            <a:avLst/>
            <a:gdLst>
              <a:gd name="connsiteX0" fmla="*/ 0 w 700644"/>
              <a:gd name="connsiteY0" fmla="*/ 237507 h 237507"/>
              <a:gd name="connsiteX1" fmla="*/ 237506 w 700644"/>
              <a:gd name="connsiteY1" fmla="*/ 59377 h 237507"/>
              <a:gd name="connsiteX2" fmla="*/ 700644 w 700644"/>
              <a:gd name="connsiteY2" fmla="*/ 0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44" h="237507">
                <a:moveTo>
                  <a:pt x="0" y="237507"/>
                </a:moveTo>
                <a:cubicBezTo>
                  <a:pt x="60366" y="168234"/>
                  <a:pt x="120732" y="98961"/>
                  <a:pt x="237506" y="59377"/>
                </a:cubicBezTo>
                <a:cubicBezTo>
                  <a:pt x="354280" y="19792"/>
                  <a:pt x="527462" y="9896"/>
                  <a:pt x="700644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968588" y="4221288"/>
            <a:ext cx="1800000" cy="1800000"/>
          </a:xfrm>
          <a:prstGeom prst="diamond">
            <a:avLst/>
          </a:prstGeom>
          <a:solidFill>
            <a:srgbClr val="FFCC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544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NEWS</a:t>
            </a:r>
          </a:p>
        </p:txBody>
      </p:sp>
      <p:sp>
        <p:nvSpPr>
          <p:cNvPr id="19" name="Freeform 18"/>
          <p:cNvSpPr/>
          <p:nvPr/>
        </p:nvSpPr>
        <p:spPr>
          <a:xfrm flipV="1">
            <a:off x="4567942" y="5325240"/>
            <a:ext cx="867098" cy="479664"/>
          </a:xfrm>
          <a:custGeom>
            <a:avLst/>
            <a:gdLst>
              <a:gd name="connsiteX0" fmla="*/ 0 w 700644"/>
              <a:gd name="connsiteY0" fmla="*/ 237507 h 237507"/>
              <a:gd name="connsiteX1" fmla="*/ 237506 w 700644"/>
              <a:gd name="connsiteY1" fmla="*/ 59377 h 237507"/>
              <a:gd name="connsiteX2" fmla="*/ 700644 w 700644"/>
              <a:gd name="connsiteY2" fmla="*/ 0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44" h="237507">
                <a:moveTo>
                  <a:pt x="0" y="237507"/>
                </a:moveTo>
                <a:cubicBezTo>
                  <a:pt x="60366" y="168234"/>
                  <a:pt x="120732" y="98961"/>
                  <a:pt x="237506" y="59377"/>
                </a:cubicBezTo>
                <a:cubicBezTo>
                  <a:pt x="354280" y="19792"/>
                  <a:pt x="527462" y="9896"/>
                  <a:pt x="700644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1184" y="531340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NEWS would have been 3 if measured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0196" y="3743319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Chance to repeat observations and recognise potential for deterioration</a:t>
            </a:r>
          </a:p>
        </p:txBody>
      </p:sp>
      <p:sp>
        <p:nvSpPr>
          <p:cNvPr id="22" name="Freeform 21"/>
          <p:cNvSpPr/>
          <p:nvPr/>
        </p:nvSpPr>
        <p:spPr>
          <a:xfrm rot="424473">
            <a:off x="5516180" y="3734939"/>
            <a:ext cx="2220451" cy="557835"/>
          </a:xfrm>
          <a:custGeom>
            <a:avLst/>
            <a:gdLst>
              <a:gd name="connsiteX0" fmla="*/ 0 w 700644"/>
              <a:gd name="connsiteY0" fmla="*/ 237507 h 237507"/>
              <a:gd name="connsiteX1" fmla="*/ 237506 w 700644"/>
              <a:gd name="connsiteY1" fmla="*/ 59377 h 237507"/>
              <a:gd name="connsiteX2" fmla="*/ 700644 w 700644"/>
              <a:gd name="connsiteY2" fmla="*/ 0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44" h="237507">
                <a:moveTo>
                  <a:pt x="0" y="237507"/>
                </a:moveTo>
                <a:cubicBezTo>
                  <a:pt x="60366" y="168234"/>
                  <a:pt x="120732" y="98961"/>
                  <a:pt x="237506" y="59377"/>
                </a:cubicBezTo>
                <a:cubicBezTo>
                  <a:pt x="354280" y="19792"/>
                  <a:pt x="527462" y="9896"/>
                  <a:pt x="700644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0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-15145"/>
            <a:ext cx="10896600" cy="682593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600201"/>
            <a:ext cx="4787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600" dirty="0">
                <a:solidFill>
                  <a:prstClr val="white"/>
                </a:solidFill>
                <a:latin typeface="Calibri"/>
              </a:rPr>
              <a:t>5pm Antibiotics have not arrived</a:t>
            </a:r>
            <a:endParaRPr lang="en-GB" sz="1600" dirty="0">
              <a:solidFill>
                <a:prstClr val="white"/>
              </a:solidFill>
              <a:latin typeface="Calibri"/>
            </a:endParaRPr>
          </a:p>
          <a:p>
            <a:r>
              <a:rPr lang="en-GB" altLang="en-US" sz="1600" dirty="0">
                <a:solidFill>
                  <a:prstClr val="white"/>
                </a:solidFill>
                <a:latin typeface="Calibri"/>
              </a:rPr>
              <a:t>00.10am  Resident developed a fever and elevated heart rate and the nursing home contacted the Out of Hours GP service who advised paracetamol and fluids</a:t>
            </a:r>
          </a:p>
        </p:txBody>
      </p:sp>
      <p:sp>
        <p:nvSpPr>
          <p:cNvPr id="6" name="Diamond 5"/>
          <p:cNvSpPr/>
          <p:nvPr/>
        </p:nvSpPr>
        <p:spPr>
          <a:xfrm>
            <a:off x="2324048" y="2637272"/>
            <a:ext cx="3240000" cy="3240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21175527">
            <a:off x="6744072" y="154692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worsening clinical picture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19536" y="173765"/>
            <a:ext cx="8229600" cy="11430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Calibri"/>
              </a:rPr>
              <a:t>Case Study </a:t>
            </a:r>
            <a:r>
              <a:rPr lang="en-GB" sz="1600" b="1" dirty="0">
                <a:latin typeface="Calibri"/>
              </a:rPr>
              <a:t>Lost Opportunities</a:t>
            </a:r>
            <a:endParaRPr lang="en-GB" sz="1600" dirty="0"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7569" y="6213310"/>
            <a:ext cx="7776865" cy="5715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atin typeface="Calibri"/>
              </a:rPr>
              <a:t>Nursing Home – GP – Out of Hours GP</a:t>
            </a:r>
            <a:endParaRPr lang="en-GB" sz="1000" b="1" dirty="0"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3633" y="3356993"/>
            <a:ext cx="2322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  <a:latin typeface="Calibri"/>
              </a:rPr>
              <a:t>NOT MEASURED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8004" y="3081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NEWS</a:t>
            </a:r>
          </a:p>
        </p:txBody>
      </p:sp>
      <p:sp>
        <p:nvSpPr>
          <p:cNvPr id="14" name="TextBox 13"/>
          <p:cNvSpPr txBox="1"/>
          <p:nvPr/>
        </p:nvSpPr>
        <p:spPr>
          <a:xfrm rot="179710">
            <a:off x="7040639" y="234425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OOH GP did not do a NEWS</a:t>
            </a:r>
          </a:p>
        </p:txBody>
      </p:sp>
      <p:sp>
        <p:nvSpPr>
          <p:cNvPr id="16" name="Freeform 15"/>
          <p:cNvSpPr/>
          <p:nvPr/>
        </p:nvSpPr>
        <p:spPr>
          <a:xfrm>
            <a:off x="5019622" y="2675010"/>
            <a:ext cx="2038997" cy="900042"/>
          </a:xfrm>
          <a:custGeom>
            <a:avLst/>
            <a:gdLst>
              <a:gd name="connsiteX0" fmla="*/ 0 w 700644"/>
              <a:gd name="connsiteY0" fmla="*/ 237507 h 237507"/>
              <a:gd name="connsiteX1" fmla="*/ 237506 w 700644"/>
              <a:gd name="connsiteY1" fmla="*/ 59377 h 237507"/>
              <a:gd name="connsiteX2" fmla="*/ 700644 w 700644"/>
              <a:gd name="connsiteY2" fmla="*/ 0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44" h="237507">
                <a:moveTo>
                  <a:pt x="0" y="237507"/>
                </a:moveTo>
                <a:cubicBezTo>
                  <a:pt x="60366" y="168234"/>
                  <a:pt x="120732" y="98961"/>
                  <a:pt x="237506" y="59377"/>
                </a:cubicBezTo>
                <a:cubicBezTo>
                  <a:pt x="354280" y="19792"/>
                  <a:pt x="527462" y="9896"/>
                  <a:pt x="700644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968588" y="4221288"/>
            <a:ext cx="1800000" cy="1800000"/>
          </a:xfrm>
          <a:prstGeom prst="diamond">
            <a:avLst/>
          </a:prstGeom>
          <a:solidFill>
            <a:srgbClr val="C0504D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544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NEWS</a:t>
            </a:r>
          </a:p>
        </p:txBody>
      </p:sp>
      <p:sp>
        <p:nvSpPr>
          <p:cNvPr id="19" name="Freeform 18"/>
          <p:cNvSpPr/>
          <p:nvPr/>
        </p:nvSpPr>
        <p:spPr>
          <a:xfrm flipV="1">
            <a:off x="4567942" y="5325240"/>
            <a:ext cx="867098" cy="479664"/>
          </a:xfrm>
          <a:custGeom>
            <a:avLst/>
            <a:gdLst>
              <a:gd name="connsiteX0" fmla="*/ 0 w 700644"/>
              <a:gd name="connsiteY0" fmla="*/ 237507 h 237507"/>
              <a:gd name="connsiteX1" fmla="*/ 237506 w 700644"/>
              <a:gd name="connsiteY1" fmla="*/ 59377 h 237507"/>
              <a:gd name="connsiteX2" fmla="*/ 700644 w 700644"/>
              <a:gd name="connsiteY2" fmla="*/ 0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44" h="237507">
                <a:moveTo>
                  <a:pt x="0" y="237507"/>
                </a:moveTo>
                <a:cubicBezTo>
                  <a:pt x="60366" y="168234"/>
                  <a:pt x="120732" y="98961"/>
                  <a:pt x="237506" y="59377"/>
                </a:cubicBezTo>
                <a:cubicBezTo>
                  <a:pt x="354280" y="19792"/>
                  <a:pt x="527462" y="9896"/>
                  <a:pt x="700644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1184" y="531340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NEWS would have been 8 if measured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1673" y="3185425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advised to wait until morning for antibiotics</a:t>
            </a:r>
          </a:p>
        </p:txBody>
      </p:sp>
    </p:spTree>
    <p:extLst>
      <p:ext uri="{BB962C8B-B14F-4D97-AF65-F5344CB8AC3E}">
        <p14:creationId xmlns:p14="http://schemas.microsoft.com/office/powerpoint/2010/main" val="9342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72" y="-15145"/>
            <a:ext cx="10770448" cy="679995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600201"/>
            <a:ext cx="4787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600" dirty="0">
                <a:solidFill>
                  <a:prstClr val="white"/>
                </a:solidFill>
                <a:latin typeface="Calibri"/>
              </a:rPr>
              <a:t>03.30am Home contacted Out of Hours again because of concerns around falling blood pressure and oxygen levels in the blood </a:t>
            </a:r>
            <a:endParaRPr lang="en-GB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2324048" y="2637272"/>
            <a:ext cx="3240000" cy="3240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21175527">
            <a:off x="6744072" y="154692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worsening clinical picture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19536" y="173765"/>
            <a:ext cx="8229600" cy="11430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1F497D"/>
                </a:solidFill>
                <a:latin typeface="Calibri"/>
              </a:rPr>
              <a:t>Case Study </a:t>
            </a:r>
            <a:r>
              <a:rPr lang="en-GB" sz="1600" b="1" dirty="0">
                <a:solidFill>
                  <a:srgbClr val="1F497D"/>
                </a:solidFill>
                <a:latin typeface="Calibri"/>
              </a:rPr>
              <a:t>Lost Opportunities</a:t>
            </a:r>
            <a:endParaRPr lang="en-GB" sz="1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7569" y="6213310"/>
            <a:ext cx="7776865" cy="5715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atin typeface="Calibri"/>
              </a:rPr>
              <a:t>Nursing Home – GP – Out of Hours GP</a:t>
            </a:r>
            <a:endParaRPr lang="en-GB" sz="1000" b="1" dirty="0"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3633" y="3356993"/>
            <a:ext cx="2322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  <a:latin typeface="Calibri"/>
              </a:rPr>
              <a:t>NOT MEASURED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8004" y="3081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NEWS</a:t>
            </a:r>
          </a:p>
        </p:txBody>
      </p:sp>
      <p:sp>
        <p:nvSpPr>
          <p:cNvPr id="14" name="TextBox 13"/>
          <p:cNvSpPr txBox="1"/>
          <p:nvPr/>
        </p:nvSpPr>
        <p:spPr>
          <a:xfrm rot="179710">
            <a:off x="7040638" y="2277331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Effects of paracetamol in reducing temperature not appreciated</a:t>
            </a:r>
          </a:p>
        </p:txBody>
      </p:sp>
      <p:sp>
        <p:nvSpPr>
          <p:cNvPr id="16" name="Freeform 15"/>
          <p:cNvSpPr/>
          <p:nvPr/>
        </p:nvSpPr>
        <p:spPr>
          <a:xfrm>
            <a:off x="5019622" y="2675010"/>
            <a:ext cx="2038997" cy="900042"/>
          </a:xfrm>
          <a:custGeom>
            <a:avLst/>
            <a:gdLst>
              <a:gd name="connsiteX0" fmla="*/ 0 w 700644"/>
              <a:gd name="connsiteY0" fmla="*/ 237507 h 237507"/>
              <a:gd name="connsiteX1" fmla="*/ 237506 w 700644"/>
              <a:gd name="connsiteY1" fmla="*/ 59377 h 237507"/>
              <a:gd name="connsiteX2" fmla="*/ 700644 w 700644"/>
              <a:gd name="connsiteY2" fmla="*/ 0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44" h="237507">
                <a:moveTo>
                  <a:pt x="0" y="237507"/>
                </a:moveTo>
                <a:cubicBezTo>
                  <a:pt x="60366" y="168234"/>
                  <a:pt x="120732" y="98961"/>
                  <a:pt x="237506" y="59377"/>
                </a:cubicBezTo>
                <a:cubicBezTo>
                  <a:pt x="354280" y="19792"/>
                  <a:pt x="527462" y="9896"/>
                  <a:pt x="700644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968588" y="4221288"/>
            <a:ext cx="1800000" cy="1800000"/>
          </a:xfrm>
          <a:prstGeom prst="diamond">
            <a:avLst/>
          </a:prstGeom>
          <a:solidFill>
            <a:srgbClr val="C0504D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solidFill>
                  <a:prstClr val="black"/>
                </a:solidFill>
                <a:latin typeface="Calibri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544" y="44371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NEWS</a:t>
            </a:r>
          </a:p>
        </p:txBody>
      </p:sp>
      <p:sp>
        <p:nvSpPr>
          <p:cNvPr id="19" name="Freeform 18"/>
          <p:cNvSpPr/>
          <p:nvPr/>
        </p:nvSpPr>
        <p:spPr>
          <a:xfrm flipV="1">
            <a:off x="4567942" y="5325240"/>
            <a:ext cx="867098" cy="479664"/>
          </a:xfrm>
          <a:custGeom>
            <a:avLst/>
            <a:gdLst>
              <a:gd name="connsiteX0" fmla="*/ 0 w 700644"/>
              <a:gd name="connsiteY0" fmla="*/ 237507 h 237507"/>
              <a:gd name="connsiteX1" fmla="*/ 237506 w 700644"/>
              <a:gd name="connsiteY1" fmla="*/ 59377 h 237507"/>
              <a:gd name="connsiteX2" fmla="*/ 700644 w 700644"/>
              <a:gd name="connsiteY2" fmla="*/ 0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44" h="237507">
                <a:moveTo>
                  <a:pt x="0" y="237507"/>
                </a:moveTo>
                <a:cubicBezTo>
                  <a:pt x="60366" y="168234"/>
                  <a:pt x="120732" y="98961"/>
                  <a:pt x="237506" y="59377"/>
                </a:cubicBezTo>
                <a:cubicBezTo>
                  <a:pt x="354280" y="19792"/>
                  <a:pt x="527462" y="9896"/>
                  <a:pt x="700644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1184" y="531340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NEWS would have been 7 if measured</a:t>
            </a:r>
          </a:p>
        </p:txBody>
      </p:sp>
    </p:spTree>
    <p:extLst>
      <p:ext uri="{BB962C8B-B14F-4D97-AF65-F5344CB8AC3E}">
        <p14:creationId xmlns:p14="http://schemas.microsoft.com/office/powerpoint/2010/main" val="8183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" y="-1"/>
            <a:ext cx="11109960" cy="684479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600201"/>
            <a:ext cx="4787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600" dirty="0">
                <a:solidFill>
                  <a:prstClr val="white"/>
                </a:solidFill>
                <a:latin typeface="Calibri"/>
              </a:rPr>
              <a:t>04.00am Home call 999 as so concerned about the resident.</a:t>
            </a:r>
          </a:p>
          <a:p>
            <a:r>
              <a:rPr lang="en-GB" altLang="en-US" sz="1600" dirty="0">
                <a:solidFill>
                  <a:prstClr val="white"/>
                </a:solidFill>
                <a:latin typeface="Calibri"/>
              </a:rPr>
              <a:t>The resident died in the emergency department at 09.30am due to sepsis</a:t>
            </a:r>
            <a:endParaRPr lang="en-GB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21175527">
            <a:off x="3654948" y="31408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root causes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19536" y="173765"/>
            <a:ext cx="8229600" cy="11430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Calibri"/>
              </a:rPr>
              <a:t>Case Study </a:t>
            </a:r>
            <a:r>
              <a:rPr lang="en-GB" sz="1600" b="1" dirty="0">
                <a:latin typeface="Calibri"/>
              </a:rPr>
              <a:t>Lost Opportunities</a:t>
            </a:r>
            <a:endParaRPr lang="en-GB" sz="1600" dirty="0">
              <a:latin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7569" y="6213310"/>
            <a:ext cx="7776865" cy="5715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atin typeface="Calibri"/>
              </a:rPr>
              <a:t>Nursing Home – GP – Out of Hours GP – 999 - Hospital</a:t>
            </a:r>
            <a:endParaRPr lang="en-GB" sz="1000" b="1" dirty="0"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179710">
            <a:off x="2069968" y="3743825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no-one recognised how sick the resident was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2639617" y="2780928"/>
            <a:ext cx="1224136" cy="575046"/>
          </a:xfrm>
          <a:custGeom>
            <a:avLst/>
            <a:gdLst>
              <a:gd name="connsiteX0" fmla="*/ 0 w 700644"/>
              <a:gd name="connsiteY0" fmla="*/ 237507 h 237507"/>
              <a:gd name="connsiteX1" fmla="*/ 237506 w 700644"/>
              <a:gd name="connsiteY1" fmla="*/ 59377 h 237507"/>
              <a:gd name="connsiteX2" fmla="*/ 700644 w 700644"/>
              <a:gd name="connsiteY2" fmla="*/ 0 h 23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44" h="237507">
                <a:moveTo>
                  <a:pt x="0" y="237507"/>
                </a:moveTo>
                <a:cubicBezTo>
                  <a:pt x="60366" y="168234"/>
                  <a:pt x="120732" y="98961"/>
                  <a:pt x="237506" y="59377"/>
                </a:cubicBezTo>
                <a:cubicBezTo>
                  <a:pt x="354280" y="19792"/>
                  <a:pt x="527462" y="9896"/>
                  <a:pt x="700644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6209" y="4871973"/>
            <a:ext cx="4557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home were unable to effectively communicate their concerns to healthcare professionals</a:t>
            </a:r>
          </a:p>
        </p:txBody>
      </p:sp>
      <p:sp>
        <p:nvSpPr>
          <p:cNvPr id="21" name="TextBox 20"/>
          <p:cNvSpPr txBox="1"/>
          <p:nvPr/>
        </p:nvSpPr>
        <p:spPr>
          <a:xfrm rot="21175527">
            <a:off x="4779703" y="367008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response from healthcare services was inadequate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6801044" y="2360255"/>
          <a:ext cx="3137465" cy="84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6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0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NEWS Score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Mortality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0.5%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&lt;5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5.5%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6861844" y="4749882"/>
          <a:ext cx="3137465" cy="1121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62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0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NEWS Score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Mortality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≥5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22%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≥7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27%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≥9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38%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 rot="21175527">
            <a:off x="6902037" y="1534107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low mortality</a:t>
            </a:r>
          </a:p>
        </p:txBody>
      </p:sp>
      <p:sp>
        <p:nvSpPr>
          <p:cNvPr id="25" name="Freeform 24"/>
          <p:cNvSpPr/>
          <p:nvPr/>
        </p:nvSpPr>
        <p:spPr>
          <a:xfrm>
            <a:off x="8832305" y="1868126"/>
            <a:ext cx="617517" cy="475013"/>
          </a:xfrm>
          <a:custGeom>
            <a:avLst/>
            <a:gdLst>
              <a:gd name="connsiteX0" fmla="*/ 0 w 617517"/>
              <a:gd name="connsiteY0" fmla="*/ 0 h 475013"/>
              <a:gd name="connsiteX1" fmla="*/ 356259 w 617517"/>
              <a:gd name="connsiteY1" fmla="*/ 130629 h 475013"/>
              <a:gd name="connsiteX2" fmla="*/ 617517 w 617517"/>
              <a:gd name="connsiteY2" fmla="*/ 475013 h 47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517" h="475013">
                <a:moveTo>
                  <a:pt x="0" y="0"/>
                </a:moveTo>
                <a:cubicBezTo>
                  <a:pt x="126670" y="25730"/>
                  <a:pt x="253340" y="51460"/>
                  <a:pt x="356259" y="130629"/>
                </a:cubicBezTo>
                <a:cubicBezTo>
                  <a:pt x="459179" y="209798"/>
                  <a:pt x="538348" y="342405"/>
                  <a:pt x="617517" y="475013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 rot="21175527">
            <a:off x="7176514" y="384389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high mortality</a:t>
            </a:r>
          </a:p>
        </p:txBody>
      </p:sp>
      <p:sp>
        <p:nvSpPr>
          <p:cNvPr id="27" name="Freeform 26"/>
          <p:cNvSpPr/>
          <p:nvPr/>
        </p:nvSpPr>
        <p:spPr>
          <a:xfrm>
            <a:off x="9106782" y="4177911"/>
            <a:ext cx="617517" cy="475013"/>
          </a:xfrm>
          <a:custGeom>
            <a:avLst/>
            <a:gdLst>
              <a:gd name="connsiteX0" fmla="*/ 0 w 617517"/>
              <a:gd name="connsiteY0" fmla="*/ 0 h 475013"/>
              <a:gd name="connsiteX1" fmla="*/ 356259 w 617517"/>
              <a:gd name="connsiteY1" fmla="*/ 130629 h 475013"/>
              <a:gd name="connsiteX2" fmla="*/ 617517 w 617517"/>
              <a:gd name="connsiteY2" fmla="*/ 475013 h 47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517" h="475013">
                <a:moveTo>
                  <a:pt x="0" y="0"/>
                </a:moveTo>
                <a:cubicBezTo>
                  <a:pt x="126670" y="25730"/>
                  <a:pt x="253340" y="51460"/>
                  <a:pt x="356259" y="130629"/>
                </a:cubicBezTo>
                <a:cubicBezTo>
                  <a:pt x="459179" y="209798"/>
                  <a:pt x="538348" y="342405"/>
                  <a:pt x="617517" y="475013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2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209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67"/>
          <a:stretch/>
        </p:blipFill>
        <p:spPr>
          <a:xfrm>
            <a:off x="58903" y="1975061"/>
            <a:ext cx="5438775" cy="3701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247" y="1975061"/>
            <a:ext cx="5759616" cy="2559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83" t="12756" r="13745" b="7579"/>
          <a:stretch/>
        </p:blipFill>
        <p:spPr>
          <a:xfrm>
            <a:off x="5967663" y="4626067"/>
            <a:ext cx="5400425" cy="21019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900" y="5804658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https://www.weahsn.net/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https://wessexahsn.org.uk/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7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5152" y="2213900"/>
            <a:ext cx="3342968" cy="15199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Identifying </a:t>
            </a:r>
            <a:r>
              <a:rPr lang="en-GB" sz="3600" dirty="0"/>
              <a:t>the soft signs of deterioration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969941C-618C-5044-9950-7C170A920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82880"/>
            <a:ext cx="6019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674689"/>
            <a:ext cx="10972800" cy="854074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Scenario: Charlie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714500"/>
            <a:ext cx="10972800" cy="47180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100" dirty="0" smtClean="0">
                <a:solidFill>
                  <a:srgbClr val="0070C0"/>
                </a:solidFill>
              </a:rPr>
              <a:t>Charlie is 67 yrs old gentleman admitted to care home as unable to cope. Charlie has full capacity but reduced mobility. </a:t>
            </a:r>
            <a:r>
              <a:rPr lang="en-GB" sz="5100" dirty="0">
                <a:solidFill>
                  <a:srgbClr val="0070C0"/>
                </a:solidFill>
                <a:cs typeface="Calibri" panose="020F0502020204030204" pitchFamily="34" charset="0"/>
              </a:rPr>
              <a:t>Charlie has been with the home for 3 months and is generally fit and well. He is on medication for hypertension but no other medication and has not required medication review since joining the home. </a:t>
            </a:r>
            <a:endParaRPr lang="en-GB" sz="51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5100" dirty="0" smtClean="0"/>
          </a:p>
          <a:p>
            <a:pPr marL="0" indent="0">
              <a:buNone/>
            </a:pPr>
            <a:r>
              <a:rPr lang="en-GB" sz="5100" dirty="0" smtClean="0">
                <a:solidFill>
                  <a:srgbClr val="0070C0"/>
                </a:solidFill>
              </a:rPr>
              <a:t>One </a:t>
            </a:r>
            <a:r>
              <a:rPr lang="en-GB" sz="5100" dirty="0">
                <a:solidFill>
                  <a:srgbClr val="0070C0"/>
                </a:solidFill>
              </a:rPr>
              <a:t>morning you notice that Charlie is reluctant to eat his breakfast and feels he needs to go back to bed for a </a:t>
            </a:r>
            <a:r>
              <a:rPr lang="en-GB" sz="5100" dirty="0" smtClean="0">
                <a:solidFill>
                  <a:srgbClr val="0070C0"/>
                </a:solidFill>
              </a:rPr>
              <a:t>rest. When </a:t>
            </a:r>
            <a:r>
              <a:rPr lang="en-GB" sz="5100" dirty="0">
                <a:solidFill>
                  <a:srgbClr val="0070C0"/>
                </a:solidFill>
              </a:rPr>
              <a:t>you check on Charlie an hour later you feel his hands are colder than </a:t>
            </a:r>
            <a:r>
              <a:rPr lang="en-GB" sz="5100" dirty="0" smtClean="0">
                <a:solidFill>
                  <a:srgbClr val="0070C0"/>
                </a:solidFill>
              </a:rPr>
              <a:t>normal</a:t>
            </a:r>
            <a:r>
              <a:rPr lang="en-GB" sz="5100" dirty="0">
                <a:solidFill>
                  <a:srgbClr val="0070C0"/>
                </a:solidFill>
              </a:rPr>
              <a:t> </a:t>
            </a:r>
            <a:r>
              <a:rPr lang="en-GB" sz="5100" dirty="0">
                <a:solidFill>
                  <a:srgbClr val="0070C0"/>
                </a:solidFill>
                <a:cs typeface="Calibri" panose="020F0502020204030204" pitchFamily="34" charset="0"/>
              </a:rPr>
              <a:t>and he is beginning to shiver</a:t>
            </a:r>
            <a:r>
              <a:rPr lang="en-GB" sz="5100" dirty="0" smtClean="0">
                <a:solidFill>
                  <a:srgbClr val="0070C0"/>
                </a:solidFill>
                <a:cs typeface="Calibri" panose="020F0502020204030204" pitchFamily="34" charset="0"/>
              </a:rPr>
              <a:t>. </a:t>
            </a:r>
            <a:r>
              <a:rPr lang="en-GB" sz="5100" dirty="0">
                <a:solidFill>
                  <a:srgbClr val="0070C0"/>
                </a:solidFill>
                <a:cs typeface="Calibri" panose="020F0502020204030204" pitchFamily="34" charset="0"/>
              </a:rPr>
              <a:t>Charlie has </a:t>
            </a:r>
            <a:r>
              <a:rPr lang="en-GB" sz="5100" dirty="0" smtClean="0">
                <a:solidFill>
                  <a:srgbClr val="0070C0"/>
                </a:solidFill>
                <a:cs typeface="Calibri" panose="020F0502020204030204" pitchFamily="34" charset="0"/>
              </a:rPr>
              <a:t>also informed </a:t>
            </a:r>
            <a:r>
              <a:rPr lang="en-GB" sz="5100" dirty="0">
                <a:solidFill>
                  <a:srgbClr val="0070C0"/>
                </a:solidFill>
                <a:cs typeface="Calibri" panose="020F0502020204030204" pitchFamily="34" charset="0"/>
              </a:rPr>
              <a:t>you he does not feel very well. </a:t>
            </a:r>
            <a:endParaRPr lang="en-GB" sz="51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n-GB" sz="5900" b="1" dirty="0" smtClean="0"/>
              <a:t>What soft signs can you recognise in Charlie? </a:t>
            </a:r>
          </a:p>
          <a:p>
            <a:pPr marL="0" indent="0">
              <a:buNone/>
            </a:pP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895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EF864-1311-CA4D-9B57-A0B7309F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04" y="765011"/>
            <a:ext cx="6631800" cy="649452"/>
          </a:xfrm>
        </p:spPr>
        <p:txBody>
          <a:bodyPr>
            <a:normAutofit fontScale="90000"/>
          </a:bodyPr>
          <a:lstStyle/>
          <a:p>
            <a:r>
              <a:rPr lang="en-GB" dirty="0"/>
              <a:t>Medical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26108F-C9D6-D94A-B61F-FAD92D382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8" y="1866237"/>
            <a:ext cx="10752000" cy="43991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There may be some occasions when the early signs of deterioration may be a medical emergency. In these cases it is not appropriate to delay contacting the emergency services in order to record a NEWS2. </a:t>
            </a:r>
            <a:r>
              <a:rPr lang="en-GB" dirty="0" smtClean="0"/>
              <a:t>It </a:t>
            </a:r>
            <a:r>
              <a:rPr lang="en-GB" dirty="0"/>
              <a:t>may be appropriate to monitor your resident’s vital signs once you have contacted the emergency services</a:t>
            </a:r>
            <a:r>
              <a:rPr lang="en-GB" dirty="0" smtClean="0"/>
              <a:t>. Such </a:t>
            </a:r>
            <a:r>
              <a:rPr lang="en-GB" dirty="0"/>
              <a:t>situations include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FF0000"/>
                </a:solidFill>
              </a:rPr>
              <a:t>New onset of chest </a:t>
            </a:r>
            <a:r>
              <a:rPr lang="en-GB" dirty="0">
                <a:solidFill>
                  <a:srgbClr val="FF0000"/>
                </a:solidFill>
              </a:rPr>
              <a:t>pain or suspected heart attack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Where the individual is displaying signs consistent with having a stroke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Prolonged seizure where the individual does not have a care plan in place to manage </a:t>
            </a:r>
            <a:r>
              <a:rPr lang="en-GB" dirty="0" smtClean="0">
                <a:solidFill>
                  <a:srgbClr val="FF0000"/>
                </a:solidFill>
              </a:rPr>
              <a:t>it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FF0000"/>
                </a:solidFill>
              </a:rPr>
              <a:t>Where </a:t>
            </a:r>
            <a:r>
              <a:rPr lang="en-GB" dirty="0">
                <a:solidFill>
                  <a:srgbClr val="FF0000"/>
                </a:solidFill>
              </a:rPr>
              <a:t>the resident has sustained a significant injury – e.g. a fracture head </a:t>
            </a:r>
            <a:r>
              <a:rPr lang="en-GB" dirty="0" smtClean="0">
                <a:solidFill>
                  <a:srgbClr val="FF0000"/>
                </a:solidFill>
              </a:rPr>
              <a:t>injury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rgbClr val="FF0000"/>
                </a:solidFill>
              </a:rPr>
              <a:t>Where the person is unable to breath </a:t>
            </a:r>
            <a:endParaRPr lang="en-GB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       </a:t>
            </a:r>
          </a:p>
          <a:p>
            <a:pPr marL="0" lvl="1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Remember to follow a person’s End of Life or Agreed Limit of Treatment of they have 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7E5FE7-D41F-0A4B-9919-561A814819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9756" y="6265344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AAD26C-8167-F04F-BEA9-1A8AECB524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1847" y="6265344"/>
            <a:ext cx="692064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720684-68E9-0645-8D6F-17517B3E5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3809" y="271463"/>
            <a:ext cx="2085974" cy="1594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FE5780-2196-E149-A6D8-2799B28189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0112" y="3346573"/>
            <a:ext cx="2968050" cy="11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06" y="467906"/>
            <a:ext cx="7729538" cy="662734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Introduction and Housekeeping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17" y="1161462"/>
            <a:ext cx="11215687" cy="441960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participating – please follow local guidance, e.g.:</a:t>
            </a: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Maintain </a:t>
            </a:r>
            <a:r>
              <a:rPr lang="en-GB" sz="2400" dirty="0">
                <a:solidFill>
                  <a:schemeClr val="tx1"/>
                </a:solidFill>
              </a:rPr>
              <a:t>2m+ spacing </a:t>
            </a:r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Wear </a:t>
            </a:r>
            <a:r>
              <a:rPr lang="en-GB" sz="2400" dirty="0">
                <a:solidFill>
                  <a:schemeClr val="tx1"/>
                </a:solidFill>
              </a:rPr>
              <a:t>facemasks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Well </a:t>
            </a:r>
            <a:r>
              <a:rPr lang="en-GB" sz="2400" dirty="0">
                <a:solidFill>
                  <a:schemeClr val="tx1"/>
                </a:solidFill>
              </a:rPr>
              <a:t>ventilated areas (windows open etc</a:t>
            </a:r>
            <a:r>
              <a:rPr lang="en-GB" sz="2400" dirty="0" smtClean="0">
                <a:solidFill>
                  <a:schemeClr val="tx1"/>
                </a:solidFill>
              </a:rPr>
              <a:t>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Consider </a:t>
            </a:r>
            <a:r>
              <a:rPr lang="en-GB" sz="2400" dirty="0">
                <a:solidFill>
                  <a:schemeClr val="tx1"/>
                </a:solidFill>
              </a:rPr>
              <a:t>use of more </a:t>
            </a:r>
            <a:r>
              <a:rPr lang="en-GB" sz="2400" dirty="0" smtClean="0">
                <a:solidFill>
                  <a:schemeClr val="tx1"/>
                </a:solidFill>
              </a:rPr>
              <a:t>devices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Consider use of projectors to for easier viewing</a:t>
            </a:r>
          </a:p>
          <a:p>
            <a:pPr marL="0" indent="0">
              <a:spcAft>
                <a:spcPts val="0"/>
              </a:spcAft>
              <a:buNone/>
            </a:pP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59756" y="626534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|     National Patient Safety Improvement Programmes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21847" y="6265344"/>
            <a:ext cx="692064" cy="365125"/>
          </a:xfrm>
          <a:prstGeom prst="rect">
            <a:avLst/>
          </a:prstGeom>
        </p:spPr>
        <p:txBody>
          <a:bodyPr/>
          <a:lstStyle/>
          <a:p>
            <a:fld id="{C444E201-67E6-4C84-91CE-EF6C201C1FB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2" descr="Trisha Greenhalgh 😷 #CovidIsAirborne on Twitter: &quot;Now we are four: HANDS  [wash] FACE [mask] SPACE [distance] REPLACE [air, by ventilating]… 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6470" y="4439017"/>
            <a:ext cx="5013790" cy="16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120"/>
            <a:ext cx="3825240" cy="82404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tx2"/>
                </a:solidFill>
              </a:rPr>
              <a:t>When to call 999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554" y="1403167"/>
            <a:ext cx="7101840" cy="4836342"/>
          </a:xfrm>
        </p:spPr>
        <p:txBody>
          <a:bodyPr>
            <a:normAutofit/>
          </a:bodyPr>
          <a:lstStyle/>
          <a:p>
            <a:r>
              <a:rPr lang="en-US" sz="2600" dirty="0"/>
              <a:t>A stroke is a brain attack. It happens when the blood supply to part of the brain is cut off. Without blood brain cells can be damaged or die – do not use RESTORE2 but call 999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9407" y="1548129"/>
            <a:ext cx="3163147" cy="350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FAST Stro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953" y="3300570"/>
            <a:ext cx="6268919" cy="30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679575" y="6310874"/>
            <a:ext cx="8633916" cy="520820"/>
            <a:chOff x="155575" y="6310874"/>
            <a:chExt cx="8633916" cy="52082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2019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2CCE14D-FB92-452D-B0C7-E88DF156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1688C5AA-7470-49FB-AF19-9A153B0D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C9EE15D2-76C5-4B3B-9A67-54667650C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47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672" y="1299582"/>
            <a:ext cx="3163387" cy="539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15" y="1417638"/>
            <a:ext cx="2536500" cy="428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tx2"/>
                </a:solidFill>
              </a:rPr>
              <a:t>Making NEWS accessible</a:t>
            </a:r>
            <a:endParaRPr lang="en-GB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711624" y="2797772"/>
          <a:ext cx="5328592" cy="322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41105" y="496547"/>
            <a:ext cx="2162723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SBARD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2918" y="0"/>
            <a:ext cx="13681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79575" y="6310874"/>
            <a:ext cx="8633916" cy="520820"/>
            <a:chOff x="155575" y="6310874"/>
            <a:chExt cx="8633916" cy="5208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2CCE14D-FB92-452D-B0C7-E88DF156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1688C5AA-7470-49FB-AF19-9A153B0D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9EE15D2-76C5-4B3B-9A67-54667650C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32135" y="2415078"/>
            <a:ext cx="2730519" cy="18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4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318033"/>
            <a:ext cx="7362092" cy="776611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tx2"/>
                </a:solidFill>
              </a:rPr>
              <a:t>Understanding your 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199636"/>
            <a:ext cx="10378440" cy="5110791"/>
          </a:xfrm>
        </p:spPr>
        <p:txBody>
          <a:bodyPr>
            <a:noAutofit/>
          </a:bodyPr>
          <a:lstStyle/>
          <a:p>
            <a:pPr lvl="0">
              <a:buFont typeface="Symbol" panose="05050102010706020507" pitchFamily="18" charset="2"/>
              <a:buChar char="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Homes are encouraged to understand what is normal for the resident and work with </a:t>
            </a: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GPs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other teams (e.g. frailty teams) to define when another health professional would want to be informed of an event – this should include knowing what a normal set of physical observations looks like for the resident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escalation should be with reference to the residents wishes and advanced care plan – if a plan does not exist it should be created with the resident or the appropriate person with Power of Attorney (health and welfare)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that there is evidence of a documented Capacity Assessment where Best Interests Decisions are being made and that decisions are made with others and are clearly articulated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79575" y="6310874"/>
            <a:ext cx="8633916" cy="520820"/>
            <a:chOff x="155575" y="6310874"/>
            <a:chExt cx="8633916" cy="5208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2019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52CCE14D-FB92-452D-B0C7-E88DF156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688C5AA-7470-49FB-AF19-9A153B0D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9EE15D2-76C5-4B3B-9A67-54667650C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3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1DBE49-2C71-A24F-8957-CF17B1AD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350" y="372613"/>
            <a:ext cx="5711899" cy="522359"/>
          </a:xfrm>
        </p:spPr>
        <p:txBody>
          <a:bodyPr>
            <a:normAutofit/>
          </a:bodyPr>
          <a:lstStyle/>
          <a:p>
            <a:r>
              <a:rPr lang="en-GB" dirty="0" smtClean="0"/>
              <a:t>Understanding </a:t>
            </a:r>
            <a:r>
              <a:rPr lang="en-GB" dirty="0"/>
              <a:t>your resident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3BBFE8-A549-EC40-B85C-FFE2666E1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00F059-7C41-9B4D-8F87-FDA43AA98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32DF6C3-C654-294A-B84F-B9CCFE8CB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1171575"/>
            <a:ext cx="10129838" cy="328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C018E5-D10F-9846-A4C7-0D357BD8FE74}"/>
              </a:ext>
            </a:extLst>
          </p:cNvPr>
          <p:cNvSpPr txBox="1"/>
          <p:nvPr/>
        </p:nvSpPr>
        <p:spPr>
          <a:xfrm>
            <a:off x="1371601" y="1865244"/>
            <a:ext cx="8915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Edward is normally fit and active but is often mildly confused in the mornings before breakfast. Normally NEWS score is 0 but in the morning Edward may trigger the AVPU scale – only call a GP if the confusion continues to lunchtime. Edward is for full treatment and admission to hospital if required. Edward becomes agitated when he is becoming unwell which is a good soft sign for him.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DD81372-B83F-8A4E-BC2C-B0E11C6A422A}"/>
              </a:ext>
            </a:extLst>
          </p:cNvPr>
          <p:cNvSpPr txBox="1"/>
          <p:nvPr/>
        </p:nvSpPr>
        <p:spPr>
          <a:xfrm>
            <a:off x="2308401" y="3373419"/>
            <a:ext cx="729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Dr.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Davids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                                    12/4/18                                DDAVIDS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B15081A-C364-1E47-92D1-B5036C964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4456942"/>
            <a:ext cx="10129838" cy="180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2524329" y="1211581"/>
          <a:ext cx="7208812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956" y="293993"/>
            <a:ext cx="4322082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tx2"/>
                </a:solidFill>
              </a:rPr>
              <a:t>Take Observations</a:t>
            </a:r>
            <a:endParaRPr lang="en-GB" sz="40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0823" y="2796044"/>
            <a:ext cx="1910947" cy="123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7251056" y="2911706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Take Observations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5129" y="4792981"/>
            <a:ext cx="1910947" cy="123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6603356" y="5087215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Calculate NEWS2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3225" y="4792979"/>
            <a:ext cx="1919586" cy="123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4005773" y="5079740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Get the right help early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5508" y="2640580"/>
            <a:ext cx="1960530" cy="12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3188528" y="2911705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Get your message across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7181" y="1182738"/>
            <a:ext cx="1921791" cy="1236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1" name="TextBox 30"/>
          <p:cNvSpPr txBox="1"/>
          <p:nvPr/>
        </p:nvSpPr>
        <p:spPr>
          <a:xfrm>
            <a:off x="5216532" y="1445629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Recognise Soft Signs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8990" y="2418936"/>
            <a:ext cx="3078154" cy="1989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3" name="TextBox 32"/>
          <p:cNvSpPr txBox="1"/>
          <p:nvPr/>
        </p:nvSpPr>
        <p:spPr>
          <a:xfrm>
            <a:off x="7750076" y="2936391"/>
            <a:ext cx="2270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alibri"/>
              </a:rPr>
              <a:t>Take Observations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650" y="4764138"/>
            <a:ext cx="1910947" cy="123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6555877" y="5058372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Calculate NEWS2</a:t>
            </a: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5746" y="4764136"/>
            <a:ext cx="1919586" cy="123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958294" y="5050897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Get the right help early</a:t>
            </a: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8029" y="2611737"/>
            <a:ext cx="1960530" cy="12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9" name="TextBox 38"/>
          <p:cNvSpPr txBox="1"/>
          <p:nvPr/>
        </p:nvSpPr>
        <p:spPr>
          <a:xfrm>
            <a:off x="3141049" y="2882862"/>
            <a:ext cx="163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Get your message across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79575" y="6310874"/>
            <a:ext cx="8633916" cy="520820"/>
            <a:chOff x="155575" y="6310874"/>
            <a:chExt cx="8633916" cy="52082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2019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52CCE14D-FB92-452D-B0C7-E88DF156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688C5AA-7470-49FB-AF19-9A153B0D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C9EE15D2-76C5-4B3B-9A67-54667650C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7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5895" y="465979"/>
            <a:ext cx="10752000" cy="897008"/>
          </a:xfrm>
        </p:spPr>
        <p:txBody>
          <a:bodyPr/>
          <a:lstStyle/>
          <a:p>
            <a:r>
              <a:rPr lang="en-GB" dirty="0" smtClean="0"/>
              <a:t>Take observations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265863"/>
            <a:ext cx="6921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86927D77-87B8-214F-8682-B91176749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90" y="1228725"/>
            <a:ext cx="11033360" cy="48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048375" cy="819418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</a:rPr>
              <a:t>Taking physical </a:t>
            </a:r>
            <a:r>
              <a:rPr lang="en-GB" sz="3600" b="1" dirty="0">
                <a:solidFill>
                  <a:srgbClr val="0070C0"/>
                </a:solidFill>
              </a:rPr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90" y="1211581"/>
            <a:ext cx="10972800" cy="5532119"/>
          </a:xfrm>
        </p:spPr>
        <p:txBody>
          <a:bodyPr>
            <a:normAutofit/>
          </a:bodyPr>
          <a:lstStyle/>
          <a:p>
            <a:r>
              <a:rPr lang="en-GB" sz="2000" dirty="0"/>
              <a:t>Staff need to have had the appropriate training in taking physical observations</a:t>
            </a:r>
          </a:p>
          <a:p>
            <a:r>
              <a:rPr lang="en-GB" sz="2000" dirty="0"/>
              <a:t>Homes need to invest in quality equipment for observations and ensure that this is serviced and calibrated regularly</a:t>
            </a:r>
          </a:p>
          <a:p>
            <a:r>
              <a:rPr lang="en-GB" sz="2000" dirty="0"/>
              <a:t>Staff must take and document complete observations</a:t>
            </a:r>
          </a:p>
          <a:p>
            <a:r>
              <a:rPr lang="en-GB" sz="2000" dirty="0"/>
              <a:t>Recording should be made in black pen, be clear, dated, timed and </a:t>
            </a:r>
            <a:r>
              <a:rPr lang="en-GB" sz="2000" dirty="0" smtClean="0"/>
              <a:t>signed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NEWS2 tool measures 6 vital signs or observations to determine level of illness via a overall score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091" y="597219"/>
            <a:ext cx="253841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8684" y="3846376"/>
            <a:ext cx="1454976" cy="108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754" y="3846376"/>
            <a:ext cx="1467693" cy="102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8896" y="3780348"/>
            <a:ext cx="1655901" cy="137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5083" y="3929094"/>
            <a:ext cx="1332000" cy="1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3872758"/>
            <a:ext cx="1332000" cy="117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0536" y="3846376"/>
            <a:ext cx="1682011" cy="12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s://www.wikihow.com/images/thumb/9/94/Check-Someone%27s-Breathing-Rate-%28Rate-of-Respiration%29-Step-1-Version-4.jpg/aid1627958-v4-900px-Check-Someone%27s-Breathing-Rate-%28Rate-of-Respiration%29-Step-1-Version-4.jpg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755" y="5288005"/>
            <a:ext cx="1644766" cy="1254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s://www.wikihow.com/images/thumb/f/f8/Measure-Oxygen-Saturation-Using-Pulse-Oximeter-Step-6-Version-2.jpg/aid128361-v4-900px-Measure-Oxygen-Saturation-Using-Pulse-Oximeter-Step-6-Version-2.jpg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9295" y="5361226"/>
            <a:ext cx="1478226" cy="1167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s://www.wikihow.com/images/thumb/0/0d/Monitor-Blood-Pressure-Step-1-Version-3.jpg/aid1360427-v4-900px-Monitor-Blood-Pressure-Step-1-Version-3.jpg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7940" y="5429671"/>
            <a:ext cx="1607365" cy="1040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https://www.wikihow.com/images/thumb/2/22/Check-Your-Pulse-Step-5-Version-6.jpg/aid241958-v4-900px-Check-Your-Pulse-Step-5-Version-6.jpg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6339" y="5429670"/>
            <a:ext cx="1407251" cy="1112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https://www.wikihow.com/images/thumb/c/c0/Take-a-Temperature-Step-2-Version-4.jpg/aid311220-v4-900px-Take-a-Temperature-Step-2-Version-4.jpg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5083" y="5591078"/>
            <a:ext cx="1444879" cy="738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What Does ACVPU Stand For? | First Aid for Free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615" y="5288005"/>
            <a:ext cx="1714694" cy="124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38D12-3DDC-5641-8A42-024AC5F6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31" y="807353"/>
            <a:ext cx="6057732" cy="735780"/>
          </a:xfrm>
        </p:spPr>
        <p:txBody>
          <a:bodyPr/>
          <a:lstStyle/>
          <a:p>
            <a:r>
              <a:rPr lang="en-GB" dirty="0"/>
              <a:t>NEWS2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93A8CF-3A5E-5C43-B412-8235EC88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911" y="1543133"/>
            <a:ext cx="5711700" cy="445473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 straight forward way of documenting a patient’s observations.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It allows you to quickly identify abnormalities and the severity- leading to quicker and more efficient treatment.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Plotting each set of observations also identifies trend and allows you to see if a patients health is deteriorating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What’s wrong with this chart? How would you handover the latest set of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4A538E-EEF2-F64E-819D-CD664B2DD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02767D-D105-9548-866C-007FB6DCD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9F6D61-622A-D14A-B09C-2AB0697834DA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1456" y="930342"/>
            <a:ext cx="4513989" cy="5700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22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319" y="132703"/>
            <a:ext cx="64389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6759" y="3027286"/>
            <a:ext cx="2654426" cy="101205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6760" y="123825"/>
            <a:ext cx="8238480" cy="1039150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1650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6158BB-767B-4C40-A77E-E58A0A4F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19" y="394441"/>
            <a:ext cx="9637662" cy="897008"/>
          </a:xfrm>
        </p:spPr>
        <p:txBody>
          <a:bodyPr/>
          <a:lstStyle/>
          <a:p>
            <a:r>
              <a:rPr lang="en-GB" dirty="0"/>
              <a:t>Respiratory rate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53A2610F-ED04-8740-8D2E-19894184F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42" y="1291449"/>
            <a:ext cx="11109605" cy="4430097"/>
          </a:xfrm>
        </p:spPr>
        <p:txBody>
          <a:bodyPr>
            <a:normAutofit/>
          </a:bodyPr>
          <a:lstStyle/>
          <a:p>
            <a:r>
              <a:rPr lang="en-GB" dirty="0" smtClean="0"/>
              <a:t>Is </a:t>
            </a:r>
            <a:r>
              <a:rPr lang="en-GB" dirty="0"/>
              <a:t>the number of breaths a person takes in a minute. </a:t>
            </a:r>
            <a:r>
              <a:rPr lang="en-GB" dirty="0">
                <a:solidFill>
                  <a:srgbClr val="FF0000"/>
                </a:solidFill>
              </a:rPr>
              <a:t>Normal adult parameters: 12-20 breaths per </a:t>
            </a:r>
            <a:r>
              <a:rPr lang="en-GB" dirty="0" smtClean="0">
                <a:solidFill>
                  <a:srgbClr val="FF0000"/>
                </a:solidFill>
              </a:rPr>
              <a:t>minute. </a:t>
            </a:r>
            <a:r>
              <a:rPr lang="en-GB" b="1" dirty="0">
                <a:solidFill>
                  <a:schemeClr val="tx1"/>
                </a:solidFill>
              </a:rPr>
              <a:t>Always take RR over 60 seconds</a:t>
            </a:r>
          </a:p>
          <a:p>
            <a:r>
              <a:rPr lang="en-GB" dirty="0" smtClean="0"/>
              <a:t>Should </a:t>
            </a:r>
            <a:r>
              <a:rPr lang="en-GB" dirty="0"/>
              <a:t>be taken when a patient is at rest, and </a:t>
            </a:r>
            <a:r>
              <a:rPr lang="en-GB" dirty="0" smtClean="0"/>
              <a:t>done </a:t>
            </a:r>
            <a:r>
              <a:rPr lang="en-GB" dirty="0"/>
              <a:t>by counting the number of times a person’s chest rises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Thought </a:t>
            </a:r>
            <a:r>
              <a:rPr lang="en-GB" dirty="0"/>
              <a:t>to be the most sensitive indicator of a patient’s physiological </a:t>
            </a:r>
            <a:r>
              <a:rPr lang="en-GB" dirty="0" smtClean="0"/>
              <a:t>well-being</a:t>
            </a:r>
          </a:p>
          <a:p>
            <a:r>
              <a:rPr lang="en-GB" dirty="0" smtClean="0"/>
              <a:t> Reflects </a:t>
            </a:r>
            <a:r>
              <a:rPr lang="en-GB" dirty="0"/>
              <a:t>not only respiratory function </a:t>
            </a:r>
            <a:r>
              <a:rPr lang="en-GB" dirty="0" smtClean="0"/>
              <a:t>(hypoxia </a:t>
            </a:r>
            <a:r>
              <a:rPr lang="en-GB" dirty="0"/>
              <a:t>or </a:t>
            </a:r>
            <a:r>
              <a:rPr lang="en-GB" dirty="0" smtClean="0"/>
              <a:t>hypercapnia), </a:t>
            </a:r>
            <a:r>
              <a:rPr lang="en-GB" dirty="0"/>
              <a:t>but cardiovascular status as is pulmonary oedema and metabolic imbalance i.e. DKA</a:t>
            </a:r>
          </a:p>
          <a:p>
            <a:r>
              <a:rPr lang="en-GB" dirty="0"/>
              <a:t>Elevated RR is a powerful sign of acute illness and distress, in all patients</a:t>
            </a:r>
          </a:p>
          <a:p>
            <a:r>
              <a:rPr lang="en-GB" dirty="0"/>
              <a:t>Generalised pain and distress</a:t>
            </a:r>
          </a:p>
          <a:p>
            <a:r>
              <a:rPr lang="en-GB" dirty="0"/>
              <a:t>Sepsis remote from the lungs</a:t>
            </a:r>
          </a:p>
          <a:p>
            <a:r>
              <a:rPr lang="en-GB" dirty="0"/>
              <a:t>CNS disturbance and metabolic disturbances such as metabolic acidosis</a:t>
            </a:r>
          </a:p>
          <a:p>
            <a:r>
              <a:rPr lang="en-GB" dirty="0"/>
              <a:t>Reduced RR is an important indicator of CNS depression and </a:t>
            </a:r>
            <a:r>
              <a:rPr lang="en-GB" dirty="0" smtClean="0"/>
              <a:t>narcosis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457D47-CD62-8746-86BF-B75760D65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73FF7A-6084-CD41-95C7-EA38888D5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Content Placeholder 7" descr="Lungs">
            <a:extLst>
              <a:ext uri="{FF2B5EF4-FFF2-40B4-BE49-F238E27FC236}">
                <a16:creationId xmlns="" xmlns:a16="http://schemas.microsoft.com/office/drawing/2014/main" id="{6EB4E066-3D65-9A4D-9B56-EFB5E81DF2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6711" y="248540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7A5B8A7-7920-694F-8F93-6E20A2A5C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8350" y="4021497"/>
            <a:ext cx="2207374" cy="137073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600" y="5560549"/>
            <a:ext cx="7370124" cy="103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7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3463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chemeClr val="tx2"/>
                </a:solidFill>
              </a:rPr>
              <a:t>Aims and Objectives  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083589"/>
            <a:ext cx="10607040" cy="5424577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GB" sz="2400" b="1" u="sng" dirty="0" smtClean="0">
                <a:solidFill>
                  <a:schemeClr val="tx2"/>
                </a:solidFill>
              </a:rPr>
              <a:t>Aim</a:t>
            </a:r>
            <a:endParaRPr lang="en-GB" sz="2400" b="1" dirty="0">
              <a:solidFill>
                <a:schemeClr val="tx2"/>
              </a:solidFill>
            </a:endParaRPr>
          </a:p>
          <a:p>
            <a:pPr>
              <a:lnSpc>
                <a:spcPts val="3000"/>
              </a:lnSpc>
            </a:pPr>
            <a:r>
              <a:rPr lang="en-GB" sz="2600" dirty="0"/>
              <a:t>To provide participants with an overview </a:t>
            </a:r>
            <a:r>
              <a:rPr lang="en-GB" sz="2600" dirty="0" smtClean="0"/>
              <a:t>of RESTORE2 and the </a:t>
            </a:r>
            <a:r>
              <a:rPr lang="en-GB" sz="2600" dirty="0"/>
              <a:t>necessary skills and knowledge to enable them to train others on the </a:t>
            </a:r>
            <a:r>
              <a:rPr lang="en-GB" sz="2600" dirty="0" smtClean="0"/>
              <a:t>tool.</a:t>
            </a:r>
            <a:endParaRPr lang="en-GB" sz="2400" b="1" dirty="0">
              <a:solidFill>
                <a:schemeClr val="tx2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endParaRPr lang="en-GB" sz="2600" b="1" u="sng" dirty="0" smtClean="0">
              <a:solidFill>
                <a:schemeClr val="tx2"/>
              </a:solidFill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GB" sz="2600" b="1" u="sng" dirty="0" smtClean="0">
                <a:solidFill>
                  <a:schemeClr val="tx2"/>
                </a:solidFill>
              </a:rPr>
              <a:t>Objectives</a:t>
            </a:r>
          </a:p>
          <a:p>
            <a:pPr>
              <a:lnSpc>
                <a:spcPts val="3000"/>
              </a:lnSpc>
            </a:pPr>
            <a:r>
              <a:rPr lang="en-GB" sz="2600" dirty="0" smtClean="0"/>
              <a:t>Provide awareness </a:t>
            </a:r>
            <a:r>
              <a:rPr lang="en-GB" sz="2600" dirty="0"/>
              <a:t>of </a:t>
            </a:r>
            <a:r>
              <a:rPr lang="en-GB" sz="2600" dirty="0" smtClean="0"/>
              <a:t>the component of RESTORE2 tool (</a:t>
            </a:r>
            <a:r>
              <a:rPr lang="en-GB" sz="2600" dirty="0" smtClean="0">
                <a:solidFill>
                  <a:prstClr val="black"/>
                </a:solidFill>
              </a:rPr>
              <a:t>i.e. soft </a:t>
            </a:r>
            <a:r>
              <a:rPr lang="en-GB" sz="2600" dirty="0">
                <a:solidFill>
                  <a:prstClr val="black"/>
                </a:solidFill>
              </a:rPr>
              <a:t>signs, recording observations, escalation and </a:t>
            </a:r>
            <a:r>
              <a:rPr lang="en-GB" sz="2600" dirty="0" smtClean="0">
                <a:solidFill>
                  <a:prstClr val="black"/>
                </a:solidFill>
              </a:rPr>
              <a:t>communication) </a:t>
            </a:r>
            <a:r>
              <a:rPr lang="en-GB" sz="2600" dirty="0" smtClean="0"/>
              <a:t>and the  </a:t>
            </a:r>
            <a:r>
              <a:rPr lang="en-GB" sz="2600" dirty="0"/>
              <a:t>advantages of applying </a:t>
            </a:r>
            <a:r>
              <a:rPr lang="en-GB" sz="2600" dirty="0" smtClean="0"/>
              <a:t>the tool </a:t>
            </a:r>
            <a:r>
              <a:rPr lang="en-GB" sz="2600" dirty="0"/>
              <a:t>to recognise and </a:t>
            </a:r>
            <a:r>
              <a:rPr lang="en-GB" sz="2600" dirty="0" smtClean="0"/>
              <a:t>respond </a:t>
            </a:r>
            <a:r>
              <a:rPr lang="en-GB" sz="2600" dirty="0"/>
              <a:t>to the deteriorating patient </a:t>
            </a:r>
          </a:p>
          <a:p>
            <a:pPr>
              <a:lnSpc>
                <a:spcPts val="3000"/>
              </a:lnSpc>
            </a:pPr>
            <a:r>
              <a:rPr lang="en-GB" sz="2600" dirty="0"/>
              <a:t>Provide an overview of </a:t>
            </a:r>
            <a:r>
              <a:rPr lang="en-GB" sz="2600" dirty="0" smtClean="0"/>
              <a:t>potential steps </a:t>
            </a:r>
            <a:r>
              <a:rPr lang="en-GB" sz="2600" dirty="0"/>
              <a:t>and processes to enable </a:t>
            </a:r>
            <a:r>
              <a:rPr lang="en-GB" sz="2600" dirty="0" smtClean="0"/>
              <a:t>participants facilitate </a:t>
            </a:r>
            <a:r>
              <a:rPr lang="en-GB" sz="2600" dirty="0"/>
              <a:t>a training session in practice on </a:t>
            </a:r>
            <a:r>
              <a:rPr lang="en-GB" sz="2600" dirty="0" smtClean="0"/>
              <a:t>the RESTORE2 tool</a:t>
            </a:r>
            <a:endParaRPr lang="en-GB" sz="2600" dirty="0"/>
          </a:p>
          <a:p>
            <a:pPr>
              <a:lnSpc>
                <a:spcPts val="3000"/>
              </a:lnSpc>
            </a:pPr>
            <a:r>
              <a:rPr lang="en-GB" sz="2600" dirty="0"/>
              <a:t>Enhance participant’s confidence in training others on the RESTORE2 tool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679575" y="6310874"/>
            <a:ext cx="8633916" cy="520820"/>
            <a:chOff x="155575" y="6310874"/>
            <a:chExt cx="8633916" cy="52082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2019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2CCE14D-FB92-452D-B0C7-E88DF156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688C5AA-7470-49FB-AF19-9A153B0D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C9EE15D2-76C5-4B3B-9A67-54667650C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6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31F1DE-169E-C042-BB52-52681003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1" y="666432"/>
            <a:ext cx="10752000" cy="897008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 SpO</a:t>
            </a:r>
            <a:r>
              <a:rPr lang="en-GB" baseline="-25000" dirty="0">
                <a:solidFill>
                  <a:schemeClr val="accent1"/>
                </a:solidFill>
              </a:rPr>
              <a:t>2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sz="3200" dirty="0" smtClean="0">
                <a:solidFill>
                  <a:schemeClr val="accent1"/>
                </a:solidFill>
              </a:rPr>
              <a:t>Scoring scales- Oxygen levels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9CDBE1-6F41-E243-8290-A97F3287E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26" y="1430594"/>
            <a:ext cx="11033574" cy="48347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/>
                </a:solidFill>
              </a:rPr>
              <a:t>Taken </a:t>
            </a:r>
            <a:r>
              <a:rPr lang="en-GB" dirty="0">
                <a:solidFill>
                  <a:schemeClr val="tx1"/>
                </a:solidFill>
              </a:rPr>
              <a:t>by placing a device called an Oximeter over a person’s finger.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>
                <a:solidFill>
                  <a:schemeClr val="tx1"/>
                </a:solidFill>
              </a:rPr>
              <a:t>The Oximeter reading gives indication of the percentage of oxygen in the person’s blood.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/>
                </a:solidFill>
              </a:rPr>
              <a:t>Cold </a:t>
            </a:r>
            <a:r>
              <a:rPr lang="en-GB" dirty="0">
                <a:solidFill>
                  <a:schemeClr val="tx1"/>
                </a:solidFill>
              </a:rPr>
              <a:t>hands, anaemia, poor circulation or a dirty probe can prevent an accurate reading.</a:t>
            </a:r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tx1"/>
                </a:solidFill>
              </a:rPr>
              <a:t>NEWS2 has 2 scoring scales for </a:t>
            </a:r>
            <a:r>
              <a:rPr lang="en-GB" b="1" dirty="0">
                <a:solidFill>
                  <a:srgbClr val="231F20"/>
                </a:solidFill>
              </a:rPr>
              <a:t>SpO</a:t>
            </a:r>
            <a:r>
              <a:rPr lang="en-GB" b="1" baseline="-25000" dirty="0">
                <a:solidFill>
                  <a:srgbClr val="231F20"/>
                </a:solidFill>
              </a:rPr>
              <a:t>2 </a:t>
            </a:r>
            <a:r>
              <a:rPr lang="en-GB" dirty="0" smtClean="0">
                <a:solidFill>
                  <a:schemeClr val="tx1"/>
                </a:solidFill>
              </a:rPr>
              <a:t>: Use</a:t>
            </a:r>
            <a:r>
              <a:rPr lang="en-GB" b="1" dirty="0" smtClean="0">
                <a:solidFill>
                  <a:schemeClr val="tx1"/>
                </a:solidFill>
              </a:rPr>
              <a:t> scale 1 </a:t>
            </a:r>
            <a:r>
              <a:rPr lang="en-GB" dirty="0" smtClean="0">
                <a:solidFill>
                  <a:schemeClr val="tx1"/>
                </a:solidFill>
              </a:rPr>
              <a:t>unless </a:t>
            </a:r>
            <a:r>
              <a:rPr lang="en-GB" b="1" dirty="0" smtClean="0">
                <a:solidFill>
                  <a:schemeClr val="tx1"/>
                </a:solidFill>
              </a:rPr>
              <a:t>scale 2</a:t>
            </a:r>
            <a:r>
              <a:rPr lang="en-GB" dirty="0" smtClean="0">
                <a:solidFill>
                  <a:schemeClr val="tx1"/>
                </a:solidFill>
              </a:rPr>
              <a:t> is authorised for specific residents by a competent qualified clinician/clinical decision maker, and the decision </a:t>
            </a:r>
            <a:r>
              <a:rPr lang="en-GB" dirty="0">
                <a:solidFill>
                  <a:prstClr val="black"/>
                </a:solidFill>
              </a:rPr>
              <a:t>recorded in the </a:t>
            </a:r>
            <a:r>
              <a:rPr lang="en-GB" dirty="0" smtClean="0">
                <a:solidFill>
                  <a:prstClr val="black"/>
                </a:solidFill>
              </a:rPr>
              <a:t>resident’s </a:t>
            </a:r>
            <a:r>
              <a:rPr lang="en-GB" dirty="0">
                <a:solidFill>
                  <a:prstClr val="black"/>
                </a:solidFill>
              </a:rPr>
              <a:t>clinical </a:t>
            </a:r>
            <a:r>
              <a:rPr lang="en-GB" dirty="0" smtClean="0">
                <a:solidFill>
                  <a:prstClr val="black"/>
                </a:solidFill>
              </a:rPr>
              <a:t>notes. </a:t>
            </a:r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lvl="2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Residents requiring </a:t>
            </a:r>
            <a:r>
              <a:rPr lang="en-GB" b="1" dirty="0">
                <a:solidFill>
                  <a:srgbClr val="FF0000"/>
                </a:solidFill>
              </a:rPr>
              <a:t>SpO</a:t>
            </a:r>
            <a:r>
              <a:rPr lang="en-GB" b="1" baseline="-25000" dirty="0">
                <a:solidFill>
                  <a:srgbClr val="FF0000"/>
                </a:solidFill>
              </a:rPr>
              <a:t>2</a:t>
            </a:r>
            <a:r>
              <a:rPr lang="en-GB" sz="1800" baseline="-25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scale 2 will have </a:t>
            </a:r>
            <a:r>
              <a:rPr lang="en-GB" b="1" dirty="0">
                <a:solidFill>
                  <a:srgbClr val="FF0000"/>
                </a:solidFill>
              </a:rPr>
              <a:t>a prescribed oxygen saturation requirement of </a:t>
            </a:r>
            <a:r>
              <a:rPr lang="en-GB" b="1" dirty="0" smtClean="0">
                <a:solidFill>
                  <a:srgbClr val="FF0000"/>
                </a:solidFill>
              </a:rPr>
              <a:t>88–92</a:t>
            </a:r>
            <a:r>
              <a:rPr lang="en-GB" b="1" dirty="0">
                <a:solidFill>
                  <a:srgbClr val="FF0000"/>
                </a:solidFill>
              </a:rPr>
              <a:t>% (e.g. in patients who normally retain Carbon Dioxide and need to do this to drive their respiratory effort (hypercapnic respiratory </a:t>
            </a:r>
            <a:r>
              <a:rPr lang="en-GB" b="1" dirty="0" smtClean="0">
                <a:solidFill>
                  <a:srgbClr val="FF0000"/>
                </a:solidFill>
              </a:rPr>
              <a:t>failure) confirmed on blood </a:t>
            </a:r>
            <a:r>
              <a:rPr lang="en-GB" b="1" dirty="0">
                <a:solidFill>
                  <a:srgbClr val="FF0000"/>
                </a:solidFill>
              </a:rPr>
              <a:t>gas analysis on either a prior, or current hospital admission. </a:t>
            </a:r>
            <a:r>
              <a:rPr lang="en-GB" b="1" dirty="0" smtClean="0">
                <a:solidFill>
                  <a:srgbClr val="FF0000"/>
                </a:solidFill>
              </a:rPr>
              <a:t>This prescription should be documented in the residents notes.</a:t>
            </a:r>
            <a:endParaRPr lang="en-GB" b="1" dirty="0">
              <a:solidFill>
                <a:srgbClr val="FF0000"/>
              </a:solidFill>
            </a:endParaRPr>
          </a:p>
          <a:p>
            <a:pPr marL="0" lvl="2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      </a:t>
            </a:r>
          </a:p>
          <a:p>
            <a:pPr marL="0" lvl="1" indent="0">
              <a:buNone/>
            </a:pP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       To avoid doubt, clearly cross out the SpO2 </a:t>
            </a:r>
            <a:r>
              <a:rPr lang="en-GB" b="1" dirty="0">
                <a:solidFill>
                  <a:schemeClr val="tx1"/>
                </a:solidFill>
              </a:rPr>
              <a:t>scoring scale not being </a:t>
            </a:r>
            <a:r>
              <a:rPr lang="en-GB" b="1" dirty="0" smtClean="0">
                <a:solidFill>
                  <a:schemeClr val="tx1"/>
                </a:solidFill>
              </a:rPr>
              <a:t>used</a:t>
            </a:r>
            <a:endParaRPr lang="en-GB" dirty="0"/>
          </a:p>
          <a:p>
            <a:pPr marL="0" lvl="1" indent="0">
              <a:buNone/>
            </a:pPr>
            <a:r>
              <a:rPr lang="en-GB" dirty="0" smtClean="0"/>
              <a:t>     </a:t>
            </a:r>
            <a:r>
              <a:rPr lang="en-GB" dirty="0" smtClean="0">
                <a:solidFill>
                  <a:schemeClr val="tx1"/>
                </a:solidFill>
              </a:rPr>
              <a:t>Normal </a:t>
            </a:r>
            <a:r>
              <a:rPr lang="en-GB" dirty="0">
                <a:solidFill>
                  <a:schemeClr val="tx1"/>
                </a:solidFill>
              </a:rPr>
              <a:t>Adult Parameters: 96-100% (excluding patients with </a:t>
            </a:r>
            <a:r>
              <a:rPr lang="en-GB" dirty="0" smtClean="0">
                <a:solidFill>
                  <a:schemeClr val="tx1"/>
                </a:solidFill>
              </a:rPr>
              <a:t>underlying </a:t>
            </a:r>
            <a:r>
              <a:rPr lang="en-GB" dirty="0">
                <a:solidFill>
                  <a:schemeClr val="tx1"/>
                </a:solidFill>
              </a:rPr>
              <a:t>respiratory conditions) 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0D0076-8B43-734B-B7D0-5E7E0AC47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4C07E9F-2CC9-9347-BED5-79DCA2E67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7669D9-F627-7345-8C51-FBA735C972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977" y="666432"/>
            <a:ext cx="1480988" cy="9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Sp0</a:t>
            </a:r>
            <a:r>
              <a:rPr lang="en-GB" sz="3600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 Scoring scales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0170" y="1942301"/>
            <a:ext cx="8942880" cy="31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791856" y="2803162"/>
            <a:ext cx="0" cy="12291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91856" y="2803162"/>
            <a:ext cx="2320604" cy="12291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12460" y="2803162"/>
            <a:ext cx="0" cy="12291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112460" y="2803162"/>
            <a:ext cx="2320604" cy="12291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33064" y="2803162"/>
            <a:ext cx="0" cy="12291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71252" y="2803162"/>
            <a:ext cx="2320604" cy="12291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679575" y="6310874"/>
            <a:ext cx="8633916" cy="520820"/>
            <a:chOff x="155575" y="6310874"/>
            <a:chExt cx="8633916" cy="52082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2019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52CCE14D-FB92-452D-B0C7-E88DF156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1688C5AA-7470-49FB-AF19-9A153B0D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C9EE15D2-76C5-4B3B-9A67-54667650C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A71B0B-D048-D34E-9EB2-D8727DFC7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072" y="1339669"/>
            <a:ext cx="3751063" cy="3665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3C0669-7075-4441-9F39-E1DBED59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19" y="845210"/>
            <a:ext cx="8381897" cy="714445"/>
          </a:xfrm>
        </p:spPr>
        <p:txBody>
          <a:bodyPr/>
          <a:lstStyle/>
          <a:p>
            <a:r>
              <a:rPr lang="en-GB" dirty="0" smtClean="0"/>
              <a:t> Blood </a:t>
            </a:r>
            <a:r>
              <a:rPr lang="en-GB" dirty="0"/>
              <a:t>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7EA9AB-C974-5848-B86C-2ED334DE1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87" y="1742218"/>
            <a:ext cx="7579843" cy="4171885"/>
          </a:xfrm>
        </p:spPr>
        <p:txBody>
          <a:bodyPr>
            <a:normAutofit/>
          </a:bodyPr>
          <a:lstStyle/>
          <a:p>
            <a:r>
              <a:rPr lang="en-GB" dirty="0"/>
              <a:t>Can be measured using two common methods: </a:t>
            </a:r>
          </a:p>
          <a:p>
            <a:r>
              <a:rPr lang="en-GB" dirty="0"/>
              <a:t>Manually using a sphygmomanometer and stethoscope </a:t>
            </a:r>
          </a:p>
          <a:p>
            <a:pPr marL="342900" lvl="2" indent="-342900">
              <a:buAutoNum type="arabicPeriod"/>
            </a:pPr>
            <a:r>
              <a:rPr lang="en-GB" dirty="0"/>
              <a:t>Ensure the correct size cuff</a:t>
            </a:r>
          </a:p>
          <a:p>
            <a:pPr marL="342900" lvl="2" indent="-342900">
              <a:buAutoNum type="arabicPeriod"/>
            </a:pPr>
            <a:r>
              <a:rPr lang="en-GB" dirty="0"/>
              <a:t>Position the cuff around the upper arm ensuring the lower edge sits 1inch above the antecubital </a:t>
            </a:r>
            <a:r>
              <a:rPr lang="en-GB" dirty="0" smtClean="0"/>
              <a:t>fossa (elbow crease)</a:t>
            </a:r>
            <a:endParaRPr lang="en-GB" dirty="0"/>
          </a:p>
          <a:p>
            <a:pPr marL="342900" lvl="2" indent="-342900">
              <a:buAutoNum type="arabicPeriod"/>
            </a:pPr>
            <a:r>
              <a:rPr lang="en-GB" dirty="0"/>
              <a:t>Place the Stethoscope on the brachial </a:t>
            </a:r>
            <a:r>
              <a:rPr lang="en-GB" dirty="0" smtClean="0"/>
              <a:t>artery (shown on diagram) </a:t>
            </a:r>
            <a:r>
              <a:rPr lang="en-GB" dirty="0"/>
              <a:t>and inflate to 180mmgHG</a:t>
            </a:r>
          </a:p>
          <a:p>
            <a:pPr marL="342900" lvl="2" indent="-342900">
              <a:buAutoNum type="arabicPeriod"/>
            </a:pPr>
            <a:r>
              <a:rPr lang="en-GB" dirty="0"/>
              <a:t>Slowly release the valve and listen to first sound (this is the Systolic, Second sound is the Diastolic 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Using </a:t>
            </a:r>
            <a:r>
              <a:rPr lang="en-GB" dirty="0" smtClean="0"/>
              <a:t>an </a:t>
            </a:r>
            <a:r>
              <a:rPr lang="en-GB" dirty="0"/>
              <a:t>automatic inflation machine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463F94-CFE0-F144-BCAF-CCE1060E9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1724B8-61FB-2D4D-BD9F-AEEB6B7AD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 descr="Heart Organ">
            <a:extLst>
              <a:ext uri="{FF2B5EF4-FFF2-40B4-BE49-F238E27FC236}">
                <a16:creationId xmlns="" xmlns:a16="http://schemas.microsoft.com/office/drawing/2014/main" id="{463D2A8D-4720-3E4E-9E65-CCAF8BA1164B}"/>
              </a:ext>
            </a:extLst>
          </p:cNvPr>
          <p:cNvSpPr/>
          <p:nvPr/>
        </p:nvSpPr>
        <p:spPr>
          <a:xfrm>
            <a:off x="6921466" y="5187459"/>
            <a:ext cx="1786250" cy="1170479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C30C7C-AE0F-1547-B7DA-C9A497209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225" y="5300663"/>
            <a:ext cx="1638852" cy="114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74DBCF-BF62-2349-81CC-08F45980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Heart 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40A565F-24AB-CB48-8B00-7A0992D3A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1D910B-DB25-4244-ADD2-50ABCABB4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2406B96-B85E-0241-96A1-48536B42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84" y="1666568"/>
            <a:ext cx="10752000" cy="4598776"/>
          </a:xfrm>
        </p:spPr>
        <p:txBody>
          <a:bodyPr/>
          <a:lstStyle/>
          <a:p>
            <a:r>
              <a:rPr lang="en-GB" dirty="0"/>
              <a:t>Measured in Beats Per Minute (BPM)</a:t>
            </a:r>
          </a:p>
          <a:p>
            <a:r>
              <a:rPr lang="en-GB" dirty="0"/>
              <a:t>To measure a </a:t>
            </a:r>
            <a:r>
              <a:rPr lang="en-GB" dirty="0" smtClean="0"/>
              <a:t>person’s </a:t>
            </a:r>
            <a:r>
              <a:rPr lang="en-GB" dirty="0"/>
              <a:t>Heart Rate you must first locate the Radial </a:t>
            </a:r>
            <a:r>
              <a:rPr lang="en-GB" dirty="0" smtClean="0"/>
              <a:t>Pulse, </a:t>
            </a:r>
            <a:r>
              <a:rPr lang="en-GB" dirty="0"/>
              <a:t>located on the wrist under the thumb.</a:t>
            </a:r>
          </a:p>
          <a:p>
            <a:r>
              <a:rPr lang="en-GB" dirty="0"/>
              <a:t>Once you have located the pulse count the beats for one whole minute </a:t>
            </a:r>
          </a:p>
          <a:p>
            <a:pPr lvl="1"/>
            <a:r>
              <a:rPr lang="en-GB" dirty="0"/>
              <a:t>Normal Heart Rate/Pulse: 60-100 BPM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Content Placeholder 6" descr="Heart with pulse">
            <a:extLst>
              <a:ext uri="{FF2B5EF4-FFF2-40B4-BE49-F238E27FC236}">
                <a16:creationId xmlns="" xmlns:a16="http://schemas.microsoft.com/office/drawing/2014/main" id="{C11D7D9C-35AC-694E-B646-F8825AB69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157265" y="856632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F66C94-8174-8D4A-A09C-2247DA850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614" y="3229897"/>
            <a:ext cx="4339252" cy="30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26199" cy="919981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chemeClr val="tx2"/>
                </a:solidFill>
              </a:rPr>
              <a:t>Level of Consciousness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194619"/>
            <a:ext cx="8849080" cy="4628967"/>
          </a:xfrm>
        </p:spPr>
        <p:txBody>
          <a:bodyPr>
            <a:normAutofit/>
          </a:bodyPr>
          <a:lstStyle/>
          <a:p>
            <a:r>
              <a:rPr lang="en-GB" sz="2200" dirty="0"/>
              <a:t>Measured via </a:t>
            </a:r>
            <a:r>
              <a:rPr lang="en-GB" sz="2200" dirty="0" smtClean="0"/>
              <a:t>ACVPU (alert</a:t>
            </a:r>
            <a:r>
              <a:rPr lang="en-GB" sz="2200" dirty="0"/>
              <a:t>, new confusion, voice, pain, unresponsive)</a:t>
            </a:r>
          </a:p>
          <a:p>
            <a:r>
              <a:rPr lang="en-GB" sz="2200" b="1" dirty="0"/>
              <a:t>Alert</a:t>
            </a:r>
            <a:r>
              <a:rPr lang="en-GB" sz="2200" dirty="0"/>
              <a:t> – patient is active, responsive, interacting with people and surroundings, answers questions etc.</a:t>
            </a:r>
          </a:p>
          <a:p>
            <a:r>
              <a:rPr lang="en-GB" sz="2200" b="1" dirty="0"/>
              <a:t>New onset or worsening confusion </a:t>
            </a:r>
            <a:r>
              <a:rPr lang="en-GB" sz="2200" dirty="0"/>
              <a:t>is now included which excludes residents with confusion as part of their normal disease process</a:t>
            </a:r>
          </a:p>
          <a:p>
            <a:r>
              <a:rPr lang="en-GB" sz="2200" b="1" dirty="0"/>
              <a:t>Voice</a:t>
            </a:r>
            <a:r>
              <a:rPr lang="en-GB" sz="2200" dirty="0"/>
              <a:t> – responds to voice but not spontaneously interacting, may be drowsy, keeps eyes closed, may not speak coherently</a:t>
            </a:r>
          </a:p>
          <a:p>
            <a:r>
              <a:rPr lang="en-GB" sz="2200" b="1" dirty="0"/>
              <a:t>Pain</a:t>
            </a:r>
            <a:r>
              <a:rPr lang="en-GB" sz="2200" dirty="0"/>
              <a:t> – not alert and does not respond to verbal stimuli, responds to painful stimulus</a:t>
            </a:r>
          </a:p>
          <a:p>
            <a:r>
              <a:rPr lang="en-GB" sz="2200" b="1" dirty="0"/>
              <a:t>Unresponsive</a:t>
            </a:r>
            <a:r>
              <a:rPr lang="en-GB" sz="2200" dirty="0"/>
              <a:t> – unresponsive, unconscious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024" y="230093"/>
            <a:ext cx="8667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6736" y="4942641"/>
            <a:ext cx="8019916" cy="64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6736" y="5589435"/>
            <a:ext cx="8019916" cy="58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679575" y="6310874"/>
            <a:ext cx="8633916" cy="520820"/>
            <a:chOff x="155575" y="6310874"/>
            <a:chExt cx="8633916" cy="52082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52CCE14D-FB92-452D-B0C7-E88DF156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688C5AA-7470-49FB-AF19-9A153B0D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C9EE15D2-76C5-4B3B-9A67-54667650C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DDD83-B8B6-7E49-A5C8-F1C7CA5C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FD4A94B-3015-0E4F-8C2F-8D80AA89B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DA9742-6757-8F4C-B057-CB31E7314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7882C59-1723-0144-AD3A-982C53D91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728244"/>
            <a:ext cx="9953806" cy="4448719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Typically using a thermometer (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e.g.“tympanic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”) can help determine a person’s temperature. </a:t>
            </a:r>
          </a:p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Extremes of temperature are sensitive markers of acute illness severity and physiological disturbance.</a:t>
            </a:r>
          </a:p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Pyrexia &gt; 38º C may indicate infection</a:t>
            </a:r>
          </a:p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Hypothermia can also indicate illness </a:t>
            </a:r>
            <a:b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which is why it scores on NEWS2</a:t>
            </a:r>
          </a:p>
          <a:p>
            <a:pPr marL="0" lvl="1" indent="0">
              <a:buNone/>
            </a:pPr>
            <a:endParaRPr lang="en-GB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 adult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body temperature: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36.1°C-37.2°C </a:t>
            </a:r>
          </a:p>
          <a:p>
            <a:pPr marL="0" lvl="1" indent="0"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(or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97°F-99°F)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6" descr="Thermometer">
            <a:extLst>
              <a:ext uri="{FF2B5EF4-FFF2-40B4-BE49-F238E27FC236}">
                <a16:creationId xmlns="" xmlns:a16="http://schemas.microsoft.com/office/drawing/2014/main" id="{742A29B1-8116-DC46-BFBA-81AEB7084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356" y="813844"/>
            <a:ext cx="914400" cy="914400"/>
          </a:xfrm>
          <a:prstGeom prst="rect">
            <a:avLst/>
          </a:prstGeom>
        </p:spPr>
      </p:pic>
      <p:pic>
        <p:nvPicPr>
          <p:cNvPr id="6" name="Picture 5" descr="A picture containing person, cellphone, phone, man&#10;&#10;Description automatically generated">
            <a:extLst>
              <a:ext uri="{FF2B5EF4-FFF2-40B4-BE49-F238E27FC236}">
                <a16:creationId xmlns="" xmlns:a16="http://schemas.microsoft.com/office/drawing/2014/main" id="{D4797E0D-439C-4B45-87BD-3117843C92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13" y="3244645"/>
            <a:ext cx="3472783" cy="27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38E0DA-4C6F-3F40-85DB-1457929B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78" y="652392"/>
            <a:ext cx="10752000" cy="627768"/>
          </a:xfrm>
        </p:spPr>
        <p:txBody>
          <a:bodyPr/>
          <a:lstStyle/>
          <a:p>
            <a:r>
              <a:rPr lang="en-GB" dirty="0" smtClean="0"/>
              <a:t>     Calculating </a:t>
            </a:r>
            <a:r>
              <a:rPr lang="en-GB" dirty="0"/>
              <a:t>a NEWS2 score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49B554D9-DFCA-8740-B945-906F53D17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2900" y="1549400"/>
            <a:ext cx="8250156" cy="4622800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E47EA4-5F5D-C64E-99D1-2F1D03E0A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EBE9D9-47CB-1D42-9670-DBF32A3B0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30" y="685039"/>
            <a:ext cx="10706098" cy="689871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srgbClr val="0070C0"/>
                </a:solidFill>
              </a:rPr>
              <a:t/>
            </a:r>
            <a:br>
              <a:rPr lang="en-GB" sz="4000" b="1" dirty="0" smtClean="0">
                <a:solidFill>
                  <a:srgbClr val="0070C0"/>
                </a:solidFill>
              </a:rPr>
            </a:br>
            <a:r>
              <a:rPr lang="en-GB" sz="2800" b="1" dirty="0" smtClean="0">
                <a:solidFill>
                  <a:srgbClr val="0070C0"/>
                </a:solidFill>
              </a:rPr>
              <a:t/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en-GB" sz="4000" b="1" dirty="0" smtClean="0">
                <a:solidFill>
                  <a:srgbClr val="0070C0"/>
                </a:solidFill>
              </a:rPr>
              <a:t>Take observation and calculate NEWS2 scores</a:t>
            </a:r>
            <a:r>
              <a:rPr lang="en-GB" sz="2800" b="1" dirty="0" smtClean="0">
                <a:solidFill>
                  <a:srgbClr val="0070C0"/>
                </a:solidFill>
              </a:rPr>
              <a:t/>
            </a:r>
            <a:br>
              <a:rPr lang="en-GB" sz="2800" b="1" dirty="0" smtClean="0">
                <a:solidFill>
                  <a:srgbClr val="0070C0"/>
                </a:solidFill>
              </a:rPr>
            </a:br>
            <a:r>
              <a:rPr lang="en-GB" sz="2800" dirty="0" smtClean="0"/>
              <a:t>You take Charlie’s observations twice one hour apart and record the following readings: </a:t>
            </a:r>
            <a:endParaRPr lang="en-GB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6887" y="415613"/>
            <a:ext cx="145670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2930" y="6230489"/>
            <a:ext cx="10472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the NEWS score for both sets of observations? What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would you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next?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09" y="2263817"/>
            <a:ext cx="4900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800" b="0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set of observations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22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94%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133/76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P: 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Alert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T: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38°C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NEWS2 score=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85" y="2263817"/>
            <a:ext cx="4900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GB" sz="2800" b="0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set of observations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95%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(scale 1)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128/80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P:    95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Alert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T:    37.5°C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NEWS2 score=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4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37484" y="1036136"/>
            <a:ext cx="241173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Removes the element of personal interpretation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9575" y="6310874"/>
            <a:ext cx="8633916" cy="520820"/>
            <a:chOff x="155575" y="6310874"/>
            <a:chExt cx="8633916" cy="52082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2019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52CCE14D-FB92-452D-B0C7-E88DF156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688C5AA-7470-49FB-AF19-9A153B0D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9EE15D2-76C5-4B3B-9A67-54667650C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80" y="1747607"/>
            <a:ext cx="10881360" cy="44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563880" y="602532"/>
            <a:ext cx="8229600" cy="702204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Escalation – get the right help</a:t>
            </a:r>
          </a:p>
        </p:txBody>
      </p:sp>
    </p:spTree>
    <p:extLst>
      <p:ext uri="{BB962C8B-B14F-4D97-AF65-F5344CB8AC3E}">
        <p14:creationId xmlns:p14="http://schemas.microsoft.com/office/powerpoint/2010/main" val="8134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69" y="1240681"/>
            <a:ext cx="4681524" cy="5413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dirty="0" smtClean="0">
                <a:solidFill>
                  <a:srgbClr val="005EB8"/>
                </a:solidFill>
                <a:ea typeface="+mj-ea"/>
                <a:cs typeface="+mj-cs"/>
              </a:rPr>
              <a:t>SBARD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structured method for communicating critical information that requires immediate attention and action effectively with medical professionals.  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Five steps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9288" y="1240681"/>
            <a:ext cx="5300662" cy="541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ontent Placeholder 2">
            <a:extLst>
              <a:ext uri="{FF2B5EF4-FFF2-40B4-BE49-F238E27FC236}">
                <a16:creationId xmlns="" xmlns:a16="http://schemas.microsoft.com/office/drawing/2014/main" id="{BE6F8717-1526-CA48-9883-3E282C7CD03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8569" y="2964725"/>
          <a:ext cx="4114800" cy="368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2609419" y="241339"/>
            <a:ext cx="5801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Get your message across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46511" y="1313695"/>
            <a:ext cx="10363200" cy="858981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GB" sz="6000" b="1" dirty="0" smtClean="0">
                <a:solidFill>
                  <a:srgbClr val="0070C0"/>
                </a:solidFill>
                <a:ea typeface="+mn-ea"/>
                <a:cs typeface="+mn-cs"/>
              </a:rPr>
              <a:t>  Session 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734290" y="2111433"/>
            <a:ext cx="10557163" cy="4344785"/>
          </a:xfrm>
        </p:spPr>
        <p:txBody>
          <a:bodyPr>
            <a:noAutofit/>
          </a:bodyPr>
          <a:lstStyle/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Start with why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What is RESTORE2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Why do your resident need RESTORE2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How to prepare for a session (Practicalities)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How to train on the RESTORE2 tool (content delivery)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5" r="-4287"/>
          <a:stretch/>
        </p:blipFill>
        <p:spPr bwMode="auto">
          <a:xfrm>
            <a:off x="7924799" y="421285"/>
            <a:ext cx="2995749" cy="89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3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6B4D5CAB-16C5-4424-9F36-E4B985657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165782"/>
              </p:ext>
            </p:extLst>
          </p:nvPr>
        </p:nvGraphicFramePr>
        <p:xfrm>
          <a:off x="467878" y="722671"/>
          <a:ext cx="11145002" cy="554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454003-759C-2440-8A12-5146D4FDF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99B51D-C588-8941-B758-492804B43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57348" y="1014437"/>
            <a:ext cx="10363200" cy="858981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GB" sz="6000" b="1" dirty="0" smtClean="0">
                <a:solidFill>
                  <a:srgbClr val="0070C0"/>
                </a:solidFill>
                <a:ea typeface="+mn-ea"/>
                <a:cs typeface="+mn-cs"/>
              </a:rPr>
              <a:t>Why are we here?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734290" y="2111433"/>
            <a:ext cx="10557163" cy="4344785"/>
          </a:xfrm>
        </p:spPr>
        <p:txBody>
          <a:bodyPr>
            <a:noAutofit/>
          </a:bodyPr>
          <a:lstStyle/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RESTORE2 recommended by NHSE, BGS, </a:t>
            </a:r>
            <a:r>
              <a:rPr lang="en-GB" sz="4000" b="1" dirty="0" err="1" smtClean="0">
                <a:solidFill>
                  <a:schemeClr val="tx1"/>
                </a:solidFill>
              </a:rPr>
              <a:t>LeDeR</a:t>
            </a:r>
            <a:r>
              <a:rPr lang="en-GB" sz="4000" b="1" dirty="0" smtClean="0">
                <a:solidFill>
                  <a:schemeClr val="tx1"/>
                </a:solidFill>
              </a:rPr>
              <a:t>, and has won several national awards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Originally developed in West Hampshire, other areas have recognised its value in keeping people safe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Begins by recognising the importance of carer instinct / intuition – fab!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5" r="-4287"/>
          <a:stretch/>
        </p:blipFill>
        <p:spPr bwMode="auto">
          <a:xfrm>
            <a:off x="7924799" y="421285"/>
            <a:ext cx="2995749" cy="89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57348" y="1014437"/>
            <a:ext cx="10363200" cy="858981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GB" sz="6000" b="1" dirty="0" smtClean="0">
                <a:solidFill>
                  <a:srgbClr val="0070C0"/>
                </a:solidFill>
                <a:ea typeface="+mn-ea"/>
                <a:cs typeface="+mn-cs"/>
              </a:rPr>
              <a:t>During this session…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734290" y="2111433"/>
            <a:ext cx="10557163" cy="4344785"/>
          </a:xfrm>
        </p:spPr>
        <p:txBody>
          <a:bodyPr>
            <a:noAutofit/>
          </a:bodyPr>
          <a:lstStyle/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Feel free to critically evaluate the training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Take note of things you’d like to include in your sessions</a:t>
            </a:r>
          </a:p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GB" sz="4000" b="1" dirty="0" smtClean="0">
                <a:solidFill>
                  <a:schemeClr val="tx1"/>
                </a:solidFill>
              </a:rPr>
              <a:t>Feel free to make your sessions your own. Think of examples from your own experience that you can bring into the training to bring it to life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5" r="-4287"/>
          <a:stretch/>
        </p:blipFill>
        <p:spPr bwMode="auto">
          <a:xfrm>
            <a:off x="7924799" y="421285"/>
            <a:ext cx="2995749" cy="89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2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475" y="329040"/>
            <a:ext cx="9286875" cy="567239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14474" y="329041"/>
            <a:ext cx="8958263" cy="547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5" r="-4287"/>
          <a:stretch/>
        </p:blipFill>
        <p:spPr bwMode="auto">
          <a:xfrm>
            <a:off x="3529621" y="3954820"/>
            <a:ext cx="5699492" cy="128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5197" y="6222511"/>
            <a:ext cx="6808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www.youtube.com/watch?v=Gxrr9QOergg</a:t>
            </a: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3mins 12sec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0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519" y="1346531"/>
            <a:ext cx="10893443" cy="4950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RESTORE2 is a physical deterioration and escalation tool for care/nursing homes</a:t>
            </a:r>
            <a:r>
              <a:rPr lang="en-GB" sz="2400" b="1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It is designed to: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when a resident may be deteriorating or at risk of physical deterioration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appropriately according to the residents care plan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a complete set of physical observations to inform escalation and conversations with health professionals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 with the most appropriate health professional in a timely way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concise escalation history to health professionals to support their professional decision making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staff and residents the right support in the right timescale</a:t>
            </a:r>
            <a:endParaRPr lang="en-GB" sz="2600" b="1" dirty="0">
              <a:solidFill>
                <a:schemeClr val="tx2"/>
              </a:solidFill>
            </a:endParaRPr>
          </a:p>
        </p:txBody>
      </p:sp>
      <p:sp>
        <p:nvSpPr>
          <p:cNvPr id="2" name="AutoShape 2" descr="Image result for nhs parliamentary award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9575" y="6381948"/>
            <a:ext cx="9240974" cy="384612"/>
            <a:chOff x="155575" y="6310874"/>
            <a:chExt cx="8633916" cy="52082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045" y="6369346"/>
              <a:ext cx="1910324" cy="46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679" y="6310874"/>
              <a:ext cx="769340" cy="48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060221" y="6402792"/>
              <a:ext cx="729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2019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2CCE14D-FB92-452D-B0C7-E88DF1564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729" y="6513654"/>
              <a:ext cx="1517650" cy="139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688C5AA-7470-49FB-AF19-9A153B0D0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9413" y="6415419"/>
              <a:ext cx="993269" cy="3898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9EE15D2-76C5-4B3B-9A67-54667650C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575" y="6356386"/>
              <a:ext cx="1236558" cy="454237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75" r="-4287"/>
          <a:stretch/>
        </p:blipFill>
        <p:spPr bwMode="auto">
          <a:xfrm>
            <a:off x="6759808" y="421285"/>
            <a:ext cx="4160741" cy="89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     National Patient Safety Improvement Programmes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4E201-67E6-4C84-91CE-EF6C201C1FB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982" y="410879"/>
            <a:ext cx="84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Getting the best outcome for residents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8158FE5-981D-364C-90A2-C3F5E7F8FAE6}"/>
              </a:ext>
            </a:extLst>
          </p:cNvPr>
          <p:cNvGrpSpPr/>
          <p:nvPr/>
        </p:nvGrpSpPr>
        <p:grpSpPr>
          <a:xfrm>
            <a:off x="5042131" y="1834463"/>
            <a:ext cx="6800893" cy="4551299"/>
            <a:chOff x="3233514" y="1202139"/>
            <a:chExt cx="9815120" cy="647846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8268F33-82E6-6D42-900C-E15B1276DE7E}"/>
                </a:ext>
              </a:extLst>
            </p:cNvPr>
            <p:cNvSpPr txBox="1"/>
            <p:nvPr/>
          </p:nvSpPr>
          <p:spPr>
            <a:xfrm rot="17965192">
              <a:off x="4602656" y="3786869"/>
              <a:ext cx="3240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early detection</a:t>
              </a:r>
            </a:p>
          </p:txBody>
        </p:sp>
        <p:pic>
          <p:nvPicPr>
            <p:cNvPr id="7" name="Picture 6" descr="Image result for crayon arrows">
              <a:extLst>
                <a:ext uri="{FF2B5EF4-FFF2-40B4-BE49-F238E27FC236}">
                  <a16:creationId xmlns="" xmlns:a16="http://schemas.microsoft.com/office/drawing/2014/main" id="{8023DED1-9E1E-904D-BDE2-5C6DDAA51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175072">
              <a:off x="7259357" y="6196884"/>
              <a:ext cx="946491" cy="612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 result for crayon arrows">
              <a:extLst>
                <a:ext uri="{FF2B5EF4-FFF2-40B4-BE49-F238E27FC236}">
                  <a16:creationId xmlns="" xmlns:a16="http://schemas.microsoft.com/office/drawing/2014/main" id="{B8D9F14B-907C-ED42-8427-03A785D1C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556507">
              <a:off x="4454970" y="2794811"/>
              <a:ext cx="1245687" cy="1444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Image result for crayon arrows">
              <a:extLst>
                <a:ext uri="{FF2B5EF4-FFF2-40B4-BE49-F238E27FC236}">
                  <a16:creationId xmlns="" xmlns:a16="http://schemas.microsoft.com/office/drawing/2014/main" id="{C72E4A72-E3D8-AC4B-B9B5-A74823C6F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486616" flipH="1">
              <a:off x="10470346" y="3351260"/>
              <a:ext cx="1121587" cy="139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8F5F524C-E2F0-7E49-BA4B-27695F429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589" y="1530874"/>
              <a:ext cx="6680839" cy="4821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F497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1" name="Text Box 3">
              <a:extLst>
                <a:ext uri="{FF2B5EF4-FFF2-40B4-BE49-F238E27FC236}">
                  <a16:creationId xmlns="" xmlns:a16="http://schemas.microsoft.com/office/drawing/2014/main" id="{2564F2CF-43A3-6D48-AFB4-EF2B6CDB7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514" y="1202139"/>
              <a:ext cx="3417564" cy="1666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F497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Support carers to recognise physical deterioration early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 Box 4">
              <a:extLst>
                <a:ext uri="{FF2B5EF4-FFF2-40B4-BE49-F238E27FC236}">
                  <a16:creationId xmlns="" xmlns:a16="http://schemas.microsoft.com/office/drawing/2014/main" id="{1D8D3FCD-53D8-6B41-ADBA-E28EF248B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644" y="1238512"/>
              <a:ext cx="4034990" cy="1835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F497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 standardised assessment tool and a common language across healthcare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="" xmlns:a16="http://schemas.microsoft.com/office/drawing/2014/main" id="{5D35B3A2-08E5-A940-860F-51A69A18D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245" y="6613808"/>
              <a:ext cx="8355202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F497D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A49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Enable staff to communicate concisely with clinical decision makers to get an effective response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9347" y="1296656"/>
            <a:ext cx="376435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any one of us was unwell, we would want the following things to be in place to give us the best chance of a good outcome: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Someone to recognise our deterioration early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Healthcare services to get to us as quickly as is required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 clinical response that meets our need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B8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These 3 things are the triad of clinical outcomes.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5EB8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HS NatPatSIP">
      <a:dk1>
        <a:srgbClr val="231F20"/>
      </a:dk1>
      <a:lt1>
        <a:sysClr val="window" lastClr="FFFFFF"/>
      </a:lt1>
      <a:dk2>
        <a:srgbClr val="005EB8"/>
      </a:dk2>
      <a:lt2>
        <a:srgbClr val="E8EDEE"/>
      </a:lt2>
      <a:accent1>
        <a:srgbClr val="005EB8"/>
      </a:accent1>
      <a:accent2>
        <a:srgbClr val="330072"/>
      </a:accent2>
      <a:accent3>
        <a:srgbClr val="78BE20"/>
      </a:accent3>
      <a:accent4>
        <a:srgbClr val="AE2573"/>
      </a:accent4>
      <a:accent5>
        <a:srgbClr val="00A499"/>
      </a:accent5>
      <a:accent6>
        <a:srgbClr val="ED8B00"/>
      </a:accent6>
      <a:hlink>
        <a:srgbClr val="005EB8"/>
      </a:hlink>
      <a:folHlink>
        <a:srgbClr val="7686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3871</Words>
  <Application>Microsoft Office PowerPoint</Application>
  <PresentationFormat>Custom</PresentationFormat>
  <Paragraphs>450</Paragraphs>
  <Slides>40</Slides>
  <Notes>30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1_Office Theme</vt:lpstr>
      <vt:lpstr>Office Theme</vt:lpstr>
      <vt:lpstr>2_Office Theme</vt:lpstr>
      <vt:lpstr>PowerPoint Presentation</vt:lpstr>
      <vt:lpstr>Introduction and Housekeeping</vt:lpstr>
      <vt:lpstr>Aims and Objectives   </vt:lpstr>
      <vt:lpstr>  Session outline</vt:lpstr>
      <vt:lpstr>Why are we here?</vt:lpstr>
      <vt:lpstr>During this session…</vt:lpstr>
      <vt:lpstr>PowerPoint Presentation</vt:lpstr>
      <vt:lpstr>PowerPoint Presentation</vt:lpstr>
      <vt:lpstr>PowerPoint Presentation</vt:lpstr>
      <vt:lpstr>Components of RESTORE2TM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Identifying the soft signs of deterioration</vt:lpstr>
      <vt:lpstr>Scenario: Charlie </vt:lpstr>
      <vt:lpstr>Medical emergencies</vt:lpstr>
      <vt:lpstr>When to call 999</vt:lpstr>
      <vt:lpstr>Making NEWS accessible</vt:lpstr>
      <vt:lpstr>Understanding your resident</vt:lpstr>
      <vt:lpstr>Understanding your resident</vt:lpstr>
      <vt:lpstr>Take Observations</vt:lpstr>
      <vt:lpstr>Take observations</vt:lpstr>
      <vt:lpstr>Taking physical Observations</vt:lpstr>
      <vt:lpstr>NEWS2 chart</vt:lpstr>
      <vt:lpstr>PowerPoint Presentation</vt:lpstr>
      <vt:lpstr>Respiratory rate</vt:lpstr>
      <vt:lpstr> SpO2 Scoring scales- Oxygen levels</vt:lpstr>
      <vt:lpstr>Sp02 Scoring scales  </vt:lpstr>
      <vt:lpstr> Blood pressure</vt:lpstr>
      <vt:lpstr>Heart rate</vt:lpstr>
      <vt:lpstr>Level of Consciousness</vt:lpstr>
      <vt:lpstr>Temperature</vt:lpstr>
      <vt:lpstr>     Calculating a NEWS2 score</vt:lpstr>
      <vt:lpstr>  Take observation and calculate NEWS2 scores You take Charlie’s observations twice one hour apart and record the following readings: </vt:lpstr>
      <vt:lpstr>Escalation – get the right help</vt:lpstr>
      <vt:lpstr>PowerPoint Presentation</vt:lpstr>
      <vt:lpstr>PowerPoint Presentation</vt:lpstr>
    </vt:vector>
  </TitlesOfParts>
  <Company>SCW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Akintola Sandra (West of England Academic Health Science Network)</dc:creator>
  <cp:lastModifiedBy>Ryan Emma</cp:lastModifiedBy>
  <cp:revision>73</cp:revision>
  <dcterms:created xsi:type="dcterms:W3CDTF">2020-06-01T17:32:30Z</dcterms:created>
  <dcterms:modified xsi:type="dcterms:W3CDTF">2021-08-10T13:59:57Z</dcterms:modified>
</cp:coreProperties>
</file>