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2" r:id="rId2"/>
    <p:sldMasterId id="2147483694" r:id="rId3"/>
    <p:sldMasterId id="2147483706" r:id="rId4"/>
  </p:sldMasterIdLst>
  <p:notesMasterIdLst>
    <p:notesMasterId r:id="rId50"/>
  </p:notesMasterIdLst>
  <p:sldIdLst>
    <p:sldId id="376" r:id="rId5"/>
    <p:sldId id="530" r:id="rId6"/>
    <p:sldId id="390" r:id="rId7"/>
    <p:sldId id="261" r:id="rId8"/>
    <p:sldId id="514" r:id="rId9"/>
    <p:sldId id="515" r:id="rId10"/>
    <p:sldId id="531" r:id="rId11"/>
    <p:sldId id="518" r:id="rId12"/>
    <p:sldId id="519" r:id="rId13"/>
    <p:sldId id="467" r:id="rId14"/>
    <p:sldId id="267" r:id="rId15"/>
    <p:sldId id="532" r:id="rId16"/>
    <p:sldId id="533" r:id="rId17"/>
    <p:sldId id="503" r:id="rId18"/>
    <p:sldId id="492" r:id="rId19"/>
    <p:sldId id="493" r:id="rId20"/>
    <p:sldId id="534" r:id="rId21"/>
    <p:sldId id="511" r:id="rId22"/>
    <p:sldId id="521" r:id="rId23"/>
    <p:sldId id="400" r:id="rId24"/>
    <p:sldId id="362" r:id="rId25"/>
    <p:sldId id="494" r:id="rId26"/>
    <p:sldId id="395" r:id="rId27"/>
    <p:sldId id="512" r:id="rId28"/>
    <p:sldId id="396" r:id="rId29"/>
    <p:sldId id="484" r:id="rId30"/>
    <p:sldId id="495" r:id="rId31"/>
    <p:sldId id="527" r:id="rId32"/>
    <p:sldId id="508" r:id="rId33"/>
    <p:sldId id="509" r:id="rId34"/>
    <p:sldId id="529" r:id="rId35"/>
    <p:sldId id="498" r:id="rId36"/>
    <p:sldId id="499" r:id="rId37"/>
    <p:sldId id="501" r:id="rId38"/>
    <p:sldId id="447" r:id="rId39"/>
    <p:sldId id="516" r:id="rId40"/>
    <p:sldId id="505" r:id="rId41"/>
    <p:sldId id="417" r:id="rId42"/>
    <p:sldId id="491" r:id="rId43"/>
    <p:sldId id="398" r:id="rId44"/>
    <p:sldId id="386" r:id="rId45"/>
    <p:sldId id="520" r:id="rId46"/>
    <p:sldId id="525" r:id="rId47"/>
    <p:sldId id="385" r:id="rId48"/>
    <p:sldId id="52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STORE2-MINI (CONTENT)" id="{8BB809B9-8554-7448-963F-8F3CDE0B0D66}">
          <p14:sldIdLst>
            <p14:sldId id="376"/>
            <p14:sldId id="530"/>
            <p14:sldId id="390"/>
            <p14:sldId id="261"/>
            <p14:sldId id="514"/>
            <p14:sldId id="515"/>
            <p14:sldId id="531"/>
            <p14:sldId id="518"/>
            <p14:sldId id="519"/>
            <p14:sldId id="467"/>
            <p14:sldId id="267"/>
            <p14:sldId id="532"/>
            <p14:sldId id="533"/>
            <p14:sldId id="503"/>
            <p14:sldId id="492"/>
            <p14:sldId id="493"/>
            <p14:sldId id="534"/>
            <p14:sldId id="511"/>
          </p14:sldIdLst>
        </p14:section>
        <p14:section name="BREAK" id="{16CFE4C9-CD69-8D4A-90F6-DFE78ABBC4F6}">
          <p14:sldIdLst>
            <p14:sldId id="521"/>
            <p14:sldId id="400"/>
            <p14:sldId id="362"/>
            <p14:sldId id="494"/>
            <p14:sldId id="395"/>
            <p14:sldId id="512"/>
            <p14:sldId id="396"/>
            <p14:sldId id="484"/>
          </p14:sldIdLst>
        </p14:section>
        <p14:section name="ReSPECT (Content)" id="{44B7B66F-CF4A-42E2-ACC4-486F4C7C31FD}">
          <p14:sldIdLst>
            <p14:sldId id="495"/>
            <p14:sldId id="527"/>
            <p14:sldId id="508"/>
            <p14:sldId id="509"/>
            <p14:sldId id="529"/>
            <p14:sldId id="498"/>
            <p14:sldId id="499"/>
            <p14:sldId id="501"/>
          </p14:sldIdLst>
        </p14:section>
        <p14:section name="RESOURCES (CONTENT)" id="{18F54F6F-D745-7040-808D-575AFF33F1F9}">
          <p14:sldIdLst>
            <p14:sldId id="447"/>
            <p14:sldId id="516"/>
            <p14:sldId id="505"/>
            <p14:sldId id="417"/>
            <p14:sldId id="491"/>
            <p14:sldId id="398"/>
            <p14:sldId id="386"/>
            <p14:sldId id="520"/>
            <p14:sldId id="525"/>
            <p14:sldId id="385"/>
            <p14:sldId id="526"/>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8" autoAdjust="0"/>
    <p:restoredTop sz="89666"/>
  </p:normalViewPr>
  <p:slideViewPr>
    <p:cSldViewPr snapToGrid="0" showGuides="1">
      <p:cViewPr varScale="1">
        <p:scale>
          <a:sx n="34" d="100"/>
          <a:sy n="34" d="100"/>
        </p:scale>
        <p:origin x="-92" y="-528"/>
      </p:cViewPr>
      <p:guideLst>
        <p:guide orient="horz" pos="2160"/>
        <p:guide pos="3840"/>
      </p:guideLst>
    </p:cSldViewPr>
  </p:slideViewPr>
  <p:outlineViewPr>
    <p:cViewPr>
      <p:scale>
        <a:sx n="33" d="100"/>
        <a:sy n="33" d="100"/>
      </p:scale>
      <p:origin x="0" y="-38864"/>
    </p:cViewPr>
  </p:outlineViewPr>
  <p:notesTextViewPr>
    <p:cViewPr>
      <p:scale>
        <a:sx n="1" d="1"/>
        <a:sy n="1" d="1"/>
      </p:scale>
      <p:origin x="0" y="0"/>
    </p:cViewPr>
  </p:notesTextViewPr>
  <p:sorterViewPr>
    <p:cViewPr>
      <p:scale>
        <a:sx n="66" d="100"/>
        <a:sy n="66" d="100"/>
      </p:scale>
      <p:origin x="0" y="28"/>
    </p:cViewPr>
  </p:sorterViewPr>
  <p:gridSpacing cx="90001" cy="90001"/>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3.svg"/><Relationship Id="rId1" Type="http://schemas.openxmlformats.org/officeDocument/2006/relationships/image" Target="../media/image31.png"/><Relationship Id="rId6" Type="http://schemas.openxmlformats.org/officeDocument/2006/relationships/image" Target="../media/image47.svg"/><Relationship Id="rId5" Type="http://schemas.openxmlformats.org/officeDocument/2006/relationships/image" Target="../media/image33.png"/><Relationship Id="rId4" Type="http://schemas.openxmlformats.org/officeDocument/2006/relationships/image" Target="../media/image4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3.svg"/><Relationship Id="rId1" Type="http://schemas.openxmlformats.org/officeDocument/2006/relationships/image" Target="../media/image31.png"/><Relationship Id="rId6" Type="http://schemas.openxmlformats.org/officeDocument/2006/relationships/image" Target="../media/image47.svg"/><Relationship Id="rId5" Type="http://schemas.openxmlformats.org/officeDocument/2006/relationships/image" Target="../media/image33.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A64F5-6B14-4960-9781-D272463FC136}"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C9A1F0A8-08BE-4912-A594-5C1A6BDFAF80}">
      <dgm:prSet/>
      <dgm:spPr/>
      <dgm:t>
        <a:bodyPr/>
        <a:lstStyle/>
        <a:p>
          <a:r>
            <a:rPr lang="en-GB" dirty="0"/>
            <a:t>Introduction to Soft Signs</a:t>
          </a:r>
          <a:endParaRPr lang="en-US" dirty="0"/>
        </a:p>
      </dgm:t>
    </dgm:pt>
    <dgm:pt modelId="{F2EDB539-76CA-4C64-ADE8-E7FB4134CE4D}" type="parTrans" cxnId="{2E80CF18-0440-4F6C-A693-9E5D86B46CDD}">
      <dgm:prSet/>
      <dgm:spPr/>
      <dgm:t>
        <a:bodyPr/>
        <a:lstStyle/>
        <a:p>
          <a:endParaRPr lang="en-US"/>
        </a:p>
      </dgm:t>
    </dgm:pt>
    <dgm:pt modelId="{C75D8FAF-68FD-4DC4-B9B3-E7552C49B1B8}" type="sibTrans" cxnId="{2E80CF18-0440-4F6C-A693-9E5D86B46CDD}">
      <dgm:prSet/>
      <dgm:spPr/>
      <dgm:t>
        <a:bodyPr/>
        <a:lstStyle/>
        <a:p>
          <a:endParaRPr lang="en-US"/>
        </a:p>
      </dgm:t>
    </dgm:pt>
    <dgm:pt modelId="{2C984C66-F8DD-4B93-BC70-2DFCACE7BCC6}">
      <dgm:prSet/>
      <dgm:spPr/>
      <dgm:t>
        <a:bodyPr/>
        <a:lstStyle/>
        <a:p>
          <a:r>
            <a:rPr lang="en-GB" dirty="0"/>
            <a:t>Structured communication using SBARD</a:t>
          </a:r>
          <a:endParaRPr lang="en-US" dirty="0"/>
        </a:p>
      </dgm:t>
    </dgm:pt>
    <dgm:pt modelId="{A1428A28-DF5A-412A-96F5-E7C30FE24CFC}" type="parTrans" cxnId="{3427314D-DD01-4A99-A6FA-D8E84277ED85}">
      <dgm:prSet/>
      <dgm:spPr/>
      <dgm:t>
        <a:bodyPr/>
        <a:lstStyle/>
        <a:p>
          <a:endParaRPr lang="en-US"/>
        </a:p>
      </dgm:t>
    </dgm:pt>
    <dgm:pt modelId="{5A65426F-DA01-4A60-9140-E3CF78576309}" type="sibTrans" cxnId="{3427314D-DD01-4A99-A6FA-D8E84277ED85}">
      <dgm:prSet/>
      <dgm:spPr/>
      <dgm:t>
        <a:bodyPr/>
        <a:lstStyle/>
        <a:p>
          <a:endParaRPr lang="en-US"/>
        </a:p>
      </dgm:t>
    </dgm:pt>
    <dgm:pt modelId="{DA6D0003-F6FE-449A-8569-E8AC649EB8BC}">
      <dgm:prSet/>
      <dgm:spPr/>
      <dgm:t>
        <a:bodyPr/>
        <a:lstStyle/>
        <a:p>
          <a:r>
            <a:rPr lang="en-GB" dirty="0"/>
            <a:t>ReSPECT</a:t>
          </a:r>
          <a:endParaRPr lang="en-US" dirty="0"/>
        </a:p>
      </dgm:t>
    </dgm:pt>
    <dgm:pt modelId="{75B922AD-07EC-4FC4-8A70-DB6980FC96D2}" type="parTrans" cxnId="{0B947C55-833A-4B29-860C-AB8E8336EDBD}">
      <dgm:prSet/>
      <dgm:spPr/>
      <dgm:t>
        <a:bodyPr/>
        <a:lstStyle/>
        <a:p>
          <a:endParaRPr lang="en-US"/>
        </a:p>
      </dgm:t>
    </dgm:pt>
    <dgm:pt modelId="{826B785C-313F-4E42-BAF3-21B77E4F1807}" type="sibTrans" cxnId="{0B947C55-833A-4B29-860C-AB8E8336EDBD}">
      <dgm:prSet/>
      <dgm:spPr/>
      <dgm:t>
        <a:bodyPr/>
        <a:lstStyle/>
        <a:p>
          <a:endParaRPr lang="en-US"/>
        </a:p>
      </dgm:t>
    </dgm:pt>
    <dgm:pt modelId="{46742F03-6E7F-4A7B-865A-33003587D98E}">
      <dgm:prSet/>
      <dgm:spPr/>
      <dgm:t>
        <a:bodyPr/>
        <a:lstStyle/>
        <a:p>
          <a:r>
            <a:rPr lang="en-GB" dirty="0"/>
            <a:t>Q&amp;A</a:t>
          </a:r>
          <a:endParaRPr lang="en-US" dirty="0"/>
        </a:p>
      </dgm:t>
    </dgm:pt>
    <dgm:pt modelId="{A8E974DE-F6D9-4DCA-85C1-6FE92566C262}" type="parTrans" cxnId="{002C1771-6A79-4A5E-B685-750B75189F71}">
      <dgm:prSet/>
      <dgm:spPr/>
      <dgm:t>
        <a:bodyPr/>
        <a:lstStyle/>
        <a:p>
          <a:endParaRPr lang="en-US"/>
        </a:p>
      </dgm:t>
    </dgm:pt>
    <dgm:pt modelId="{2829F07D-4922-48B2-829B-B5E8A7E520F1}" type="sibTrans" cxnId="{002C1771-6A79-4A5E-B685-750B75189F71}">
      <dgm:prSet/>
      <dgm:spPr/>
      <dgm:t>
        <a:bodyPr/>
        <a:lstStyle/>
        <a:p>
          <a:endParaRPr lang="en-US"/>
        </a:p>
      </dgm:t>
    </dgm:pt>
    <dgm:pt modelId="{D58CAA0A-37F8-4E84-8E1C-5610A535565A}">
      <dgm:prSet/>
      <dgm:spPr/>
      <dgm:t>
        <a:bodyPr/>
        <a:lstStyle/>
        <a:p>
          <a:r>
            <a:rPr lang="en-GB"/>
            <a:t>Close</a:t>
          </a:r>
          <a:endParaRPr lang="en-US"/>
        </a:p>
      </dgm:t>
    </dgm:pt>
    <dgm:pt modelId="{BE478303-A708-4F81-B012-E4E0F76E0E4D}" type="parTrans" cxnId="{228E0C8E-03DB-4C1A-9FE6-8A1C171A397F}">
      <dgm:prSet/>
      <dgm:spPr/>
      <dgm:t>
        <a:bodyPr/>
        <a:lstStyle/>
        <a:p>
          <a:endParaRPr lang="en-US"/>
        </a:p>
      </dgm:t>
    </dgm:pt>
    <dgm:pt modelId="{035A3F29-6AC0-4C12-AD9D-E9DEC14F5549}" type="sibTrans" cxnId="{228E0C8E-03DB-4C1A-9FE6-8A1C171A397F}">
      <dgm:prSet/>
      <dgm:spPr/>
      <dgm:t>
        <a:bodyPr/>
        <a:lstStyle/>
        <a:p>
          <a:endParaRPr lang="en-US"/>
        </a:p>
      </dgm:t>
    </dgm:pt>
    <dgm:pt modelId="{1973A24A-6FD3-3741-BD37-0CAC48DF6871}">
      <dgm:prSet/>
      <dgm:spPr/>
      <dgm:t>
        <a:bodyPr/>
        <a:lstStyle/>
        <a:p>
          <a:r>
            <a:rPr lang="en-US" dirty="0"/>
            <a:t>RESTORE2mini</a:t>
          </a:r>
        </a:p>
      </dgm:t>
    </dgm:pt>
    <dgm:pt modelId="{C7EBB164-6EC8-E947-92CF-1D2447063F3E}" type="sibTrans" cxnId="{EE9A5F2E-66C7-EE45-A6B1-BF63C7AFDBE8}">
      <dgm:prSet/>
      <dgm:spPr/>
    </dgm:pt>
    <dgm:pt modelId="{67F1A9C7-BEA2-B740-AC7B-8548310724E3}" type="parTrans" cxnId="{EE9A5F2E-66C7-EE45-A6B1-BF63C7AFDBE8}">
      <dgm:prSet/>
      <dgm:spPr/>
    </dgm:pt>
    <dgm:pt modelId="{B8E7F26D-B969-9B4A-8EEA-4A03570F3EBB}" type="pres">
      <dgm:prSet presAssocID="{B16A64F5-6B14-4960-9781-D272463FC136}" presName="diagram" presStyleCnt="0">
        <dgm:presLayoutVars>
          <dgm:dir/>
          <dgm:resizeHandles val="exact"/>
        </dgm:presLayoutVars>
      </dgm:prSet>
      <dgm:spPr/>
      <dgm:t>
        <a:bodyPr/>
        <a:lstStyle/>
        <a:p>
          <a:endParaRPr lang="en-GB"/>
        </a:p>
      </dgm:t>
    </dgm:pt>
    <dgm:pt modelId="{A91C605D-67F0-8540-A638-7339BB286D76}" type="pres">
      <dgm:prSet presAssocID="{C9A1F0A8-08BE-4912-A594-5C1A6BDFAF80}" presName="node" presStyleLbl="node1" presStyleIdx="0" presStyleCnt="6">
        <dgm:presLayoutVars>
          <dgm:bulletEnabled val="1"/>
        </dgm:presLayoutVars>
      </dgm:prSet>
      <dgm:spPr/>
      <dgm:t>
        <a:bodyPr/>
        <a:lstStyle/>
        <a:p>
          <a:endParaRPr lang="en-GB"/>
        </a:p>
      </dgm:t>
    </dgm:pt>
    <dgm:pt modelId="{05A27D17-311D-1C44-8183-C7BB18F9DFF0}" type="pres">
      <dgm:prSet presAssocID="{C75D8FAF-68FD-4DC4-B9B3-E7552C49B1B8}" presName="sibTrans" presStyleCnt="0"/>
      <dgm:spPr/>
    </dgm:pt>
    <dgm:pt modelId="{A9E6573E-2448-EE42-B524-C07544769F33}" type="pres">
      <dgm:prSet presAssocID="{2C984C66-F8DD-4B93-BC70-2DFCACE7BCC6}" presName="node" presStyleLbl="node1" presStyleIdx="1" presStyleCnt="6">
        <dgm:presLayoutVars>
          <dgm:bulletEnabled val="1"/>
        </dgm:presLayoutVars>
      </dgm:prSet>
      <dgm:spPr/>
      <dgm:t>
        <a:bodyPr/>
        <a:lstStyle/>
        <a:p>
          <a:endParaRPr lang="en-GB"/>
        </a:p>
      </dgm:t>
    </dgm:pt>
    <dgm:pt modelId="{4DB6477C-04F7-2A4D-97CA-27A917B5293B}" type="pres">
      <dgm:prSet presAssocID="{5A65426F-DA01-4A60-9140-E3CF78576309}" presName="sibTrans" presStyleCnt="0"/>
      <dgm:spPr/>
    </dgm:pt>
    <dgm:pt modelId="{0F908BD4-C5A7-CC48-9BEB-21EFE4070B67}" type="pres">
      <dgm:prSet presAssocID="{1973A24A-6FD3-3741-BD37-0CAC48DF6871}" presName="node" presStyleLbl="node1" presStyleIdx="2" presStyleCnt="6">
        <dgm:presLayoutVars>
          <dgm:bulletEnabled val="1"/>
        </dgm:presLayoutVars>
      </dgm:prSet>
      <dgm:spPr/>
      <dgm:t>
        <a:bodyPr/>
        <a:lstStyle/>
        <a:p>
          <a:endParaRPr lang="en-GB"/>
        </a:p>
      </dgm:t>
    </dgm:pt>
    <dgm:pt modelId="{70E5BD18-2E5C-0648-B0BE-49B18299E83A}" type="pres">
      <dgm:prSet presAssocID="{C7EBB164-6EC8-E947-92CF-1D2447063F3E}" presName="sibTrans" presStyleCnt="0"/>
      <dgm:spPr/>
    </dgm:pt>
    <dgm:pt modelId="{CADC0678-522D-6142-A02C-E4EC0D74EC46}" type="pres">
      <dgm:prSet presAssocID="{DA6D0003-F6FE-449A-8569-E8AC649EB8BC}" presName="node" presStyleLbl="node1" presStyleIdx="3" presStyleCnt="6">
        <dgm:presLayoutVars>
          <dgm:bulletEnabled val="1"/>
        </dgm:presLayoutVars>
      </dgm:prSet>
      <dgm:spPr/>
      <dgm:t>
        <a:bodyPr/>
        <a:lstStyle/>
        <a:p>
          <a:endParaRPr lang="en-GB"/>
        </a:p>
      </dgm:t>
    </dgm:pt>
    <dgm:pt modelId="{49114F3C-62A4-934D-92EE-3AAE86EEFD59}" type="pres">
      <dgm:prSet presAssocID="{826B785C-313F-4E42-BAF3-21B77E4F1807}" presName="sibTrans" presStyleCnt="0"/>
      <dgm:spPr/>
    </dgm:pt>
    <dgm:pt modelId="{ABA2E509-564E-604F-9138-46F006DAD79E}" type="pres">
      <dgm:prSet presAssocID="{46742F03-6E7F-4A7B-865A-33003587D98E}" presName="node" presStyleLbl="node1" presStyleIdx="4" presStyleCnt="6">
        <dgm:presLayoutVars>
          <dgm:bulletEnabled val="1"/>
        </dgm:presLayoutVars>
      </dgm:prSet>
      <dgm:spPr/>
      <dgm:t>
        <a:bodyPr/>
        <a:lstStyle/>
        <a:p>
          <a:endParaRPr lang="en-GB"/>
        </a:p>
      </dgm:t>
    </dgm:pt>
    <dgm:pt modelId="{FACE0F55-12BF-754D-84D5-0053A6FBE162}" type="pres">
      <dgm:prSet presAssocID="{2829F07D-4922-48B2-829B-B5E8A7E520F1}" presName="sibTrans" presStyleCnt="0"/>
      <dgm:spPr/>
    </dgm:pt>
    <dgm:pt modelId="{CB2CB6EB-A732-C341-ACA1-912981FDC34D}" type="pres">
      <dgm:prSet presAssocID="{D58CAA0A-37F8-4E84-8E1C-5610A535565A}" presName="node" presStyleLbl="node1" presStyleIdx="5" presStyleCnt="6">
        <dgm:presLayoutVars>
          <dgm:bulletEnabled val="1"/>
        </dgm:presLayoutVars>
      </dgm:prSet>
      <dgm:spPr/>
      <dgm:t>
        <a:bodyPr/>
        <a:lstStyle/>
        <a:p>
          <a:endParaRPr lang="en-GB"/>
        </a:p>
      </dgm:t>
    </dgm:pt>
  </dgm:ptLst>
  <dgm:cxnLst>
    <dgm:cxn modelId="{D663F6B7-C3EF-E144-9618-4DA2C580DBC8}" type="presOf" srcId="{DA6D0003-F6FE-449A-8569-E8AC649EB8BC}" destId="{CADC0678-522D-6142-A02C-E4EC0D74EC46}" srcOrd="0" destOrd="0" presId="urn:microsoft.com/office/officeart/2005/8/layout/default"/>
    <dgm:cxn modelId="{59A3BD12-E192-A242-A9D9-0B7DB3798EC2}" type="presOf" srcId="{46742F03-6E7F-4A7B-865A-33003587D98E}" destId="{ABA2E509-564E-604F-9138-46F006DAD79E}" srcOrd="0" destOrd="0" presId="urn:microsoft.com/office/officeart/2005/8/layout/default"/>
    <dgm:cxn modelId="{2E80CF18-0440-4F6C-A693-9E5D86B46CDD}" srcId="{B16A64F5-6B14-4960-9781-D272463FC136}" destId="{C9A1F0A8-08BE-4912-A594-5C1A6BDFAF80}" srcOrd="0" destOrd="0" parTransId="{F2EDB539-76CA-4C64-ADE8-E7FB4134CE4D}" sibTransId="{C75D8FAF-68FD-4DC4-B9B3-E7552C49B1B8}"/>
    <dgm:cxn modelId="{9A5B235A-7155-CC49-A589-1E5DB832BFA0}" type="presOf" srcId="{D58CAA0A-37F8-4E84-8E1C-5610A535565A}" destId="{CB2CB6EB-A732-C341-ACA1-912981FDC34D}" srcOrd="0" destOrd="0" presId="urn:microsoft.com/office/officeart/2005/8/layout/default"/>
    <dgm:cxn modelId="{3427314D-DD01-4A99-A6FA-D8E84277ED85}" srcId="{B16A64F5-6B14-4960-9781-D272463FC136}" destId="{2C984C66-F8DD-4B93-BC70-2DFCACE7BCC6}" srcOrd="1" destOrd="0" parTransId="{A1428A28-DF5A-412A-96F5-E7C30FE24CFC}" sibTransId="{5A65426F-DA01-4A60-9140-E3CF78576309}"/>
    <dgm:cxn modelId="{2B01E2D5-DA96-CD4F-87BF-7D19734B3AA6}" type="presOf" srcId="{B16A64F5-6B14-4960-9781-D272463FC136}" destId="{B8E7F26D-B969-9B4A-8EEA-4A03570F3EBB}" srcOrd="0" destOrd="0" presId="urn:microsoft.com/office/officeart/2005/8/layout/default"/>
    <dgm:cxn modelId="{228E0C8E-03DB-4C1A-9FE6-8A1C171A397F}" srcId="{B16A64F5-6B14-4960-9781-D272463FC136}" destId="{D58CAA0A-37F8-4E84-8E1C-5610A535565A}" srcOrd="5" destOrd="0" parTransId="{BE478303-A708-4F81-B012-E4E0F76E0E4D}" sibTransId="{035A3F29-6AC0-4C12-AD9D-E9DEC14F5549}"/>
    <dgm:cxn modelId="{002C1771-6A79-4A5E-B685-750B75189F71}" srcId="{B16A64F5-6B14-4960-9781-D272463FC136}" destId="{46742F03-6E7F-4A7B-865A-33003587D98E}" srcOrd="4" destOrd="0" parTransId="{A8E974DE-F6D9-4DCA-85C1-6FE92566C262}" sibTransId="{2829F07D-4922-48B2-829B-B5E8A7E520F1}"/>
    <dgm:cxn modelId="{EE9A5F2E-66C7-EE45-A6B1-BF63C7AFDBE8}" srcId="{B16A64F5-6B14-4960-9781-D272463FC136}" destId="{1973A24A-6FD3-3741-BD37-0CAC48DF6871}" srcOrd="2" destOrd="0" parTransId="{67F1A9C7-BEA2-B740-AC7B-8548310724E3}" sibTransId="{C7EBB164-6EC8-E947-92CF-1D2447063F3E}"/>
    <dgm:cxn modelId="{E8A63074-4BFB-E94D-8F6C-0E16FAF5D1A3}" type="presOf" srcId="{C9A1F0A8-08BE-4912-A594-5C1A6BDFAF80}" destId="{A91C605D-67F0-8540-A638-7339BB286D76}" srcOrd="0" destOrd="0" presId="urn:microsoft.com/office/officeart/2005/8/layout/default"/>
    <dgm:cxn modelId="{EE69E5DA-BA23-4D48-9B8B-EA607D13D78E}" type="presOf" srcId="{1973A24A-6FD3-3741-BD37-0CAC48DF6871}" destId="{0F908BD4-C5A7-CC48-9BEB-21EFE4070B67}" srcOrd="0" destOrd="0" presId="urn:microsoft.com/office/officeart/2005/8/layout/default"/>
    <dgm:cxn modelId="{0B947C55-833A-4B29-860C-AB8E8336EDBD}" srcId="{B16A64F5-6B14-4960-9781-D272463FC136}" destId="{DA6D0003-F6FE-449A-8569-E8AC649EB8BC}" srcOrd="3" destOrd="0" parTransId="{75B922AD-07EC-4FC4-8A70-DB6980FC96D2}" sibTransId="{826B785C-313F-4E42-BAF3-21B77E4F1807}"/>
    <dgm:cxn modelId="{9FBA74F3-1E87-664C-B9F4-C2E2DADDCB13}" type="presOf" srcId="{2C984C66-F8DD-4B93-BC70-2DFCACE7BCC6}" destId="{A9E6573E-2448-EE42-B524-C07544769F33}" srcOrd="0" destOrd="0" presId="urn:microsoft.com/office/officeart/2005/8/layout/default"/>
    <dgm:cxn modelId="{85BC8252-6641-2B42-BE1D-8B5C506B2BF1}" type="presParOf" srcId="{B8E7F26D-B969-9B4A-8EEA-4A03570F3EBB}" destId="{A91C605D-67F0-8540-A638-7339BB286D76}" srcOrd="0" destOrd="0" presId="urn:microsoft.com/office/officeart/2005/8/layout/default"/>
    <dgm:cxn modelId="{0AA37387-D01A-8545-A30C-94A875A97D43}" type="presParOf" srcId="{B8E7F26D-B969-9B4A-8EEA-4A03570F3EBB}" destId="{05A27D17-311D-1C44-8183-C7BB18F9DFF0}" srcOrd="1" destOrd="0" presId="urn:microsoft.com/office/officeart/2005/8/layout/default"/>
    <dgm:cxn modelId="{FD56CBE7-FDE1-194A-A3FF-1C68A5E3C49E}" type="presParOf" srcId="{B8E7F26D-B969-9B4A-8EEA-4A03570F3EBB}" destId="{A9E6573E-2448-EE42-B524-C07544769F33}" srcOrd="2" destOrd="0" presId="urn:microsoft.com/office/officeart/2005/8/layout/default"/>
    <dgm:cxn modelId="{19E374B5-CF46-814F-AC03-2FD9318CDFB7}" type="presParOf" srcId="{B8E7F26D-B969-9B4A-8EEA-4A03570F3EBB}" destId="{4DB6477C-04F7-2A4D-97CA-27A917B5293B}" srcOrd="3" destOrd="0" presId="urn:microsoft.com/office/officeart/2005/8/layout/default"/>
    <dgm:cxn modelId="{37020DE1-D462-E840-A1DD-17A1B7AF78C7}" type="presParOf" srcId="{B8E7F26D-B969-9B4A-8EEA-4A03570F3EBB}" destId="{0F908BD4-C5A7-CC48-9BEB-21EFE4070B67}" srcOrd="4" destOrd="0" presId="urn:microsoft.com/office/officeart/2005/8/layout/default"/>
    <dgm:cxn modelId="{B02DC106-8207-7B44-A478-B62349E8BB42}" type="presParOf" srcId="{B8E7F26D-B969-9B4A-8EEA-4A03570F3EBB}" destId="{70E5BD18-2E5C-0648-B0BE-49B18299E83A}" srcOrd="5" destOrd="0" presId="urn:microsoft.com/office/officeart/2005/8/layout/default"/>
    <dgm:cxn modelId="{006E39B8-AA95-AC46-B7B3-E253FD256635}" type="presParOf" srcId="{B8E7F26D-B969-9B4A-8EEA-4A03570F3EBB}" destId="{CADC0678-522D-6142-A02C-E4EC0D74EC46}" srcOrd="6" destOrd="0" presId="urn:microsoft.com/office/officeart/2005/8/layout/default"/>
    <dgm:cxn modelId="{67DC9384-F97A-6244-A6C6-79002DC6B813}" type="presParOf" srcId="{B8E7F26D-B969-9B4A-8EEA-4A03570F3EBB}" destId="{49114F3C-62A4-934D-92EE-3AAE86EEFD59}" srcOrd="7" destOrd="0" presId="urn:microsoft.com/office/officeart/2005/8/layout/default"/>
    <dgm:cxn modelId="{B5B09031-B3CC-E741-8F76-F88236E95321}" type="presParOf" srcId="{B8E7F26D-B969-9B4A-8EEA-4A03570F3EBB}" destId="{ABA2E509-564E-604F-9138-46F006DAD79E}" srcOrd="8" destOrd="0" presId="urn:microsoft.com/office/officeart/2005/8/layout/default"/>
    <dgm:cxn modelId="{10A65E0C-7F7A-7140-A5F3-FA6D9E6A5076}" type="presParOf" srcId="{B8E7F26D-B969-9B4A-8EEA-4A03570F3EBB}" destId="{FACE0F55-12BF-754D-84D5-0053A6FBE162}" srcOrd="9" destOrd="0" presId="urn:microsoft.com/office/officeart/2005/8/layout/default"/>
    <dgm:cxn modelId="{7C06A5D6-AE79-454A-85ED-9E4768CD9959}" type="presParOf" srcId="{B8E7F26D-B969-9B4A-8EEA-4A03570F3EBB}" destId="{CB2CB6EB-A732-C341-ACA1-912981FDC34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E700A-F5CE-42D3-8BB9-8413F67F629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2E5D142-CDBB-4B92-BBB8-6C07E0D4672C}">
      <dgm:prSet/>
      <dgm:spPr/>
      <dgm:t>
        <a:bodyPr/>
        <a:lstStyle/>
        <a:p>
          <a:r>
            <a:rPr lang="en-GB" dirty="0"/>
            <a:t>Situation</a:t>
          </a:r>
          <a:endParaRPr lang="en-US" dirty="0"/>
        </a:p>
      </dgm:t>
    </dgm:pt>
    <dgm:pt modelId="{43A03EE1-922C-4C47-B8F1-1B70A575A0DB}" type="parTrans" cxnId="{259D24ED-0958-4FDB-9D76-F57FF36853F2}">
      <dgm:prSet/>
      <dgm:spPr/>
      <dgm:t>
        <a:bodyPr/>
        <a:lstStyle/>
        <a:p>
          <a:endParaRPr lang="en-US"/>
        </a:p>
      </dgm:t>
    </dgm:pt>
    <dgm:pt modelId="{9E6CE3BF-36D7-4314-AEB4-8CF2405D4C31}" type="sibTrans" cxnId="{259D24ED-0958-4FDB-9D76-F57FF36853F2}">
      <dgm:prSet/>
      <dgm:spPr/>
      <dgm:t>
        <a:bodyPr/>
        <a:lstStyle/>
        <a:p>
          <a:endParaRPr lang="en-US"/>
        </a:p>
      </dgm:t>
    </dgm:pt>
    <dgm:pt modelId="{BC2674E2-22E7-4ADC-BD7F-2D0B8921F760}">
      <dgm:prSet/>
      <dgm:spPr/>
      <dgm:t>
        <a:bodyPr/>
        <a:lstStyle/>
        <a:p>
          <a:r>
            <a:rPr lang="en-GB"/>
            <a:t>Background</a:t>
          </a:r>
          <a:endParaRPr lang="en-US"/>
        </a:p>
      </dgm:t>
    </dgm:pt>
    <dgm:pt modelId="{5672859F-2F67-4EA6-8587-921885CDB23A}" type="parTrans" cxnId="{24D56148-D0AA-4211-AA67-6660DAA89CAF}">
      <dgm:prSet/>
      <dgm:spPr/>
      <dgm:t>
        <a:bodyPr/>
        <a:lstStyle/>
        <a:p>
          <a:endParaRPr lang="en-US"/>
        </a:p>
      </dgm:t>
    </dgm:pt>
    <dgm:pt modelId="{4AEA873C-C5D5-4279-B4AF-29C5B4700ACE}" type="sibTrans" cxnId="{24D56148-D0AA-4211-AA67-6660DAA89CAF}">
      <dgm:prSet/>
      <dgm:spPr/>
      <dgm:t>
        <a:bodyPr/>
        <a:lstStyle/>
        <a:p>
          <a:endParaRPr lang="en-US"/>
        </a:p>
      </dgm:t>
    </dgm:pt>
    <dgm:pt modelId="{AB19F669-C08E-434D-B575-A1F2709449F6}">
      <dgm:prSet/>
      <dgm:spPr/>
      <dgm:t>
        <a:bodyPr/>
        <a:lstStyle/>
        <a:p>
          <a:r>
            <a:rPr lang="en-GB"/>
            <a:t>Assessment</a:t>
          </a:r>
          <a:endParaRPr lang="en-US" dirty="0"/>
        </a:p>
      </dgm:t>
    </dgm:pt>
    <dgm:pt modelId="{4B700DC0-A927-4D75-A378-42E5EA874C6A}" type="parTrans" cxnId="{567667DD-EF2B-469A-8B90-94B78AD3E50F}">
      <dgm:prSet/>
      <dgm:spPr/>
      <dgm:t>
        <a:bodyPr/>
        <a:lstStyle/>
        <a:p>
          <a:endParaRPr lang="en-US"/>
        </a:p>
      </dgm:t>
    </dgm:pt>
    <dgm:pt modelId="{B094911F-00B8-4804-9D7D-96CB0934399F}" type="sibTrans" cxnId="{567667DD-EF2B-469A-8B90-94B78AD3E50F}">
      <dgm:prSet/>
      <dgm:spPr/>
      <dgm:t>
        <a:bodyPr/>
        <a:lstStyle/>
        <a:p>
          <a:endParaRPr lang="en-US"/>
        </a:p>
      </dgm:t>
    </dgm:pt>
    <dgm:pt modelId="{9B4AEC99-DBFD-4331-AB6F-D4B3FABBDC5B}">
      <dgm:prSet/>
      <dgm:spPr/>
      <dgm:t>
        <a:bodyPr/>
        <a:lstStyle/>
        <a:p>
          <a:r>
            <a:rPr lang="en-GB"/>
            <a:t>Recommendation</a:t>
          </a:r>
          <a:endParaRPr lang="en-US"/>
        </a:p>
      </dgm:t>
    </dgm:pt>
    <dgm:pt modelId="{5D1973FF-1267-4A23-9E60-598F24D57F9D}" type="parTrans" cxnId="{74923365-00B0-4515-AB53-2F7CE753725C}">
      <dgm:prSet/>
      <dgm:spPr/>
      <dgm:t>
        <a:bodyPr/>
        <a:lstStyle/>
        <a:p>
          <a:endParaRPr lang="en-US"/>
        </a:p>
      </dgm:t>
    </dgm:pt>
    <dgm:pt modelId="{1D27FF1A-8A6E-4357-8F23-FEDBD1EFD3C5}" type="sibTrans" cxnId="{74923365-00B0-4515-AB53-2F7CE753725C}">
      <dgm:prSet/>
      <dgm:spPr/>
      <dgm:t>
        <a:bodyPr/>
        <a:lstStyle/>
        <a:p>
          <a:endParaRPr lang="en-US"/>
        </a:p>
      </dgm:t>
    </dgm:pt>
    <dgm:pt modelId="{AADEE862-7D14-49FA-90EC-D7C8B6787011}">
      <dgm:prSet/>
      <dgm:spPr/>
      <dgm:t>
        <a:bodyPr/>
        <a:lstStyle/>
        <a:p>
          <a:r>
            <a:rPr lang="en-GB"/>
            <a:t>Decision</a:t>
          </a:r>
          <a:endParaRPr lang="en-US"/>
        </a:p>
      </dgm:t>
    </dgm:pt>
    <dgm:pt modelId="{6E1574BB-376B-4315-87D1-6943E3E413ED}" type="parTrans" cxnId="{69EA58B8-85A4-4D17-B4FF-ED7171640976}">
      <dgm:prSet/>
      <dgm:spPr/>
      <dgm:t>
        <a:bodyPr/>
        <a:lstStyle/>
        <a:p>
          <a:endParaRPr lang="en-US"/>
        </a:p>
      </dgm:t>
    </dgm:pt>
    <dgm:pt modelId="{BA926C2D-29C6-42D8-BF21-D6E6ABBF390F}" type="sibTrans" cxnId="{69EA58B8-85A4-4D17-B4FF-ED7171640976}">
      <dgm:prSet/>
      <dgm:spPr/>
      <dgm:t>
        <a:bodyPr/>
        <a:lstStyle/>
        <a:p>
          <a:endParaRPr lang="en-US"/>
        </a:p>
      </dgm:t>
    </dgm:pt>
    <dgm:pt modelId="{4CD7E875-3920-E64E-8DBF-5E34A360968F}" type="pres">
      <dgm:prSet presAssocID="{20EE700A-F5CE-42D3-8BB9-8413F67F6293}" presName="linear" presStyleCnt="0">
        <dgm:presLayoutVars>
          <dgm:animLvl val="lvl"/>
          <dgm:resizeHandles val="exact"/>
        </dgm:presLayoutVars>
      </dgm:prSet>
      <dgm:spPr/>
      <dgm:t>
        <a:bodyPr/>
        <a:lstStyle/>
        <a:p>
          <a:endParaRPr lang="en-GB"/>
        </a:p>
      </dgm:t>
    </dgm:pt>
    <dgm:pt modelId="{7A199E3D-8C3D-1942-AED9-7C1BF54D79B7}" type="pres">
      <dgm:prSet presAssocID="{42E5D142-CDBB-4B92-BBB8-6C07E0D4672C}" presName="parentText" presStyleLbl="node1" presStyleIdx="0" presStyleCnt="5">
        <dgm:presLayoutVars>
          <dgm:chMax val="0"/>
          <dgm:bulletEnabled val="1"/>
        </dgm:presLayoutVars>
      </dgm:prSet>
      <dgm:spPr/>
      <dgm:t>
        <a:bodyPr/>
        <a:lstStyle/>
        <a:p>
          <a:endParaRPr lang="en-GB"/>
        </a:p>
      </dgm:t>
    </dgm:pt>
    <dgm:pt modelId="{FBC3007F-FA82-024D-9C7C-AFE28D7650E9}" type="pres">
      <dgm:prSet presAssocID="{9E6CE3BF-36D7-4314-AEB4-8CF2405D4C31}" presName="spacer" presStyleCnt="0"/>
      <dgm:spPr/>
    </dgm:pt>
    <dgm:pt modelId="{D939FD8E-FBB7-264F-A47A-1EB5D913DF9D}" type="pres">
      <dgm:prSet presAssocID="{BC2674E2-22E7-4ADC-BD7F-2D0B8921F760}" presName="parentText" presStyleLbl="node1" presStyleIdx="1" presStyleCnt="5">
        <dgm:presLayoutVars>
          <dgm:chMax val="0"/>
          <dgm:bulletEnabled val="1"/>
        </dgm:presLayoutVars>
      </dgm:prSet>
      <dgm:spPr/>
      <dgm:t>
        <a:bodyPr/>
        <a:lstStyle/>
        <a:p>
          <a:endParaRPr lang="en-GB"/>
        </a:p>
      </dgm:t>
    </dgm:pt>
    <dgm:pt modelId="{FD732E15-0A09-0841-9300-772B683A93ED}" type="pres">
      <dgm:prSet presAssocID="{4AEA873C-C5D5-4279-B4AF-29C5B4700ACE}" presName="spacer" presStyleCnt="0"/>
      <dgm:spPr/>
    </dgm:pt>
    <dgm:pt modelId="{8F3CFD46-1945-ED4C-B734-96C24E189A9B}" type="pres">
      <dgm:prSet presAssocID="{AB19F669-C08E-434D-B575-A1F2709449F6}" presName="parentText" presStyleLbl="node1" presStyleIdx="2" presStyleCnt="5">
        <dgm:presLayoutVars>
          <dgm:chMax val="0"/>
          <dgm:bulletEnabled val="1"/>
        </dgm:presLayoutVars>
      </dgm:prSet>
      <dgm:spPr/>
      <dgm:t>
        <a:bodyPr/>
        <a:lstStyle/>
        <a:p>
          <a:endParaRPr lang="en-GB"/>
        </a:p>
      </dgm:t>
    </dgm:pt>
    <dgm:pt modelId="{61B42857-1E0C-C842-8C3C-2ADCFA608D6D}" type="pres">
      <dgm:prSet presAssocID="{B094911F-00B8-4804-9D7D-96CB0934399F}" presName="spacer" presStyleCnt="0"/>
      <dgm:spPr/>
    </dgm:pt>
    <dgm:pt modelId="{41D98861-4FE6-DC4A-A59D-C41F858CCFEF}" type="pres">
      <dgm:prSet presAssocID="{9B4AEC99-DBFD-4331-AB6F-D4B3FABBDC5B}" presName="parentText" presStyleLbl="node1" presStyleIdx="3" presStyleCnt="5">
        <dgm:presLayoutVars>
          <dgm:chMax val="0"/>
          <dgm:bulletEnabled val="1"/>
        </dgm:presLayoutVars>
      </dgm:prSet>
      <dgm:spPr/>
      <dgm:t>
        <a:bodyPr/>
        <a:lstStyle/>
        <a:p>
          <a:endParaRPr lang="en-GB"/>
        </a:p>
      </dgm:t>
    </dgm:pt>
    <dgm:pt modelId="{FC3BEA70-474B-CA41-8424-2577607B0912}" type="pres">
      <dgm:prSet presAssocID="{1D27FF1A-8A6E-4357-8F23-FEDBD1EFD3C5}" presName="spacer" presStyleCnt="0"/>
      <dgm:spPr/>
    </dgm:pt>
    <dgm:pt modelId="{45996955-4A63-C445-AF09-9DBEF59E2351}" type="pres">
      <dgm:prSet presAssocID="{AADEE862-7D14-49FA-90EC-D7C8B6787011}" presName="parentText" presStyleLbl="node1" presStyleIdx="4" presStyleCnt="5">
        <dgm:presLayoutVars>
          <dgm:chMax val="0"/>
          <dgm:bulletEnabled val="1"/>
        </dgm:presLayoutVars>
      </dgm:prSet>
      <dgm:spPr/>
      <dgm:t>
        <a:bodyPr/>
        <a:lstStyle/>
        <a:p>
          <a:endParaRPr lang="en-GB"/>
        </a:p>
      </dgm:t>
    </dgm:pt>
  </dgm:ptLst>
  <dgm:cxnLst>
    <dgm:cxn modelId="{49F3E856-60B7-1949-9D3B-67F419B3AB67}" type="presOf" srcId="{BC2674E2-22E7-4ADC-BD7F-2D0B8921F760}" destId="{D939FD8E-FBB7-264F-A47A-1EB5D913DF9D}" srcOrd="0" destOrd="0" presId="urn:microsoft.com/office/officeart/2005/8/layout/vList2"/>
    <dgm:cxn modelId="{24D56148-D0AA-4211-AA67-6660DAA89CAF}" srcId="{20EE700A-F5CE-42D3-8BB9-8413F67F6293}" destId="{BC2674E2-22E7-4ADC-BD7F-2D0B8921F760}" srcOrd="1" destOrd="0" parTransId="{5672859F-2F67-4EA6-8587-921885CDB23A}" sibTransId="{4AEA873C-C5D5-4279-B4AF-29C5B4700ACE}"/>
    <dgm:cxn modelId="{567667DD-EF2B-469A-8B90-94B78AD3E50F}" srcId="{20EE700A-F5CE-42D3-8BB9-8413F67F6293}" destId="{AB19F669-C08E-434D-B575-A1F2709449F6}" srcOrd="2" destOrd="0" parTransId="{4B700DC0-A927-4D75-A378-42E5EA874C6A}" sibTransId="{B094911F-00B8-4804-9D7D-96CB0934399F}"/>
    <dgm:cxn modelId="{69EA58B8-85A4-4D17-B4FF-ED7171640976}" srcId="{20EE700A-F5CE-42D3-8BB9-8413F67F6293}" destId="{AADEE862-7D14-49FA-90EC-D7C8B6787011}" srcOrd="4" destOrd="0" parTransId="{6E1574BB-376B-4315-87D1-6943E3E413ED}" sibTransId="{BA926C2D-29C6-42D8-BF21-D6E6ABBF390F}"/>
    <dgm:cxn modelId="{C2784B7C-40E8-8C49-A7B5-B4ED3BACCF7E}" type="presOf" srcId="{AB19F669-C08E-434D-B575-A1F2709449F6}" destId="{8F3CFD46-1945-ED4C-B734-96C24E189A9B}" srcOrd="0" destOrd="0" presId="urn:microsoft.com/office/officeart/2005/8/layout/vList2"/>
    <dgm:cxn modelId="{E8EF278D-F2A3-4C43-BB0B-E7987BD921FA}" type="presOf" srcId="{20EE700A-F5CE-42D3-8BB9-8413F67F6293}" destId="{4CD7E875-3920-E64E-8DBF-5E34A360968F}" srcOrd="0" destOrd="0" presId="urn:microsoft.com/office/officeart/2005/8/layout/vList2"/>
    <dgm:cxn modelId="{259D24ED-0958-4FDB-9D76-F57FF36853F2}" srcId="{20EE700A-F5CE-42D3-8BB9-8413F67F6293}" destId="{42E5D142-CDBB-4B92-BBB8-6C07E0D4672C}" srcOrd="0" destOrd="0" parTransId="{43A03EE1-922C-4C47-B8F1-1B70A575A0DB}" sibTransId="{9E6CE3BF-36D7-4314-AEB4-8CF2405D4C31}"/>
    <dgm:cxn modelId="{E51EB37B-62B0-B74C-828E-990D6980E80B}" type="presOf" srcId="{AADEE862-7D14-49FA-90EC-D7C8B6787011}" destId="{45996955-4A63-C445-AF09-9DBEF59E2351}" srcOrd="0" destOrd="0" presId="urn:microsoft.com/office/officeart/2005/8/layout/vList2"/>
    <dgm:cxn modelId="{10BB0B4F-DDA9-6946-9FE3-90C7FB610098}" type="presOf" srcId="{42E5D142-CDBB-4B92-BBB8-6C07E0D4672C}" destId="{7A199E3D-8C3D-1942-AED9-7C1BF54D79B7}" srcOrd="0" destOrd="0" presId="urn:microsoft.com/office/officeart/2005/8/layout/vList2"/>
    <dgm:cxn modelId="{1FB9652B-D312-CC49-A7C9-D63C3BDF4DFF}" type="presOf" srcId="{9B4AEC99-DBFD-4331-AB6F-D4B3FABBDC5B}" destId="{41D98861-4FE6-DC4A-A59D-C41F858CCFEF}" srcOrd="0" destOrd="0" presId="urn:microsoft.com/office/officeart/2005/8/layout/vList2"/>
    <dgm:cxn modelId="{74923365-00B0-4515-AB53-2F7CE753725C}" srcId="{20EE700A-F5CE-42D3-8BB9-8413F67F6293}" destId="{9B4AEC99-DBFD-4331-AB6F-D4B3FABBDC5B}" srcOrd="3" destOrd="0" parTransId="{5D1973FF-1267-4A23-9E60-598F24D57F9D}" sibTransId="{1D27FF1A-8A6E-4357-8F23-FEDBD1EFD3C5}"/>
    <dgm:cxn modelId="{79CAF5AE-D709-ED4C-B689-0B28B3E723ED}" type="presParOf" srcId="{4CD7E875-3920-E64E-8DBF-5E34A360968F}" destId="{7A199E3D-8C3D-1942-AED9-7C1BF54D79B7}" srcOrd="0" destOrd="0" presId="urn:microsoft.com/office/officeart/2005/8/layout/vList2"/>
    <dgm:cxn modelId="{8E0D85E4-A106-7B4E-A514-F410F4A4556C}" type="presParOf" srcId="{4CD7E875-3920-E64E-8DBF-5E34A360968F}" destId="{FBC3007F-FA82-024D-9C7C-AFE28D7650E9}" srcOrd="1" destOrd="0" presId="urn:microsoft.com/office/officeart/2005/8/layout/vList2"/>
    <dgm:cxn modelId="{4758EF77-55D9-204A-9A1F-D2823C41CDA8}" type="presParOf" srcId="{4CD7E875-3920-E64E-8DBF-5E34A360968F}" destId="{D939FD8E-FBB7-264F-A47A-1EB5D913DF9D}" srcOrd="2" destOrd="0" presId="urn:microsoft.com/office/officeart/2005/8/layout/vList2"/>
    <dgm:cxn modelId="{C891FDD8-3F01-DA42-8879-298E46A665F5}" type="presParOf" srcId="{4CD7E875-3920-E64E-8DBF-5E34A360968F}" destId="{FD732E15-0A09-0841-9300-772B683A93ED}" srcOrd="3" destOrd="0" presId="urn:microsoft.com/office/officeart/2005/8/layout/vList2"/>
    <dgm:cxn modelId="{EDAE591F-1D1B-C548-A260-11ED2F9EEAD8}" type="presParOf" srcId="{4CD7E875-3920-E64E-8DBF-5E34A360968F}" destId="{8F3CFD46-1945-ED4C-B734-96C24E189A9B}" srcOrd="4" destOrd="0" presId="urn:microsoft.com/office/officeart/2005/8/layout/vList2"/>
    <dgm:cxn modelId="{6D1B24A5-DA5B-0146-898B-18AD07B18E04}" type="presParOf" srcId="{4CD7E875-3920-E64E-8DBF-5E34A360968F}" destId="{61B42857-1E0C-C842-8C3C-2ADCFA608D6D}" srcOrd="5" destOrd="0" presId="urn:microsoft.com/office/officeart/2005/8/layout/vList2"/>
    <dgm:cxn modelId="{407CB6C2-0AE7-BD47-AB8F-E0370E6547CB}" type="presParOf" srcId="{4CD7E875-3920-E64E-8DBF-5E34A360968F}" destId="{41D98861-4FE6-DC4A-A59D-C41F858CCFEF}" srcOrd="6" destOrd="0" presId="urn:microsoft.com/office/officeart/2005/8/layout/vList2"/>
    <dgm:cxn modelId="{69D43472-2D44-054B-8574-9DBC980E3A98}" type="presParOf" srcId="{4CD7E875-3920-E64E-8DBF-5E34A360968F}" destId="{FC3BEA70-474B-CA41-8424-2577607B0912}" srcOrd="7" destOrd="0" presId="urn:microsoft.com/office/officeart/2005/8/layout/vList2"/>
    <dgm:cxn modelId="{E2AB5418-6808-6C45-A2B1-E5EB07B1CCAA}" type="presParOf" srcId="{4CD7E875-3920-E64E-8DBF-5E34A360968F}" destId="{45996955-4A63-C445-AF09-9DBEF59E235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43C9A6-6944-4E35-A3CE-FD77F5C6A574}" type="doc">
      <dgm:prSet loTypeId="urn:microsoft.com/office/officeart/2005/8/layout/process1" loCatId="process" qsTypeId="urn:microsoft.com/office/officeart/2005/8/quickstyle/simple1" qsCatId="simple" csTypeId="urn:microsoft.com/office/officeart/2005/8/colors/colorful2" csCatId="colorful" phldr="1"/>
      <dgm:spPr/>
    </dgm:pt>
    <dgm:pt modelId="{654FE8E8-196A-4CA2-A081-32A1C353CAE3}">
      <dgm:prSet phldrT="[Text]" custT="1"/>
      <dgm:spPr/>
      <dgm:t>
        <a:bodyPr/>
        <a:lstStyle/>
        <a:p>
          <a:r>
            <a:rPr lang="en-GB" sz="1600" dirty="0" smtClean="0"/>
            <a:t>Situation</a:t>
          </a:r>
          <a:endParaRPr lang="en-GB" sz="1600" dirty="0"/>
        </a:p>
      </dgm:t>
    </dgm:pt>
    <dgm:pt modelId="{C5B80023-CED7-496F-8A86-F00E87BFEC7F}" type="parTrans" cxnId="{310289E5-850F-4FDC-9A0E-B30A0E11C5FD}">
      <dgm:prSet/>
      <dgm:spPr/>
      <dgm:t>
        <a:bodyPr/>
        <a:lstStyle/>
        <a:p>
          <a:endParaRPr lang="en-GB"/>
        </a:p>
      </dgm:t>
    </dgm:pt>
    <dgm:pt modelId="{5D893441-9575-474F-9AF5-25B45EECA30B}" type="sibTrans" cxnId="{310289E5-850F-4FDC-9A0E-B30A0E11C5FD}">
      <dgm:prSet/>
      <dgm:spPr/>
      <dgm:t>
        <a:bodyPr/>
        <a:lstStyle/>
        <a:p>
          <a:endParaRPr lang="en-GB"/>
        </a:p>
      </dgm:t>
    </dgm:pt>
    <dgm:pt modelId="{80019AA6-1BBF-4CDC-A630-D61EAC475CC5}">
      <dgm:prSet phldrT="[Text]" custT="1"/>
      <dgm:spPr/>
      <dgm:t>
        <a:bodyPr/>
        <a:lstStyle/>
        <a:p>
          <a:r>
            <a:rPr lang="en-GB" sz="1600" dirty="0" smtClean="0"/>
            <a:t>Background</a:t>
          </a:r>
          <a:endParaRPr lang="en-GB" sz="1600" dirty="0"/>
        </a:p>
      </dgm:t>
    </dgm:pt>
    <dgm:pt modelId="{9F2BCC78-4A99-415E-A044-B59D826401FB}" type="parTrans" cxnId="{AD1555C9-D9EF-45F0-86A9-C9825B800A24}">
      <dgm:prSet/>
      <dgm:spPr/>
      <dgm:t>
        <a:bodyPr/>
        <a:lstStyle/>
        <a:p>
          <a:endParaRPr lang="en-GB"/>
        </a:p>
      </dgm:t>
    </dgm:pt>
    <dgm:pt modelId="{9E4AC68B-5857-4C87-9E35-C309CEE8FC47}" type="sibTrans" cxnId="{AD1555C9-D9EF-45F0-86A9-C9825B800A24}">
      <dgm:prSet/>
      <dgm:spPr/>
      <dgm:t>
        <a:bodyPr/>
        <a:lstStyle/>
        <a:p>
          <a:endParaRPr lang="en-GB"/>
        </a:p>
      </dgm:t>
    </dgm:pt>
    <dgm:pt modelId="{FE3BF951-B6CC-43F3-8C32-6BBE5F5E69AA}">
      <dgm:prSet phldrT="[Text]" custT="1"/>
      <dgm:spPr/>
      <dgm:t>
        <a:bodyPr/>
        <a:lstStyle/>
        <a:p>
          <a:r>
            <a:rPr lang="en-GB" sz="1600" dirty="0" smtClean="0"/>
            <a:t>Assessment</a:t>
          </a:r>
          <a:endParaRPr lang="en-GB" sz="1600" dirty="0"/>
        </a:p>
      </dgm:t>
    </dgm:pt>
    <dgm:pt modelId="{C48C49FD-7D7C-4CE0-A52E-60DAF70759A7}" type="parTrans" cxnId="{FB3DCF87-33F7-40EC-8F50-36A198A2E98D}">
      <dgm:prSet/>
      <dgm:spPr/>
      <dgm:t>
        <a:bodyPr/>
        <a:lstStyle/>
        <a:p>
          <a:endParaRPr lang="en-GB"/>
        </a:p>
      </dgm:t>
    </dgm:pt>
    <dgm:pt modelId="{71C39B43-DC28-4166-ABB7-7857A1E6EE1F}" type="sibTrans" cxnId="{FB3DCF87-33F7-40EC-8F50-36A198A2E98D}">
      <dgm:prSet/>
      <dgm:spPr/>
      <dgm:t>
        <a:bodyPr/>
        <a:lstStyle/>
        <a:p>
          <a:endParaRPr lang="en-GB"/>
        </a:p>
      </dgm:t>
    </dgm:pt>
    <dgm:pt modelId="{FA7BC69A-BD52-4BBC-B22C-2AFE591E4E1F}">
      <dgm:prSet phldrT="[Text]"/>
      <dgm:spPr/>
      <dgm:t>
        <a:bodyPr/>
        <a:lstStyle/>
        <a:p>
          <a:r>
            <a:rPr lang="en-GB" smtClean="0"/>
            <a:t>Recommendation</a:t>
          </a:r>
          <a:endParaRPr lang="en-GB" dirty="0"/>
        </a:p>
      </dgm:t>
    </dgm:pt>
    <dgm:pt modelId="{9D58B9B4-5BBB-4B07-8306-382AC87F7ABE}" type="parTrans" cxnId="{A927F950-56BC-41A2-9AE4-4E22BD1FBE60}">
      <dgm:prSet/>
      <dgm:spPr/>
      <dgm:t>
        <a:bodyPr/>
        <a:lstStyle/>
        <a:p>
          <a:endParaRPr lang="en-GB"/>
        </a:p>
      </dgm:t>
    </dgm:pt>
    <dgm:pt modelId="{3607757C-4B7D-4B44-A12A-781DEBD923B2}" type="sibTrans" cxnId="{A927F950-56BC-41A2-9AE4-4E22BD1FBE60}">
      <dgm:prSet/>
      <dgm:spPr/>
      <dgm:t>
        <a:bodyPr/>
        <a:lstStyle/>
        <a:p>
          <a:endParaRPr lang="en-GB"/>
        </a:p>
      </dgm:t>
    </dgm:pt>
    <dgm:pt modelId="{E9171354-6991-4AE7-A3A7-7FE28A93BFC8}">
      <dgm:prSet phldrT="[Text]" custT="1"/>
      <dgm:spPr/>
      <dgm:t>
        <a:bodyPr/>
        <a:lstStyle/>
        <a:p>
          <a:r>
            <a:rPr lang="en-GB" sz="1600" dirty="0" smtClean="0"/>
            <a:t>Decision</a:t>
          </a:r>
          <a:endParaRPr lang="en-GB" sz="1600" dirty="0"/>
        </a:p>
      </dgm:t>
    </dgm:pt>
    <dgm:pt modelId="{98514E8D-2BE3-4219-B8C0-9FB790D0A639}" type="sibTrans" cxnId="{AC84B832-3FF6-498A-B9B2-99B229899D9B}">
      <dgm:prSet/>
      <dgm:spPr/>
      <dgm:t>
        <a:bodyPr/>
        <a:lstStyle/>
        <a:p>
          <a:endParaRPr lang="en-GB"/>
        </a:p>
      </dgm:t>
    </dgm:pt>
    <dgm:pt modelId="{F542C81C-FA0B-49F0-BCD2-06745CD97F96}" type="parTrans" cxnId="{AC84B832-3FF6-498A-B9B2-99B229899D9B}">
      <dgm:prSet/>
      <dgm:spPr/>
      <dgm:t>
        <a:bodyPr/>
        <a:lstStyle/>
        <a:p>
          <a:endParaRPr lang="en-GB"/>
        </a:p>
      </dgm:t>
    </dgm:pt>
    <dgm:pt modelId="{872D59FD-0525-4613-82B1-36D84602E2B0}" type="pres">
      <dgm:prSet presAssocID="{B743C9A6-6944-4E35-A3CE-FD77F5C6A574}" presName="Name0" presStyleCnt="0">
        <dgm:presLayoutVars>
          <dgm:dir/>
          <dgm:resizeHandles val="exact"/>
        </dgm:presLayoutVars>
      </dgm:prSet>
      <dgm:spPr/>
    </dgm:pt>
    <dgm:pt modelId="{287A38ED-6267-498A-99F7-ED4B73F9FDB9}" type="pres">
      <dgm:prSet presAssocID="{654FE8E8-196A-4CA2-A081-32A1C353CAE3}" presName="node" presStyleLbl="node1" presStyleIdx="0" presStyleCnt="5">
        <dgm:presLayoutVars>
          <dgm:bulletEnabled val="1"/>
        </dgm:presLayoutVars>
      </dgm:prSet>
      <dgm:spPr/>
      <dgm:t>
        <a:bodyPr/>
        <a:lstStyle/>
        <a:p>
          <a:endParaRPr lang="en-GB"/>
        </a:p>
      </dgm:t>
    </dgm:pt>
    <dgm:pt modelId="{2585EF6C-037A-4582-B3D4-F056A7A03924}" type="pres">
      <dgm:prSet presAssocID="{5D893441-9575-474F-9AF5-25B45EECA30B}" presName="sibTrans" presStyleLbl="sibTrans2D1" presStyleIdx="0" presStyleCnt="4"/>
      <dgm:spPr/>
      <dgm:t>
        <a:bodyPr/>
        <a:lstStyle/>
        <a:p>
          <a:endParaRPr lang="en-GB"/>
        </a:p>
      </dgm:t>
    </dgm:pt>
    <dgm:pt modelId="{ED55989B-6B27-4250-88AB-4945595BE119}" type="pres">
      <dgm:prSet presAssocID="{5D893441-9575-474F-9AF5-25B45EECA30B}" presName="connectorText" presStyleLbl="sibTrans2D1" presStyleIdx="0" presStyleCnt="4"/>
      <dgm:spPr/>
      <dgm:t>
        <a:bodyPr/>
        <a:lstStyle/>
        <a:p>
          <a:endParaRPr lang="en-GB"/>
        </a:p>
      </dgm:t>
    </dgm:pt>
    <dgm:pt modelId="{C5E0900F-48F9-4FF1-8D8F-824BA771875C}" type="pres">
      <dgm:prSet presAssocID="{80019AA6-1BBF-4CDC-A630-D61EAC475CC5}" presName="node" presStyleLbl="node1" presStyleIdx="1" presStyleCnt="5">
        <dgm:presLayoutVars>
          <dgm:bulletEnabled val="1"/>
        </dgm:presLayoutVars>
      </dgm:prSet>
      <dgm:spPr/>
      <dgm:t>
        <a:bodyPr/>
        <a:lstStyle/>
        <a:p>
          <a:endParaRPr lang="en-GB"/>
        </a:p>
      </dgm:t>
    </dgm:pt>
    <dgm:pt modelId="{79C09A78-B70B-4751-8431-0715F3694DA3}" type="pres">
      <dgm:prSet presAssocID="{9E4AC68B-5857-4C87-9E35-C309CEE8FC47}" presName="sibTrans" presStyleLbl="sibTrans2D1" presStyleIdx="1" presStyleCnt="4"/>
      <dgm:spPr/>
      <dgm:t>
        <a:bodyPr/>
        <a:lstStyle/>
        <a:p>
          <a:endParaRPr lang="en-GB"/>
        </a:p>
      </dgm:t>
    </dgm:pt>
    <dgm:pt modelId="{5908994D-E863-437A-8DB5-DA18C9215E7D}" type="pres">
      <dgm:prSet presAssocID="{9E4AC68B-5857-4C87-9E35-C309CEE8FC47}" presName="connectorText" presStyleLbl="sibTrans2D1" presStyleIdx="1" presStyleCnt="4"/>
      <dgm:spPr/>
      <dgm:t>
        <a:bodyPr/>
        <a:lstStyle/>
        <a:p>
          <a:endParaRPr lang="en-GB"/>
        </a:p>
      </dgm:t>
    </dgm:pt>
    <dgm:pt modelId="{EE76C7C6-8094-4494-B708-7DFD558C45AF}" type="pres">
      <dgm:prSet presAssocID="{FE3BF951-B6CC-43F3-8C32-6BBE5F5E69AA}" presName="node" presStyleLbl="node1" presStyleIdx="2" presStyleCnt="5">
        <dgm:presLayoutVars>
          <dgm:bulletEnabled val="1"/>
        </dgm:presLayoutVars>
      </dgm:prSet>
      <dgm:spPr/>
      <dgm:t>
        <a:bodyPr/>
        <a:lstStyle/>
        <a:p>
          <a:endParaRPr lang="en-GB"/>
        </a:p>
      </dgm:t>
    </dgm:pt>
    <dgm:pt modelId="{C2D418F9-9120-47E9-9D59-D74F5A9434EE}" type="pres">
      <dgm:prSet presAssocID="{71C39B43-DC28-4166-ABB7-7857A1E6EE1F}" presName="sibTrans" presStyleLbl="sibTrans2D1" presStyleIdx="2" presStyleCnt="4"/>
      <dgm:spPr/>
      <dgm:t>
        <a:bodyPr/>
        <a:lstStyle/>
        <a:p>
          <a:endParaRPr lang="en-GB"/>
        </a:p>
      </dgm:t>
    </dgm:pt>
    <dgm:pt modelId="{F2AC446C-5E67-4E53-847A-94B4276CC82B}" type="pres">
      <dgm:prSet presAssocID="{71C39B43-DC28-4166-ABB7-7857A1E6EE1F}" presName="connectorText" presStyleLbl="sibTrans2D1" presStyleIdx="2" presStyleCnt="4"/>
      <dgm:spPr/>
      <dgm:t>
        <a:bodyPr/>
        <a:lstStyle/>
        <a:p>
          <a:endParaRPr lang="en-GB"/>
        </a:p>
      </dgm:t>
    </dgm:pt>
    <dgm:pt modelId="{B9860E0D-1B57-4C0B-971A-21EED63833CC}" type="pres">
      <dgm:prSet presAssocID="{FA7BC69A-BD52-4BBC-B22C-2AFE591E4E1F}" presName="node" presStyleLbl="node1" presStyleIdx="3" presStyleCnt="5" custScaleX="124821">
        <dgm:presLayoutVars>
          <dgm:bulletEnabled val="1"/>
        </dgm:presLayoutVars>
      </dgm:prSet>
      <dgm:spPr/>
      <dgm:t>
        <a:bodyPr/>
        <a:lstStyle/>
        <a:p>
          <a:endParaRPr lang="en-GB"/>
        </a:p>
      </dgm:t>
    </dgm:pt>
    <dgm:pt modelId="{254606BF-403E-456E-A7C3-9779FB7C1381}" type="pres">
      <dgm:prSet presAssocID="{3607757C-4B7D-4B44-A12A-781DEBD923B2}" presName="sibTrans" presStyleLbl="sibTrans2D1" presStyleIdx="3" presStyleCnt="4" custLinFactNeighborX="22020" custLinFactNeighborY="3765"/>
      <dgm:spPr/>
      <dgm:t>
        <a:bodyPr/>
        <a:lstStyle/>
        <a:p>
          <a:endParaRPr lang="en-GB"/>
        </a:p>
      </dgm:t>
    </dgm:pt>
    <dgm:pt modelId="{FE90A894-FEE3-4C00-AA2E-E7FD77747B6C}" type="pres">
      <dgm:prSet presAssocID="{3607757C-4B7D-4B44-A12A-781DEBD923B2}" presName="connectorText" presStyleLbl="sibTrans2D1" presStyleIdx="3" presStyleCnt="4"/>
      <dgm:spPr/>
      <dgm:t>
        <a:bodyPr/>
        <a:lstStyle/>
        <a:p>
          <a:endParaRPr lang="en-GB"/>
        </a:p>
      </dgm:t>
    </dgm:pt>
    <dgm:pt modelId="{690AB8C2-9B86-47F2-9D3E-045E75E173D1}" type="pres">
      <dgm:prSet presAssocID="{E9171354-6991-4AE7-A3A7-7FE28A93BFC8}" presName="node" presStyleLbl="node1" presStyleIdx="4" presStyleCnt="5">
        <dgm:presLayoutVars>
          <dgm:bulletEnabled val="1"/>
        </dgm:presLayoutVars>
      </dgm:prSet>
      <dgm:spPr/>
      <dgm:t>
        <a:bodyPr/>
        <a:lstStyle/>
        <a:p>
          <a:endParaRPr lang="en-GB"/>
        </a:p>
      </dgm:t>
    </dgm:pt>
  </dgm:ptLst>
  <dgm:cxnLst>
    <dgm:cxn modelId="{88998FCA-ACF7-49F3-9916-27EDD4E43850}" type="presOf" srcId="{654FE8E8-196A-4CA2-A081-32A1C353CAE3}" destId="{287A38ED-6267-498A-99F7-ED4B73F9FDB9}" srcOrd="0" destOrd="0" presId="urn:microsoft.com/office/officeart/2005/8/layout/process1"/>
    <dgm:cxn modelId="{5A013133-B6BB-4E9F-9143-E8EBC987B14A}" type="presOf" srcId="{B743C9A6-6944-4E35-A3CE-FD77F5C6A574}" destId="{872D59FD-0525-4613-82B1-36D84602E2B0}" srcOrd="0" destOrd="0" presId="urn:microsoft.com/office/officeart/2005/8/layout/process1"/>
    <dgm:cxn modelId="{A6CA116B-0536-46A7-9896-294C79B8E86B}" type="presOf" srcId="{FA7BC69A-BD52-4BBC-B22C-2AFE591E4E1F}" destId="{B9860E0D-1B57-4C0B-971A-21EED63833CC}" srcOrd="0" destOrd="0" presId="urn:microsoft.com/office/officeart/2005/8/layout/process1"/>
    <dgm:cxn modelId="{DD593CFA-AADD-4009-95B5-8B307B67CA2A}" type="presOf" srcId="{80019AA6-1BBF-4CDC-A630-D61EAC475CC5}" destId="{C5E0900F-48F9-4FF1-8D8F-824BA771875C}" srcOrd="0" destOrd="0" presId="urn:microsoft.com/office/officeart/2005/8/layout/process1"/>
    <dgm:cxn modelId="{A927F950-56BC-41A2-9AE4-4E22BD1FBE60}" srcId="{B743C9A6-6944-4E35-A3CE-FD77F5C6A574}" destId="{FA7BC69A-BD52-4BBC-B22C-2AFE591E4E1F}" srcOrd="3" destOrd="0" parTransId="{9D58B9B4-5BBB-4B07-8306-382AC87F7ABE}" sibTransId="{3607757C-4B7D-4B44-A12A-781DEBD923B2}"/>
    <dgm:cxn modelId="{AD1555C9-D9EF-45F0-86A9-C9825B800A24}" srcId="{B743C9A6-6944-4E35-A3CE-FD77F5C6A574}" destId="{80019AA6-1BBF-4CDC-A630-D61EAC475CC5}" srcOrd="1" destOrd="0" parTransId="{9F2BCC78-4A99-415E-A044-B59D826401FB}" sibTransId="{9E4AC68B-5857-4C87-9E35-C309CEE8FC47}"/>
    <dgm:cxn modelId="{79E37E59-4E3F-4A03-BC3D-4574C6024935}" type="presOf" srcId="{5D893441-9575-474F-9AF5-25B45EECA30B}" destId="{2585EF6C-037A-4582-B3D4-F056A7A03924}" srcOrd="0" destOrd="0" presId="urn:microsoft.com/office/officeart/2005/8/layout/process1"/>
    <dgm:cxn modelId="{310289E5-850F-4FDC-9A0E-B30A0E11C5FD}" srcId="{B743C9A6-6944-4E35-A3CE-FD77F5C6A574}" destId="{654FE8E8-196A-4CA2-A081-32A1C353CAE3}" srcOrd="0" destOrd="0" parTransId="{C5B80023-CED7-496F-8A86-F00E87BFEC7F}" sibTransId="{5D893441-9575-474F-9AF5-25B45EECA30B}"/>
    <dgm:cxn modelId="{31B49041-F28F-4DB4-A312-A3E25C6C83A0}" type="presOf" srcId="{9E4AC68B-5857-4C87-9E35-C309CEE8FC47}" destId="{5908994D-E863-437A-8DB5-DA18C9215E7D}" srcOrd="1" destOrd="0" presId="urn:microsoft.com/office/officeart/2005/8/layout/process1"/>
    <dgm:cxn modelId="{7FE0891C-2F5B-4FA3-8614-B291C8C63E57}" type="presOf" srcId="{FE3BF951-B6CC-43F3-8C32-6BBE5F5E69AA}" destId="{EE76C7C6-8094-4494-B708-7DFD558C45AF}" srcOrd="0" destOrd="0" presId="urn:microsoft.com/office/officeart/2005/8/layout/process1"/>
    <dgm:cxn modelId="{99FCEDA8-AC05-4E61-ABEC-E386F45DE480}" type="presOf" srcId="{E9171354-6991-4AE7-A3A7-7FE28A93BFC8}" destId="{690AB8C2-9B86-47F2-9D3E-045E75E173D1}" srcOrd="0" destOrd="0" presId="urn:microsoft.com/office/officeart/2005/8/layout/process1"/>
    <dgm:cxn modelId="{AC84B832-3FF6-498A-B9B2-99B229899D9B}" srcId="{B743C9A6-6944-4E35-A3CE-FD77F5C6A574}" destId="{E9171354-6991-4AE7-A3A7-7FE28A93BFC8}" srcOrd="4" destOrd="0" parTransId="{F542C81C-FA0B-49F0-BCD2-06745CD97F96}" sibTransId="{98514E8D-2BE3-4219-B8C0-9FB790D0A639}"/>
    <dgm:cxn modelId="{6D8289F2-3BC6-4D95-BCEF-30F02646C32D}" type="presOf" srcId="{5D893441-9575-474F-9AF5-25B45EECA30B}" destId="{ED55989B-6B27-4250-88AB-4945595BE119}" srcOrd="1" destOrd="0" presId="urn:microsoft.com/office/officeart/2005/8/layout/process1"/>
    <dgm:cxn modelId="{FB3DCF87-33F7-40EC-8F50-36A198A2E98D}" srcId="{B743C9A6-6944-4E35-A3CE-FD77F5C6A574}" destId="{FE3BF951-B6CC-43F3-8C32-6BBE5F5E69AA}" srcOrd="2" destOrd="0" parTransId="{C48C49FD-7D7C-4CE0-A52E-60DAF70759A7}" sibTransId="{71C39B43-DC28-4166-ABB7-7857A1E6EE1F}"/>
    <dgm:cxn modelId="{A2161FC6-62C4-4A91-8113-59C982CD3CA3}" type="presOf" srcId="{3607757C-4B7D-4B44-A12A-781DEBD923B2}" destId="{FE90A894-FEE3-4C00-AA2E-E7FD77747B6C}" srcOrd="1" destOrd="0" presId="urn:microsoft.com/office/officeart/2005/8/layout/process1"/>
    <dgm:cxn modelId="{6B0DE2ED-B355-4D1B-9301-B4770923DE54}" type="presOf" srcId="{71C39B43-DC28-4166-ABB7-7857A1E6EE1F}" destId="{C2D418F9-9120-47E9-9D59-D74F5A9434EE}" srcOrd="0" destOrd="0" presId="urn:microsoft.com/office/officeart/2005/8/layout/process1"/>
    <dgm:cxn modelId="{8C429E06-E478-4243-BC31-24AD8216A6AD}" type="presOf" srcId="{3607757C-4B7D-4B44-A12A-781DEBD923B2}" destId="{254606BF-403E-456E-A7C3-9779FB7C1381}" srcOrd="0" destOrd="0" presId="urn:microsoft.com/office/officeart/2005/8/layout/process1"/>
    <dgm:cxn modelId="{19FDA893-CEC5-48F4-ABC0-E41E66B1661A}" type="presOf" srcId="{9E4AC68B-5857-4C87-9E35-C309CEE8FC47}" destId="{79C09A78-B70B-4751-8431-0715F3694DA3}" srcOrd="0" destOrd="0" presId="urn:microsoft.com/office/officeart/2005/8/layout/process1"/>
    <dgm:cxn modelId="{ACC65F91-398B-4296-B6F1-D3AA688B21DD}" type="presOf" srcId="{71C39B43-DC28-4166-ABB7-7857A1E6EE1F}" destId="{F2AC446C-5E67-4E53-847A-94B4276CC82B}" srcOrd="1" destOrd="0" presId="urn:microsoft.com/office/officeart/2005/8/layout/process1"/>
    <dgm:cxn modelId="{B705757E-8EDB-43E9-AF02-EFDAA7D72A41}" type="presParOf" srcId="{872D59FD-0525-4613-82B1-36D84602E2B0}" destId="{287A38ED-6267-498A-99F7-ED4B73F9FDB9}" srcOrd="0" destOrd="0" presId="urn:microsoft.com/office/officeart/2005/8/layout/process1"/>
    <dgm:cxn modelId="{686EE63A-B689-42E3-B9FD-0DC25A2A4F90}" type="presParOf" srcId="{872D59FD-0525-4613-82B1-36D84602E2B0}" destId="{2585EF6C-037A-4582-B3D4-F056A7A03924}" srcOrd="1" destOrd="0" presId="urn:microsoft.com/office/officeart/2005/8/layout/process1"/>
    <dgm:cxn modelId="{7B2FBCFA-8375-4AFE-91B3-506FAB1C4EE8}" type="presParOf" srcId="{2585EF6C-037A-4582-B3D4-F056A7A03924}" destId="{ED55989B-6B27-4250-88AB-4945595BE119}" srcOrd="0" destOrd="0" presId="urn:microsoft.com/office/officeart/2005/8/layout/process1"/>
    <dgm:cxn modelId="{07C0B0A7-717E-43C2-B15D-2BD23EBAF05C}" type="presParOf" srcId="{872D59FD-0525-4613-82B1-36D84602E2B0}" destId="{C5E0900F-48F9-4FF1-8D8F-824BA771875C}" srcOrd="2" destOrd="0" presId="urn:microsoft.com/office/officeart/2005/8/layout/process1"/>
    <dgm:cxn modelId="{C54A7EA0-724F-4529-9676-5B2E84368BCB}" type="presParOf" srcId="{872D59FD-0525-4613-82B1-36D84602E2B0}" destId="{79C09A78-B70B-4751-8431-0715F3694DA3}" srcOrd="3" destOrd="0" presId="urn:microsoft.com/office/officeart/2005/8/layout/process1"/>
    <dgm:cxn modelId="{AE63C706-FA81-4294-85D0-468B918808E4}" type="presParOf" srcId="{79C09A78-B70B-4751-8431-0715F3694DA3}" destId="{5908994D-E863-437A-8DB5-DA18C9215E7D}" srcOrd="0" destOrd="0" presId="urn:microsoft.com/office/officeart/2005/8/layout/process1"/>
    <dgm:cxn modelId="{21A162CE-E8A5-4565-9DE6-8CC37C04CA95}" type="presParOf" srcId="{872D59FD-0525-4613-82B1-36D84602E2B0}" destId="{EE76C7C6-8094-4494-B708-7DFD558C45AF}" srcOrd="4" destOrd="0" presId="urn:microsoft.com/office/officeart/2005/8/layout/process1"/>
    <dgm:cxn modelId="{7A2E934F-45F6-418E-AFB9-D0D17CCC103B}" type="presParOf" srcId="{872D59FD-0525-4613-82B1-36D84602E2B0}" destId="{C2D418F9-9120-47E9-9D59-D74F5A9434EE}" srcOrd="5" destOrd="0" presId="urn:microsoft.com/office/officeart/2005/8/layout/process1"/>
    <dgm:cxn modelId="{BD9662EB-8813-4E86-850B-794114F30F17}" type="presParOf" srcId="{C2D418F9-9120-47E9-9D59-D74F5A9434EE}" destId="{F2AC446C-5E67-4E53-847A-94B4276CC82B}" srcOrd="0" destOrd="0" presId="urn:microsoft.com/office/officeart/2005/8/layout/process1"/>
    <dgm:cxn modelId="{F4FDB853-EFFC-402A-A78E-D7C76F4AD47F}" type="presParOf" srcId="{872D59FD-0525-4613-82B1-36D84602E2B0}" destId="{B9860E0D-1B57-4C0B-971A-21EED63833CC}" srcOrd="6" destOrd="0" presId="urn:microsoft.com/office/officeart/2005/8/layout/process1"/>
    <dgm:cxn modelId="{F46277E8-6D46-444E-8B1F-FFD8E8A55C21}" type="presParOf" srcId="{872D59FD-0525-4613-82B1-36D84602E2B0}" destId="{254606BF-403E-456E-A7C3-9779FB7C1381}" srcOrd="7" destOrd="0" presId="urn:microsoft.com/office/officeart/2005/8/layout/process1"/>
    <dgm:cxn modelId="{3D891B2C-B616-4D44-AF8C-635D5F751AE6}" type="presParOf" srcId="{254606BF-403E-456E-A7C3-9779FB7C1381}" destId="{FE90A894-FEE3-4C00-AA2E-E7FD77747B6C}" srcOrd="0" destOrd="0" presId="urn:microsoft.com/office/officeart/2005/8/layout/process1"/>
    <dgm:cxn modelId="{379A303B-FA7F-4C5E-A42C-92C87B081072}" type="presParOf" srcId="{872D59FD-0525-4613-82B1-36D84602E2B0}" destId="{690AB8C2-9B86-47F2-9D3E-045E75E173D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6A64F5-6B14-4960-9781-D272463FC136}"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C9A1F0A8-08BE-4912-A594-5C1A6BDFAF80}">
      <dgm:prSet/>
      <dgm:spPr/>
      <dgm:t>
        <a:bodyPr/>
        <a:lstStyle/>
        <a:p>
          <a:r>
            <a:rPr lang="en-GB" dirty="0"/>
            <a:t>Introduction to Soft Signs</a:t>
          </a:r>
          <a:endParaRPr lang="en-US" dirty="0"/>
        </a:p>
      </dgm:t>
    </dgm:pt>
    <dgm:pt modelId="{F2EDB539-76CA-4C64-ADE8-E7FB4134CE4D}" type="parTrans" cxnId="{2E80CF18-0440-4F6C-A693-9E5D86B46CDD}">
      <dgm:prSet/>
      <dgm:spPr/>
      <dgm:t>
        <a:bodyPr/>
        <a:lstStyle/>
        <a:p>
          <a:endParaRPr lang="en-US"/>
        </a:p>
      </dgm:t>
    </dgm:pt>
    <dgm:pt modelId="{C75D8FAF-68FD-4DC4-B9B3-E7552C49B1B8}" type="sibTrans" cxnId="{2E80CF18-0440-4F6C-A693-9E5D86B46CDD}">
      <dgm:prSet/>
      <dgm:spPr/>
      <dgm:t>
        <a:bodyPr/>
        <a:lstStyle/>
        <a:p>
          <a:endParaRPr lang="en-US"/>
        </a:p>
      </dgm:t>
    </dgm:pt>
    <dgm:pt modelId="{2C984C66-F8DD-4B93-BC70-2DFCACE7BCC6}">
      <dgm:prSet/>
      <dgm:spPr/>
      <dgm:t>
        <a:bodyPr/>
        <a:lstStyle/>
        <a:p>
          <a:r>
            <a:rPr lang="en-GB" dirty="0"/>
            <a:t>Structured communication using SBARD</a:t>
          </a:r>
          <a:endParaRPr lang="en-US" dirty="0"/>
        </a:p>
      </dgm:t>
    </dgm:pt>
    <dgm:pt modelId="{A1428A28-DF5A-412A-96F5-E7C30FE24CFC}" type="parTrans" cxnId="{3427314D-DD01-4A99-A6FA-D8E84277ED85}">
      <dgm:prSet/>
      <dgm:spPr/>
      <dgm:t>
        <a:bodyPr/>
        <a:lstStyle/>
        <a:p>
          <a:endParaRPr lang="en-US"/>
        </a:p>
      </dgm:t>
    </dgm:pt>
    <dgm:pt modelId="{5A65426F-DA01-4A60-9140-E3CF78576309}" type="sibTrans" cxnId="{3427314D-DD01-4A99-A6FA-D8E84277ED85}">
      <dgm:prSet/>
      <dgm:spPr/>
      <dgm:t>
        <a:bodyPr/>
        <a:lstStyle/>
        <a:p>
          <a:endParaRPr lang="en-US"/>
        </a:p>
      </dgm:t>
    </dgm:pt>
    <dgm:pt modelId="{DA6D0003-F6FE-449A-8569-E8AC649EB8BC}">
      <dgm:prSet/>
      <dgm:spPr/>
      <dgm:t>
        <a:bodyPr/>
        <a:lstStyle/>
        <a:p>
          <a:r>
            <a:rPr lang="en-GB" dirty="0"/>
            <a:t>ReSPECT</a:t>
          </a:r>
          <a:endParaRPr lang="en-US" dirty="0"/>
        </a:p>
      </dgm:t>
    </dgm:pt>
    <dgm:pt modelId="{75B922AD-07EC-4FC4-8A70-DB6980FC96D2}" type="parTrans" cxnId="{0B947C55-833A-4B29-860C-AB8E8336EDBD}">
      <dgm:prSet/>
      <dgm:spPr/>
      <dgm:t>
        <a:bodyPr/>
        <a:lstStyle/>
        <a:p>
          <a:endParaRPr lang="en-US"/>
        </a:p>
      </dgm:t>
    </dgm:pt>
    <dgm:pt modelId="{826B785C-313F-4E42-BAF3-21B77E4F1807}" type="sibTrans" cxnId="{0B947C55-833A-4B29-860C-AB8E8336EDBD}">
      <dgm:prSet/>
      <dgm:spPr/>
      <dgm:t>
        <a:bodyPr/>
        <a:lstStyle/>
        <a:p>
          <a:endParaRPr lang="en-US"/>
        </a:p>
      </dgm:t>
    </dgm:pt>
    <dgm:pt modelId="{46742F03-6E7F-4A7B-865A-33003587D98E}">
      <dgm:prSet/>
      <dgm:spPr/>
      <dgm:t>
        <a:bodyPr/>
        <a:lstStyle/>
        <a:p>
          <a:r>
            <a:rPr lang="en-GB" dirty="0"/>
            <a:t>Q&amp;A</a:t>
          </a:r>
          <a:endParaRPr lang="en-US" dirty="0"/>
        </a:p>
      </dgm:t>
    </dgm:pt>
    <dgm:pt modelId="{A8E974DE-F6D9-4DCA-85C1-6FE92566C262}" type="parTrans" cxnId="{002C1771-6A79-4A5E-B685-750B75189F71}">
      <dgm:prSet/>
      <dgm:spPr/>
      <dgm:t>
        <a:bodyPr/>
        <a:lstStyle/>
        <a:p>
          <a:endParaRPr lang="en-US"/>
        </a:p>
      </dgm:t>
    </dgm:pt>
    <dgm:pt modelId="{2829F07D-4922-48B2-829B-B5E8A7E520F1}" type="sibTrans" cxnId="{002C1771-6A79-4A5E-B685-750B75189F71}">
      <dgm:prSet/>
      <dgm:spPr/>
      <dgm:t>
        <a:bodyPr/>
        <a:lstStyle/>
        <a:p>
          <a:endParaRPr lang="en-US"/>
        </a:p>
      </dgm:t>
    </dgm:pt>
    <dgm:pt modelId="{D58CAA0A-37F8-4E84-8E1C-5610A535565A}">
      <dgm:prSet/>
      <dgm:spPr/>
      <dgm:t>
        <a:bodyPr/>
        <a:lstStyle/>
        <a:p>
          <a:r>
            <a:rPr lang="en-GB"/>
            <a:t>Close</a:t>
          </a:r>
          <a:endParaRPr lang="en-US"/>
        </a:p>
      </dgm:t>
    </dgm:pt>
    <dgm:pt modelId="{BE478303-A708-4F81-B012-E4E0F76E0E4D}" type="parTrans" cxnId="{228E0C8E-03DB-4C1A-9FE6-8A1C171A397F}">
      <dgm:prSet/>
      <dgm:spPr/>
      <dgm:t>
        <a:bodyPr/>
        <a:lstStyle/>
        <a:p>
          <a:endParaRPr lang="en-US"/>
        </a:p>
      </dgm:t>
    </dgm:pt>
    <dgm:pt modelId="{035A3F29-6AC0-4C12-AD9D-E9DEC14F5549}" type="sibTrans" cxnId="{228E0C8E-03DB-4C1A-9FE6-8A1C171A397F}">
      <dgm:prSet/>
      <dgm:spPr/>
      <dgm:t>
        <a:bodyPr/>
        <a:lstStyle/>
        <a:p>
          <a:endParaRPr lang="en-US"/>
        </a:p>
      </dgm:t>
    </dgm:pt>
    <dgm:pt modelId="{25FA5995-BDB0-E44B-A422-6862E12F0E15}">
      <dgm:prSet/>
      <dgm:spPr/>
      <dgm:t>
        <a:bodyPr/>
        <a:lstStyle/>
        <a:p>
          <a:r>
            <a:rPr lang="en-US" dirty="0"/>
            <a:t>RESTORE2 mini</a:t>
          </a:r>
        </a:p>
      </dgm:t>
    </dgm:pt>
    <dgm:pt modelId="{E1064587-6582-F047-BFF7-FEB463D94FEF}" type="parTrans" cxnId="{6A857074-7FB8-134A-A2FE-00BCAF5EE1F3}">
      <dgm:prSet/>
      <dgm:spPr/>
      <dgm:t>
        <a:bodyPr/>
        <a:lstStyle/>
        <a:p>
          <a:endParaRPr lang="en-GB"/>
        </a:p>
      </dgm:t>
    </dgm:pt>
    <dgm:pt modelId="{B59506E4-CB33-6C4C-AA97-68CC0342031C}" type="sibTrans" cxnId="{6A857074-7FB8-134A-A2FE-00BCAF5EE1F3}">
      <dgm:prSet/>
      <dgm:spPr/>
      <dgm:t>
        <a:bodyPr/>
        <a:lstStyle/>
        <a:p>
          <a:endParaRPr lang="en-GB"/>
        </a:p>
      </dgm:t>
    </dgm:pt>
    <dgm:pt modelId="{B8E7F26D-B969-9B4A-8EEA-4A03570F3EBB}" type="pres">
      <dgm:prSet presAssocID="{B16A64F5-6B14-4960-9781-D272463FC136}" presName="diagram" presStyleCnt="0">
        <dgm:presLayoutVars>
          <dgm:dir/>
          <dgm:resizeHandles val="exact"/>
        </dgm:presLayoutVars>
      </dgm:prSet>
      <dgm:spPr/>
      <dgm:t>
        <a:bodyPr/>
        <a:lstStyle/>
        <a:p>
          <a:endParaRPr lang="en-GB"/>
        </a:p>
      </dgm:t>
    </dgm:pt>
    <dgm:pt modelId="{A91C605D-67F0-8540-A638-7339BB286D76}" type="pres">
      <dgm:prSet presAssocID="{C9A1F0A8-08BE-4912-A594-5C1A6BDFAF80}" presName="node" presStyleLbl="node1" presStyleIdx="0" presStyleCnt="6">
        <dgm:presLayoutVars>
          <dgm:bulletEnabled val="1"/>
        </dgm:presLayoutVars>
      </dgm:prSet>
      <dgm:spPr/>
      <dgm:t>
        <a:bodyPr/>
        <a:lstStyle/>
        <a:p>
          <a:endParaRPr lang="en-GB"/>
        </a:p>
      </dgm:t>
    </dgm:pt>
    <dgm:pt modelId="{05A27D17-311D-1C44-8183-C7BB18F9DFF0}" type="pres">
      <dgm:prSet presAssocID="{C75D8FAF-68FD-4DC4-B9B3-E7552C49B1B8}" presName="sibTrans" presStyleCnt="0"/>
      <dgm:spPr/>
    </dgm:pt>
    <dgm:pt modelId="{A9E6573E-2448-EE42-B524-C07544769F33}" type="pres">
      <dgm:prSet presAssocID="{2C984C66-F8DD-4B93-BC70-2DFCACE7BCC6}" presName="node" presStyleLbl="node1" presStyleIdx="1" presStyleCnt="6">
        <dgm:presLayoutVars>
          <dgm:bulletEnabled val="1"/>
        </dgm:presLayoutVars>
      </dgm:prSet>
      <dgm:spPr/>
      <dgm:t>
        <a:bodyPr/>
        <a:lstStyle/>
        <a:p>
          <a:endParaRPr lang="en-GB"/>
        </a:p>
      </dgm:t>
    </dgm:pt>
    <dgm:pt modelId="{4DB6477C-04F7-2A4D-97CA-27A917B5293B}" type="pres">
      <dgm:prSet presAssocID="{5A65426F-DA01-4A60-9140-E3CF78576309}" presName="sibTrans" presStyleCnt="0"/>
      <dgm:spPr/>
    </dgm:pt>
    <dgm:pt modelId="{2D62E322-23F6-5F4D-BA5B-9CCA64ADCF4B}" type="pres">
      <dgm:prSet presAssocID="{25FA5995-BDB0-E44B-A422-6862E12F0E15}" presName="node" presStyleLbl="node1" presStyleIdx="2" presStyleCnt="6">
        <dgm:presLayoutVars>
          <dgm:bulletEnabled val="1"/>
        </dgm:presLayoutVars>
      </dgm:prSet>
      <dgm:spPr/>
      <dgm:t>
        <a:bodyPr/>
        <a:lstStyle/>
        <a:p>
          <a:endParaRPr lang="en-GB"/>
        </a:p>
      </dgm:t>
    </dgm:pt>
    <dgm:pt modelId="{691A8AFB-680F-EB48-9657-DEE8B46FB727}" type="pres">
      <dgm:prSet presAssocID="{B59506E4-CB33-6C4C-AA97-68CC0342031C}" presName="sibTrans" presStyleCnt="0"/>
      <dgm:spPr/>
    </dgm:pt>
    <dgm:pt modelId="{CADC0678-522D-6142-A02C-E4EC0D74EC46}" type="pres">
      <dgm:prSet presAssocID="{DA6D0003-F6FE-449A-8569-E8AC649EB8BC}" presName="node" presStyleLbl="node1" presStyleIdx="3" presStyleCnt="6">
        <dgm:presLayoutVars>
          <dgm:bulletEnabled val="1"/>
        </dgm:presLayoutVars>
      </dgm:prSet>
      <dgm:spPr/>
      <dgm:t>
        <a:bodyPr/>
        <a:lstStyle/>
        <a:p>
          <a:endParaRPr lang="en-GB"/>
        </a:p>
      </dgm:t>
    </dgm:pt>
    <dgm:pt modelId="{49114F3C-62A4-934D-92EE-3AAE86EEFD59}" type="pres">
      <dgm:prSet presAssocID="{826B785C-313F-4E42-BAF3-21B77E4F1807}" presName="sibTrans" presStyleCnt="0"/>
      <dgm:spPr/>
    </dgm:pt>
    <dgm:pt modelId="{ABA2E509-564E-604F-9138-46F006DAD79E}" type="pres">
      <dgm:prSet presAssocID="{46742F03-6E7F-4A7B-865A-33003587D98E}" presName="node" presStyleLbl="node1" presStyleIdx="4" presStyleCnt="6">
        <dgm:presLayoutVars>
          <dgm:bulletEnabled val="1"/>
        </dgm:presLayoutVars>
      </dgm:prSet>
      <dgm:spPr/>
      <dgm:t>
        <a:bodyPr/>
        <a:lstStyle/>
        <a:p>
          <a:endParaRPr lang="en-GB"/>
        </a:p>
      </dgm:t>
    </dgm:pt>
    <dgm:pt modelId="{FACE0F55-12BF-754D-84D5-0053A6FBE162}" type="pres">
      <dgm:prSet presAssocID="{2829F07D-4922-48B2-829B-B5E8A7E520F1}" presName="sibTrans" presStyleCnt="0"/>
      <dgm:spPr/>
    </dgm:pt>
    <dgm:pt modelId="{CB2CB6EB-A732-C341-ACA1-912981FDC34D}" type="pres">
      <dgm:prSet presAssocID="{D58CAA0A-37F8-4E84-8E1C-5610A535565A}" presName="node" presStyleLbl="node1" presStyleIdx="5" presStyleCnt="6">
        <dgm:presLayoutVars>
          <dgm:bulletEnabled val="1"/>
        </dgm:presLayoutVars>
      </dgm:prSet>
      <dgm:spPr/>
      <dgm:t>
        <a:bodyPr/>
        <a:lstStyle/>
        <a:p>
          <a:endParaRPr lang="en-GB"/>
        </a:p>
      </dgm:t>
    </dgm:pt>
  </dgm:ptLst>
  <dgm:cxnLst>
    <dgm:cxn modelId="{6A857074-7FB8-134A-A2FE-00BCAF5EE1F3}" srcId="{B16A64F5-6B14-4960-9781-D272463FC136}" destId="{25FA5995-BDB0-E44B-A422-6862E12F0E15}" srcOrd="2" destOrd="0" parTransId="{E1064587-6582-F047-BFF7-FEB463D94FEF}" sibTransId="{B59506E4-CB33-6C4C-AA97-68CC0342031C}"/>
    <dgm:cxn modelId="{D663F6B7-C3EF-E144-9618-4DA2C580DBC8}" type="presOf" srcId="{DA6D0003-F6FE-449A-8569-E8AC649EB8BC}" destId="{CADC0678-522D-6142-A02C-E4EC0D74EC46}" srcOrd="0" destOrd="0" presId="urn:microsoft.com/office/officeart/2005/8/layout/default"/>
    <dgm:cxn modelId="{59A3BD12-E192-A242-A9D9-0B7DB3798EC2}" type="presOf" srcId="{46742F03-6E7F-4A7B-865A-33003587D98E}" destId="{ABA2E509-564E-604F-9138-46F006DAD79E}" srcOrd="0" destOrd="0" presId="urn:microsoft.com/office/officeart/2005/8/layout/default"/>
    <dgm:cxn modelId="{2E80CF18-0440-4F6C-A693-9E5D86B46CDD}" srcId="{B16A64F5-6B14-4960-9781-D272463FC136}" destId="{C9A1F0A8-08BE-4912-A594-5C1A6BDFAF80}" srcOrd="0" destOrd="0" parTransId="{F2EDB539-76CA-4C64-ADE8-E7FB4134CE4D}" sibTransId="{C75D8FAF-68FD-4DC4-B9B3-E7552C49B1B8}"/>
    <dgm:cxn modelId="{9A5B235A-7155-CC49-A589-1E5DB832BFA0}" type="presOf" srcId="{D58CAA0A-37F8-4E84-8E1C-5610A535565A}" destId="{CB2CB6EB-A732-C341-ACA1-912981FDC34D}" srcOrd="0" destOrd="0" presId="urn:microsoft.com/office/officeart/2005/8/layout/default"/>
    <dgm:cxn modelId="{3427314D-DD01-4A99-A6FA-D8E84277ED85}" srcId="{B16A64F5-6B14-4960-9781-D272463FC136}" destId="{2C984C66-F8DD-4B93-BC70-2DFCACE7BCC6}" srcOrd="1" destOrd="0" parTransId="{A1428A28-DF5A-412A-96F5-E7C30FE24CFC}" sibTransId="{5A65426F-DA01-4A60-9140-E3CF78576309}"/>
    <dgm:cxn modelId="{22C98DF4-D565-854F-B178-ADC2671303F3}" type="presOf" srcId="{25FA5995-BDB0-E44B-A422-6862E12F0E15}" destId="{2D62E322-23F6-5F4D-BA5B-9CCA64ADCF4B}" srcOrd="0" destOrd="0" presId="urn:microsoft.com/office/officeart/2005/8/layout/default"/>
    <dgm:cxn modelId="{2B01E2D5-DA96-CD4F-87BF-7D19734B3AA6}" type="presOf" srcId="{B16A64F5-6B14-4960-9781-D272463FC136}" destId="{B8E7F26D-B969-9B4A-8EEA-4A03570F3EBB}" srcOrd="0" destOrd="0" presId="urn:microsoft.com/office/officeart/2005/8/layout/default"/>
    <dgm:cxn modelId="{228E0C8E-03DB-4C1A-9FE6-8A1C171A397F}" srcId="{B16A64F5-6B14-4960-9781-D272463FC136}" destId="{D58CAA0A-37F8-4E84-8E1C-5610A535565A}" srcOrd="5" destOrd="0" parTransId="{BE478303-A708-4F81-B012-E4E0F76E0E4D}" sibTransId="{035A3F29-6AC0-4C12-AD9D-E9DEC14F5549}"/>
    <dgm:cxn modelId="{002C1771-6A79-4A5E-B685-750B75189F71}" srcId="{B16A64F5-6B14-4960-9781-D272463FC136}" destId="{46742F03-6E7F-4A7B-865A-33003587D98E}" srcOrd="4" destOrd="0" parTransId="{A8E974DE-F6D9-4DCA-85C1-6FE92566C262}" sibTransId="{2829F07D-4922-48B2-829B-B5E8A7E520F1}"/>
    <dgm:cxn modelId="{E8A63074-4BFB-E94D-8F6C-0E16FAF5D1A3}" type="presOf" srcId="{C9A1F0A8-08BE-4912-A594-5C1A6BDFAF80}" destId="{A91C605D-67F0-8540-A638-7339BB286D76}" srcOrd="0" destOrd="0" presId="urn:microsoft.com/office/officeart/2005/8/layout/default"/>
    <dgm:cxn modelId="{0B947C55-833A-4B29-860C-AB8E8336EDBD}" srcId="{B16A64F5-6B14-4960-9781-D272463FC136}" destId="{DA6D0003-F6FE-449A-8569-E8AC649EB8BC}" srcOrd="3" destOrd="0" parTransId="{75B922AD-07EC-4FC4-8A70-DB6980FC96D2}" sibTransId="{826B785C-313F-4E42-BAF3-21B77E4F1807}"/>
    <dgm:cxn modelId="{9FBA74F3-1E87-664C-B9F4-C2E2DADDCB13}" type="presOf" srcId="{2C984C66-F8DD-4B93-BC70-2DFCACE7BCC6}" destId="{A9E6573E-2448-EE42-B524-C07544769F33}" srcOrd="0" destOrd="0" presId="urn:microsoft.com/office/officeart/2005/8/layout/default"/>
    <dgm:cxn modelId="{85BC8252-6641-2B42-BE1D-8B5C506B2BF1}" type="presParOf" srcId="{B8E7F26D-B969-9B4A-8EEA-4A03570F3EBB}" destId="{A91C605D-67F0-8540-A638-7339BB286D76}" srcOrd="0" destOrd="0" presId="urn:microsoft.com/office/officeart/2005/8/layout/default"/>
    <dgm:cxn modelId="{0AA37387-D01A-8545-A30C-94A875A97D43}" type="presParOf" srcId="{B8E7F26D-B969-9B4A-8EEA-4A03570F3EBB}" destId="{05A27D17-311D-1C44-8183-C7BB18F9DFF0}" srcOrd="1" destOrd="0" presId="urn:microsoft.com/office/officeart/2005/8/layout/default"/>
    <dgm:cxn modelId="{FD56CBE7-FDE1-194A-A3FF-1C68A5E3C49E}" type="presParOf" srcId="{B8E7F26D-B969-9B4A-8EEA-4A03570F3EBB}" destId="{A9E6573E-2448-EE42-B524-C07544769F33}" srcOrd="2" destOrd="0" presId="urn:microsoft.com/office/officeart/2005/8/layout/default"/>
    <dgm:cxn modelId="{19E374B5-CF46-814F-AC03-2FD9318CDFB7}" type="presParOf" srcId="{B8E7F26D-B969-9B4A-8EEA-4A03570F3EBB}" destId="{4DB6477C-04F7-2A4D-97CA-27A917B5293B}" srcOrd="3" destOrd="0" presId="urn:microsoft.com/office/officeart/2005/8/layout/default"/>
    <dgm:cxn modelId="{32F19177-663B-BF4B-9CD7-E5356B13E4C0}" type="presParOf" srcId="{B8E7F26D-B969-9B4A-8EEA-4A03570F3EBB}" destId="{2D62E322-23F6-5F4D-BA5B-9CCA64ADCF4B}" srcOrd="4" destOrd="0" presId="urn:microsoft.com/office/officeart/2005/8/layout/default"/>
    <dgm:cxn modelId="{E5E8AB60-0916-D249-9CD7-0D660E7E634F}" type="presParOf" srcId="{B8E7F26D-B969-9B4A-8EEA-4A03570F3EBB}" destId="{691A8AFB-680F-EB48-9657-DEE8B46FB727}" srcOrd="5" destOrd="0" presId="urn:microsoft.com/office/officeart/2005/8/layout/default"/>
    <dgm:cxn modelId="{006E39B8-AA95-AC46-B7B3-E253FD256635}" type="presParOf" srcId="{B8E7F26D-B969-9B4A-8EEA-4A03570F3EBB}" destId="{CADC0678-522D-6142-A02C-E4EC0D74EC46}" srcOrd="6" destOrd="0" presId="urn:microsoft.com/office/officeart/2005/8/layout/default"/>
    <dgm:cxn modelId="{67DC9384-F97A-6244-A6C6-79002DC6B813}" type="presParOf" srcId="{B8E7F26D-B969-9B4A-8EEA-4A03570F3EBB}" destId="{49114F3C-62A4-934D-92EE-3AAE86EEFD59}" srcOrd="7" destOrd="0" presId="urn:microsoft.com/office/officeart/2005/8/layout/default"/>
    <dgm:cxn modelId="{B5B09031-B3CC-E741-8F76-F88236E95321}" type="presParOf" srcId="{B8E7F26D-B969-9B4A-8EEA-4A03570F3EBB}" destId="{ABA2E509-564E-604F-9138-46F006DAD79E}" srcOrd="8" destOrd="0" presId="urn:microsoft.com/office/officeart/2005/8/layout/default"/>
    <dgm:cxn modelId="{10A65E0C-7F7A-7140-A5F3-FA6D9E6A5076}" type="presParOf" srcId="{B8E7F26D-B969-9B4A-8EEA-4A03570F3EBB}" destId="{FACE0F55-12BF-754D-84D5-0053A6FBE162}" srcOrd="9" destOrd="0" presId="urn:microsoft.com/office/officeart/2005/8/layout/default"/>
    <dgm:cxn modelId="{7C06A5D6-AE79-454A-85ED-9E4768CD9959}" type="presParOf" srcId="{B8E7F26D-B969-9B4A-8EEA-4A03570F3EBB}" destId="{CB2CB6EB-A732-C341-ACA1-912981FDC34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08D1E9-283C-4168-8540-D16E0522DE7D}"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C22F5555-C2D5-4857-B700-AAFFFD1EB5BE}">
      <dgm:prSet/>
      <dgm:spPr/>
      <dgm:t>
        <a:bodyPr/>
        <a:lstStyle/>
        <a:p>
          <a:pPr>
            <a:lnSpc>
              <a:spcPct val="100000"/>
            </a:lnSpc>
          </a:pPr>
          <a:r>
            <a:rPr lang="en-GB" b="1"/>
            <a:t>CONFIRM</a:t>
          </a:r>
          <a:r>
            <a:rPr lang="en-GB"/>
            <a:t> the identity of the person (section 1) and that this is the latest version of the form. </a:t>
          </a:r>
          <a:endParaRPr lang="en-US" dirty="0"/>
        </a:p>
      </dgm:t>
    </dgm:pt>
    <dgm:pt modelId="{AFF87257-E5D4-4300-A7AA-BF0C1F8764FF}" type="parTrans" cxnId="{EADBF753-B3B2-498C-8C67-B5416ED23D88}">
      <dgm:prSet/>
      <dgm:spPr/>
      <dgm:t>
        <a:bodyPr/>
        <a:lstStyle/>
        <a:p>
          <a:endParaRPr lang="en-US"/>
        </a:p>
      </dgm:t>
    </dgm:pt>
    <dgm:pt modelId="{90FD4F82-BD28-4B75-81C5-04252174B3D2}" type="sibTrans" cxnId="{EADBF753-B3B2-498C-8C67-B5416ED23D88}">
      <dgm:prSet phldrT="1" phldr="0"/>
      <dgm:spPr/>
      <dgm:t>
        <a:bodyPr/>
        <a:lstStyle/>
        <a:p>
          <a:endParaRPr lang="en-US" dirty="0"/>
        </a:p>
      </dgm:t>
    </dgm:pt>
    <dgm:pt modelId="{4472A926-7A45-4ED4-AD47-D40F12ABA22D}">
      <dgm:prSet/>
      <dgm:spPr/>
      <dgm:t>
        <a:bodyPr/>
        <a:lstStyle/>
        <a:p>
          <a:pPr>
            <a:lnSpc>
              <a:spcPct val="100000"/>
            </a:lnSpc>
          </a:pPr>
          <a:r>
            <a:rPr lang="en-GB" b="1" dirty="0"/>
            <a:t>READ</a:t>
          </a:r>
          <a:r>
            <a:rPr lang="en-GB" dirty="0"/>
            <a:t> the form to understand which recommendations may relate to your role in their care.</a:t>
          </a:r>
          <a:endParaRPr lang="en-US" dirty="0"/>
        </a:p>
      </dgm:t>
    </dgm:pt>
    <dgm:pt modelId="{3130BF45-89E9-4347-B0C8-2DEB1D84868A}" type="parTrans" cxnId="{24F25569-163A-4A2A-9311-81829E976E20}">
      <dgm:prSet/>
      <dgm:spPr/>
      <dgm:t>
        <a:bodyPr/>
        <a:lstStyle/>
        <a:p>
          <a:endParaRPr lang="en-US"/>
        </a:p>
      </dgm:t>
    </dgm:pt>
    <dgm:pt modelId="{D24287D7-3DEB-44C0-8EC3-2A5AFE97815A}" type="sibTrans" cxnId="{24F25569-163A-4A2A-9311-81829E976E20}">
      <dgm:prSet phldrT="2" phldr="0"/>
      <dgm:spPr/>
      <dgm:t>
        <a:bodyPr/>
        <a:lstStyle/>
        <a:p>
          <a:endParaRPr lang="en-US"/>
        </a:p>
      </dgm:t>
    </dgm:pt>
    <dgm:pt modelId="{CF0F6FD2-FE45-4892-AE38-42960B33864F}">
      <dgm:prSet/>
      <dgm:spPr/>
      <dgm:t>
        <a:bodyPr/>
        <a:lstStyle/>
        <a:p>
          <a:pPr>
            <a:lnSpc>
              <a:spcPct val="100000"/>
            </a:lnSpc>
          </a:pPr>
          <a:r>
            <a:rPr lang="en-GB" b="1" dirty="0"/>
            <a:t>Read</a:t>
          </a:r>
          <a:r>
            <a:rPr lang="en-GB" dirty="0"/>
            <a:t> section 4 “Clinical care and Resuscitation Decision” including escalation plan to inform immediate actions.</a:t>
          </a:r>
          <a:endParaRPr lang="en-US" dirty="0"/>
        </a:p>
      </dgm:t>
    </dgm:pt>
    <dgm:pt modelId="{6CEE7618-459E-4494-8336-9F711E72A4A7}" type="parTrans" cxnId="{83A8358D-E9FE-48A2-B5E0-875718F06723}">
      <dgm:prSet/>
      <dgm:spPr/>
      <dgm:t>
        <a:bodyPr/>
        <a:lstStyle/>
        <a:p>
          <a:endParaRPr lang="en-US"/>
        </a:p>
      </dgm:t>
    </dgm:pt>
    <dgm:pt modelId="{4FF7A843-A0D6-402C-B654-89E745C442C4}" type="sibTrans" cxnId="{83A8358D-E9FE-48A2-B5E0-875718F06723}">
      <dgm:prSet/>
      <dgm:spPr/>
      <dgm:t>
        <a:bodyPr/>
        <a:lstStyle/>
        <a:p>
          <a:endParaRPr lang="en-US"/>
        </a:p>
      </dgm:t>
    </dgm:pt>
    <dgm:pt modelId="{FD1492AB-E5E7-4B94-A1DC-C384ADF90072}">
      <dgm:prSet/>
      <dgm:spPr/>
      <dgm:t>
        <a:bodyPr/>
        <a:lstStyle/>
        <a:p>
          <a:pPr>
            <a:lnSpc>
              <a:spcPct val="100000"/>
            </a:lnSpc>
          </a:pPr>
          <a:r>
            <a:rPr lang="en-GB" b="1" dirty="0"/>
            <a:t>Read</a:t>
          </a:r>
          <a:r>
            <a:rPr lang="en-GB" dirty="0"/>
            <a:t> section 3 for ”Patient’s preferences for care.”</a:t>
          </a:r>
          <a:endParaRPr lang="en-US" dirty="0"/>
        </a:p>
      </dgm:t>
    </dgm:pt>
    <dgm:pt modelId="{EE027995-3A1E-49C2-B4E0-D8FC961D7157}" type="parTrans" cxnId="{43293869-34B7-4874-B44E-4D4B69CB502A}">
      <dgm:prSet/>
      <dgm:spPr/>
      <dgm:t>
        <a:bodyPr/>
        <a:lstStyle/>
        <a:p>
          <a:endParaRPr lang="en-US"/>
        </a:p>
      </dgm:t>
    </dgm:pt>
    <dgm:pt modelId="{BA8AA1EC-3206-4749-84F0-01FE85F51A0B}" type="sibTrans" cxnId="{43293869-34B7-4874-B44E-4D4B69CB502A}">
      <dgm:prSet/>
      <dgm:spPr/>
      <dgm:t>
        <a:bodyPr/>
        <a:lstStyle/>
        <a:p>
          <a:endParaRPr lang="en-US"/>
        </a:p>
      </dgm:t>
    </dgm:pt>
    <dgm:pt modelId="{BB54AEB2-14F5-4AD9-9D83-3C07E2C1BAFE}">
      <dgm:prSet/>
      <dgm:spPr/>
      <dgm:t>
        <a:bodyPr/>
        <a:lstStyle/>
        <a:p>
          <a:pPr>
            <a:lnSpc>
              <a:spcPct val="100000"/>
            </a:lnSpc>
          </a:pPr>
          <a:r>
            <a:rPr lang="en-GB" b="1" dirty="0"/>
            <a:t>Read</a:t>
          </a:r>
          <a:r>
            <a:rPr lang="en-GB" dirty="0"/>
            <a:t> section 7 ”Involvement in Plan” to ensure the recommendations have been endorsed by a responsible clinician. </a:t>
          </a:r>
          <a:endParaRPr lang="en-US" dirty="0"/>
        </a:p>
      </dgm:t>
    </dgm:pt>
    <dgm:pt modelId="{3D2CA244-DBDA-4577-81C6-C852BA1C860B}" type="parTrans" cxnId="{2F34C6C1-2930-409A-A065-804776A29C99}">
      <dgm:prSet/>
      <dgm:spPr/>
      <dgm:t>
        <a:bodyPr/>
        <a:lstStyle/>
        <a:p>
          <a:endParaRPr lang="en-US"/>
        </a:p>
      </dgm:t>
    </dgm:pt>
    <dgm:pt modelId="{E30344D8-3BA1-40D0-9269-5953383C12E8}" type="sibTrans" cxnId="{2F34C6C1-2930-409A-A065-804776A29C99}">
      <dgm:prSet/>
      <dgm:spPr/>
      <dgm:t>
        <a:bodyPr/>
        <a:lstStyle/>
        <a:p>
          <a:endParaRPr lang="en-US"/>
        </a:p>
      </dgm:t>
    </dgm:pt>
    <dgm:pt modelId="{705FCC5B-6800-431C-B3F1-912902616763}">
      <dgm:prSet/>
      <dgm:spPr/>
      <dgm:t>
        <a:bodyPr/>
        <a:lstStyle/>
        <a:p>
          <a:pPr>
            <a:lnSpc>
              <a:spcPct val="100000"/>
            </a:lnSpc>
          </a:pPr>
          <a:r>
            <a:rPr lang="en-GB" b="1" dirty="0"/>
            <a:t>ACT</a:t>
          </a:r>
          <a:r>
            <a:rPr lang="en-GB" dirty="0"/>
            <a:t>. If the recommendations apply to the current emergency and the person cannot decide for themselves then act on the recommendations relevant to your role when caring for that person.  </a:t>
          </a:r>
          <a:endParaRPr lang="en-US" dirty="0"/>
        </a:p>
      </dgm:t>
    </dgm:pt>
    <dgm:pt modelId="{2E51D115-F777-404A-93AE-B6D5F74C987F}" type="parTrans" cxnId="{F4E7C1A0-EC83-4C2A-8486-38F7723EF53D}">
      <dgm:prSet/>
      <dgm:spPr/>
      <dgm:t>
        <a:bodyPr/>
        <a:lstStyle/>
        <a:p>
          <a:endParaRPr lang="en-US"/>
        </a:p>
      </dgm:t>
    </dgm:pt>
    <dgm:pt modelId="{59834BF0-EC1B-4072-9191-FAE038B4CD93}" type="sibTrans" cxnId="{F4E7C1A0-EC83-4C2A-8486-38F7723EF53D}">
      <dgm:prSet phldrT="3" phldr="0"/>
      <dgm:spPr/>
      <dgm:t>
        <a:bodyPr/>
        <a:lstStyle/>
        <a:p>
          <a:endParaRPr lang="en-US"/>
        </a:p>
      </dgm:t>
    </dgm:pt>
    <dgm:pt modelId="{53A71FAA-27CB-4A23-AA78-648EA5CA47F7}" type="pres">
      <dgm:prSet presAssocID="{5A08D1E9-283C-4168-8540-D16E0522DE7D}" presName="root" presStyleCnt="0">
        <dgm:presLayoutVars>
          <dgm:dir/>
          <dgm:resizeHandles val="exact"/>
        </dgm:presLayoutVars>
      </dgm:prSet>
      <dgm:spPr/>
      <dgm:t>
        <a:bodyPr/>
        <a:lstStyle/>
        <a:p>
          <a:endParaRPr lang="en-GB"/>
        </a:p>
      </dgm:t>
    </dgm:pt>
    <dgm:pt modelId="{4E3F5E31-C8E3-41A1-A70A-4A6BB6576938}" type="pres">
      <dgm:prSet presAssocID="{C22F5555-C2D5-4857-B700-AAFFFD1EB5BE}" presName="compNode" presStyleCnt="0"/>
      <dgm:spPr/>
    </dgm:pt>
    <dgm:pt modelId="{E87FFE4D-AB34-42D2-8206-22A838C88720}" type="pres">
      <dgm:prSet presAssocID="{C22F5555-C2D5-4857-B700-AAFFFD1EB5BE}" presName="bgRect" presStyleLbl="bgShp" presStyleIdx="0" presStyleCnt="3"/>
      <dgm:spPr/>
    </dgm:pt>
    <dgm:pt modelId="{4D71F5F5-ABEA-48D9-9F9F-642F09BCE55E}" type="pres">
      <dgm:prSet presAssocID="{C22F5555-C2D5-4857-B700-AAFFFD1EB5BE}" presName="iconRect" presStyleLbl="nod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en-GB"/>
        </a:p>
      </dgm:t>
      <dgm:extLst>
        <a:ext uri="{E40237B7-FDA0-4F09-8148-C483321AD2D9}">
          <dgm14:cNvPr xmlns:dgm14="http://schemas.microsoft.com/office/drawing/2010/diagram" id="0" name="" descr="Quotes"/>
        </a:ext>
      </dgm:extLst>
    </dgm:pt>
    <dgm:pt modelId="{72AB7845-4AD6-4E47-8F05-3B65059ABEDD}" type="pres">
      <dgm:prSet presAssocID="{C22F5555-C2D5-4857-B700-AAFFFD1EB5BE}" presName="spaceRect" presStyleCnt="0"/>
      <dgm:spPr/>
    </dgm:pt>
    <dgm:pt modelId="{DEB87A13-E590-4399-9DA7-6FA5AE732040}" type="pres">
      <dgm:prSet presAssocID="{C22F5555-C2D5-4857-B700-AAFFFD1EB5BE}" presName="parTx" presStyleLbl="revTx" presStyleIdx="0" presStyleCnt="4">
        <dgm:presLayoutVars>
          <dgm:chMax val="0"/>
          <dgm:chPref val="0"/>
        </dgm:presLayoutVars>
      </dgm:prSet>
      <dgm:spPr/>
      <dgm:t>
        <a:bodyPr/>
        <a:lstStyle/>
        <a:p>
          <a:endParaRPr lang="en-GB"/>
        </a:p>
      </dgm:t>
    </dgm:pt>
    <dgm:pt modelId="{5072F169-3538-4FE2-A869-C11342B3701A}" type="pres">
      <dgm:prSet presAssocID="{90FD4F82-BD28-4B75-81C5-04252174B3D2}" presName="sibTrans" presStyleCnt="0"/>
      <dgm:spPr/>
    </dgm:pt>
    <dgm:pt modelId="{C65F9FD2-3325-4526-A8A7-3AE25223EBB6}" type="pres">
      <dgm:prSet presAssocID="{4472A926-7A45-4ED4-AD47-D40F12ABA22D}" presName="compNode" presStyleCnt="0"/>
      <dgm:spPr/>
    </dgm:pt>
    <dgm:pt modelId="{D7038208-C41E-4AEC-A1AF-B9D4F5727667}" type="pres">
      <dgm:prSet presAssocID="{4472A926-7A45-4ED4-AD47-D40F12ABA22D}" presName="bgRect" presStyleLbl="bgShp" presStyleIdx="1" presStyleCnt="3"/>
      <dgm:spPr/>
    </dgm:pt>
    <dgm:pt modelId="{49D4CE4D-75B4-4AB2-99F2-8EC4167B77CB}" type="pres">
      <dgm:prSet presAssocID="{4472A926-7A45-4ED4-AD47-D40F12ABA22D}" presName="iconRect" presStyleLbl="node1" presStyleIdx="1" presStyleCnt="3"/>
      <dgm:spPr>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GB"/>
        </a:p>
      </dgm:t>
      <dgm:extLst>
        <a:ext uri="{E40237B7-FDA0-4F09-8148-C483321AD2D9}">
          <dgm14:cNvPr xmlns:dgm14="http://schemas.microsoft.com/office/drawing/2010/diagram" id="0" name="" descr="Presentation with Checklist"/>
        </a:ext>
      </dgm:extLst>
    </dgm:pt>
    <dgm:pt modelId="{46633E4C-6BE6-448D-A0A1-93B570781D33}" type="pres">
      <dgm:prSet presAssocID="{4472A926-7A45-4ED4-AD47-D40F12ABA22D}" presName="spaceRect" presStyleCnt="0"/>
      <dgm:spPr/>
    </dgm:pt>
    <dgm:pt modelId="{0E6A9D73-702B-4607-8BD4-7BCF07B6D04A}" type="pres">
      <dgm:prSet presAssocID="{4472A926-7A45-4ED4-AD47-D40F12ABA22D}" presName="parTx" presStyleLbl="revTx" presStyleIdx="1" presStyleCnt="4">
        <dgm:presLayoutVars>
          <dgm:chMax val="0"/>
          <dgm:chPref val="0"/>
        </dgm:presLayoutVars>
      </dgm:prSet>
      <dgm:spPr/>
      <dgm:t>
        <a:bodyPr/>
        <a:lstStyle/>
        <a:p>
          <a:endParaRPr lang="en-GB"/>
        </a:p>
      </dgm:t>
    </dgm:pt>
    <dgm:pt modelId="{DC19A4FB-3B2E-4D18-9B57-B3814D410781}" type="pres">
      <dgm:prSet presAssocID="{4472A926-7A45-4ED4-AD47-D40F12ABA22D}" presName="desTx" presStyleLbl="revTx" presStyleIdx="2" presStyleCnt="4">
        <dgm:presLayoutVars/>
      </dgm:prSet>
      <dgm:spPr/>
      <dgm:t>
        <a:bodyPr/>
        <a:lstStyle/>
        <a:p>
          <a:endParaRPr lang="en-GB"/>
        </a:p>
      </dgm:t>
    </dgm:pt>
    <dgm:pt modelId="{5AEE098C-C45D-483E-A98C-7ED7E1DFC53E}" type="pres">
      <dgm:prSet presAssocID="{D24287D7-3DEB-44C0-8EC3-2A5AFE97815A}" presName="sibTrans" presStyleCnt="0"/>
      <dgm:spPr/>
    </dgm:pt>
    <dgm:pt modelId="{D6CA2107-9C27-4B7F-B8C0-55A6A770E5A3}" type="pres">
      <dgm:prSet presAssocID="{705FCC5B-6800-431C-B3F1-912902616763}" presName="compNode" presStyleCnt="0"/>
      <dgm:spPr/>
    </dgm:pt>
    <dgm:pt modelId="{01BF3198-3F57-4A00-BC18-6D474C9E3E85}" type="pres">
      <dgm:prSet presAssocID="{705FCC5B-6800-431C-B3F1-912902616763}" presName="bgRect" presStyleLbl="bgShp" presStyleIdx="2" presStyleCnt="3"/>
      <dgm:spPr/>
    </dgm:pt>
    <dgm:pt modelId="{B6558ECA-9CBF-403D-BC2E-166B7200FE5E}" type="pres">
      <dgm:prSet presAssocID="{705FCC5B-6800-431C-B3F1-912902616763}"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Doctor"/>
        </a:ext>
      </dgm:extLst>
    </dgm:pt>
    <dgm:pt modelId="{10DBCC90-C150-4105-A5AE-85C6DBAB0C46}" type="pres">
      <dgm:prSet presAssocID="{705FCC5B-6800-431C-B3F1-912902616763}" presName="spaceRect" presStyleCnt="0"/>
      <dgm:spPr/>
    </dgm:pt>
    <dgm:pt modelId="{E10A31D3-3CF6-4B99-8231-F8E8D837D13B}" type="pres">
      <dgm:prSet presAssocID="{705FCC5B-6800-431C-B3F1-912902616763}" presName="parTx" presStyleLbl="revTx" presStyleIdx="3" presStyleCnt="4">
        <dgm:presLayoutVars>
          <dgm:chMax val="0"/>
          <dgm:chPref val="0"/>
        </dgm:presLayoutVars>
      </dgm:prSet>
      <dgm:spPr/>
      <dgm:t>
        <a:bodyPr/>
        <a:lstStyle/>
        <a:p>
          <a:endParaRPr lang="en-GB"/>
        </a:p>
      </dgm:t>
    </dgm:pt>
  </dgm:ptLst>
  <dgm:cxnLst>
    <dgm:cxn modelId="{2F34C6C1-2930-409A-A065-804776A29C99}" srcId="{4472A926-7A45-4ED4-AD47-D40F12ABA22D}" destId="{BB54AEB2-14F5-4AD9-9D83-3C07E2C1BAFE}" srcOrd="2" destOrd="0" parTransId="{3D2CA244-DBDA-4577-81C6-C852BA1C860B}" sibTransId="{E30344D8-3BA1-40D0-9269-5953383C12E8}"/>
    <dgm:cxn modelId="{F4E7C1A0-EC83-4C2A-8486-38F7723EF53D}" srcId="{5A08D1E9-283C-4168-8540-D16E0522DE7D}" destId="{705FCC5B-6800-431C-B3F1-912902616763}" srcOrd="2" destOrd="0" parTransId="{2E51D115-F777-404A-93AE-B6D5F74C987F}" sibTransId="{59834BF0-EC1B-4072-9191-FAE038B4CD93}"/>
    <dgm:cxn modelId="{2C8C1E19-527A-3140-BB89-9DDEB6953B43}" type="presOf" srcId="{CF0F6FD2-FE45-4892-AE38-42960B33864F}" destId="{DC19A4FB-3B2E-4D18-9B57-B3814D410781}" srcOrd="0" destOrd="0" presId="urn:microsoft.com/office/officeart/2018/2/layout/IconVerticalSolidList"/>
    <dgm:cxn modelId="{24F25569-163A-4A2A-9311-81829E976E20}" srcId="{5A08D1E9-283C-4168-8540-D16E0522DE7D}" destId="{4472A926-7A45-4ED4-AD47-D40F12ABA22D}" srcOrd="1" destOrd="0" parTransId="{3130BF45-89E9-4347-B0C8-2DEB1D84868A}" sibTransId="{D24287D7-3DEB-44C0-8EC3-2A5AFE97815A}"/>
    <dgm:cxn modelId="{ECDC5C9C-06BB-6040-839D-DB77BE0A8E3E}" type="presOf" srcId="{5A08D1E9-283C-4168-8540-D16E0522DE7D}" destId="{53A71FAA-27CB-4A23-AA78-648EA5CA47F7}" srcOrd="0" destOrd="0" presId="urn:microsoft.com/office/officeart/2018/2/layout/IconVerticalSolidList"/>
    <dgm:cxn modelId="{B6F2A98F-A745-7B4D-9260-3AC8BB09F129}" type="presOf" srcId="{FD1492AB-E5E7-4B94-A1DC-C384ADF90072}" destId="{DC19A4FB-3B2E-4D18-9B57-B3814D410781}" srcOrd="0" destOrd="1" presId="urn:microsoft.com/office/officeart/2018/2/layout/IconVerticalSolidList"/>
    <dgm:cxn modelId="{83A8358D-E9FE-48A2-B5E0-875718F06723}" srcId="{4472A926-7A45-4ED4-AD47-D40F12ABA22D}" destId="{CF0F6FD2-FE45-4892-AE38-42960B33864F}" srcOrd="0" destOrd="0" parTransId="{6CEE7618-459E-4494-8336-9F711E72A4A7}" sibTransId="{4FF7A843-A0D6-402C-B654-89E745C442C4}"/>
    <dgm:cxn modelId="{43293869-34B7-4874-B44E-4D4B69CB502A}" srcId="{4472A926-7A45-4ED4-AD47-D40F12ABA22D}" destId="{FD1492AB-E5E7-4B94-A1DC-C384ADF90072}" srcOrd="1" destOrd="0" parTransId="{EE027995-3A1E-49C2-B4E0-D8FC961D7157}" sibTransId="{BA8AA1EC-3206-4749-84F0-01FE85F51A0B}"/>
    <dgm:cxn modelId="{26C39C5C-4217-8F4C-A847-8F5B879280D8}" type="presOf" srcId="{BB54AEB2-14F5-4AD9-9D83-3C07E2C1BAFE}" destId="{DC19A4FB-3B2E-4D18-9B57-B3814D410781}" srcOrd="0" destOrd="2" presId="urn:microsoft.com/office/officeart/2018/2/layout/IconVerticalSolidList"/>
    <dgm:cxn modelId="{87FDB799-A99D-E54B-9FC0-3E3D5EE72F75}" type="presOf" srcId="{C22F5555-C2D5-4857-B700-AAFFFD1EB5BE}" destId="{DEB87A13-E590-4399-9DA7-6FA5AE732040}" srcOrd="0" destOrd="0" presId="urn:microsoft.com/office/officeart/2018/2/layout/IconVerticalSolidList"/>
    <dgm:cxn modelId="{93DE417E-F922-0144-BA64-418A5035DEB2}" type="presOf" srcId="{4472A926-7A45-4ED4-AD47-D40F12ABA22D}" destId="{0E6A9D73-702B-4607-8BD4-7BCF07B6D04A}" srcOrd="0" destOrd="0" presId="urn:microsoft.com/office/officeart/2018/2/layout/IconVerticalSolidList"/>
    <dgm:cxn modelId="{EADBF753-B3B2-498C-8C67-B5416ED23D88}" srcId="{5A08D1E9-283C-4168-8540-D16E0522DE7D}" destId="{C22F5555-C2D5-4857-B700-AAFFFD1EB5BE}" srcOrd="0" destOrd="0" parTransId="{AFF87257-E5D4-4300-A7AA-BF0C1F8764FF}" sibTransId="{90FD4F82-BD28-4B75-81C5-04252174B3D2}"/>
    <dgm:cxn modelId="{5940C1D0-7EB8-C941-A242-6ACEEAC0FAB8}" type="presOf" srcId="{705FCC5B-6800-431C-B3F1-912902616763}" destId="{E10A31D3-3CF6-4B99-8231-F8E8D837D13B}" srcOrd="0" destOrd="0" presId="urn:microsoft.com/office/officeart/2018/2/layout/IconVerticalSolidList"/>
    <dgm:cxn modelId="{4813D0FD-A146-2C45-8A3F-E82A0F68B78C}" type="presParOf" srcId="{53A71FAA-27CB-4A23-AA78-648EA5CA47F7}" destId="{4E3F5E31-C8E3-41A1-A70A-4A6BB6576938}" srcOrd="0" destOrd="0" presId="urn:microsoft.com/office/officeart/2018/2/layout/IconVerticalSolidList"/>
    <dgm:cxn modelId="{39A57CBC-9C93-B545-B371-1983469834DA}" type="presParOf" srcId="{4E3F5E31-C8E3-41A1-A70A-4A6BB6576938}" destId="{E87FFE4D-AB34-42D2-8206-22A838C88720}" srcOrd="0" destOrd="0" presId="urn:microsoft.com/office/officeart/2018/2/layout/IconVerticalSolidList"/>
    <dgm:cxn modelId="{41DA3A7D-3699-9D48-9EA4-4627E2C05CC8}" type="presParOf" srcId="{4E3F5E31-C8E3-41A1-A70A-4A6BB6576938}" destId="{4D71F5F5-ABEA-48D9-9F9F-642F09BCE55E}" srcOrd="1" destOrd="0" presId="urn:microsoft.com/office/officeart/2018/2/layout/IconVerticalSolidList"/>
    <dgm:cxn modelId="{334119DC-418D-5747-9DB2-E4DD1183FE5D}" type="presParOf" srcId="{4E3F5E31-C8E3-41A1-A70A-4A6BB6576938}" destId="{72AB7845-4AD6-4E47-8F05-3B65059ABEDD}" srcOrd="2" destOrd="0" presId="urn:microsoft.com/office/officeart/2018/2/layout/IconVerticalSolidList"/>
    <dgm:cxn modelId="{E5D1E4ED-CE4A-9040-B5B8-B8B90BBF3669}" type="presParOf" srcId="{4E3F5E31-C8E3-41A1-A70A-4A6BB6576938}" destId="{DEB87A13-E590-4399-9DA7-6FA5AE732040}" srcOrd="3" destOrd="0" presId="urn:microsoft.com/office/officeart/2018/2/layout/IconVerticalSolidList"/>
    <dgm:cxn modelId="{A5356073-207B-C949-8996-46BBCA2280DB}" type="presParOf" srcId="{53A71FAA-27CB-4A23-AA78-648EA5CA47F7}" destId="{5072F169-3538-4FE2-A869-C11342B3701A}" srcOrd="1" destOrd="0" presId="urn:microsoft.com/office/officeart/2018/2/layout/IconVerticalSolidList"/>
    <dgm:cxn modelId="{BC9BBC48-C017-B847-B047-FDAA0EC1A42B}" type="presParOf" srcId="{53A71FAA-27CB-4A23-AA78-648EA5CA47F7}" destId="{C65F9FD2-3325-4526-A8A7-3AE25223EBB6}" srcOrd="2" destOrd="0" presId="urn:microsoft.com/office/officeart/2018/2/layout/IconVerticalSolidList"/>
    <dgm:cxn modelId="{85B74E6B-DAF5-0B44-9B36-6ED7B1C50552}" type="presParOf" srcId="{C65F9FD2-3325-4526-A8A7-3AE25223EBB6}" destId="{D7038208-C41E-4AEC-A1AF-B9D4F5727667}" srcOrd="0" destOrd="0" presId="urn:microsoft.com/office/officeart/2018/2/layout/IconVerticalSolidList"/>
    <dgm:cxn modelId="{3E303979-DBE1-BD44-9F4E-7E2458CC1C89}" type="presParOf" srcId="{C65F9FD2-3325-4526-A8A7-3AE25223EBB6}" destId="{49D4CE4D-75B4-4AB2-99F2-8EC4167B77CB}" srcOrd="1" destOrd="0" presId="urn:microsoft.com/office/officeart/2018/2/layout/IconVerticalSolidList"/>
    <dgm:cxn modelId="{8D4BFBB5-8050-9940-94DB-481350EDA4B5}" type="presParOf" srcId="{C65F9FD2-3325-4526-A8A7-3AE25223EBB6}" destId="{46633E4C-6BE6-448D-A0A1-93B570781D33}" srcOrd="2" destOrd="0" presId="urn:microsoft.com/office/officeart/2018/2/layout/IconVerticalSolidList"/>
    <dgm:cxn modelId="{34996976-6303-E04A-9A52-392C84A6EFA6}" type="presParOf" srcId="{C65F9FD2-3325-4526-A8A7-3AE25223EBB6}" destId="{0E6A9D73-702B-4607-8BD4-7BCF07B6D04A}" srcOrd="3" destOrd="0" presId="urn:microsoft.com/office/officeart/2018/2/layout/IconVerticalSolidList"/>
    <dgm:cxn modelId="{050EE2B4-7608-624A-B3CA-3B49BD6E0BCC}" type="presParOf" srcId="{C65F9FD2-3325-4526-A8A7-3AE25223EBB6}" destId="{DC19A4FB-3B2E-4D18-9B57-B3814D410781}" srcOrd="4" destOrd="0" presId="urn:microsoft.com/office/officeart/2018/2/layout/IconVerticalSolidList"/>
    <dgm:cxn modelId="{11CD704F-28C0-C649-82A3-A7CB2F53F399}" type="presParOf" srcId="{53A71FAA-27CB-4A23-AA78-648EA5CA47F7}" destId="{5AEE098C-C45D-483E-A98C-7ED7E1DFC53E}" srcOrd="3" destOrd="0" presId="urn:microsoft.com/office/officeart/2018/2/layout/IconVerticalSolidList"/>
    <dgm:cxn modelId="{00E884BC-38ED-A34C-B3EE-67CCD74FF1D5}" type="presParOf" srcId="{53A71FAA-27CB-4A23-AA78-648EA5CA47F7}" destId="{D6CA2107-9C27-4B7F-B8C0-55A6A770E5A3}" srcOrd="4" destOrd="0" presId="urn:microsoft.com/office/officeart/2018/2/layout/IconVerticalSolidList"/>
    <dgm:cxn modelId="{725EF165-B648-C14A-957D-52B416B29854}" type="presParOf" srcId="{D6CA2107-9C27-4B7F-B8C0-55A6A770E5A3}" destId="{01BF3198-3F57-4A00-BC18-6D474C9E3E85}" srcOrd="0" destOrd="0" presId="urn:microsoft.com/office/officeart/2018/2/layout/IconVerticalSolidList"/>
    <dgm:cxn modelId="{E7BC0890-1B32-C041-9B8D-CB3D93978BC1}" type="presParOf" srcId="{D6CA2107-9C27-4B7F-B8C0-55A6A770E5A3}" destId="{B6558ECA-9CBF-403D-BC2E-166B7200FE5E}" srcOrd="1" destOrd="0" presId="urn:microsoft.com/office/officeart/2018/2/layout/IconVerticalSolidList"/>
    <dgm:cxn modelId="{A3096E5E-37D9-B740-920F-40577A44560B}" type="presParOf" srcId="{D6CA2107-9C27-4B7F-B8C0-55A6A770E5A3}" destId="{10DBCC90-C150-4105-A5AE-85C6DBAB0C46}" srcOrd="2" destOrd="0" presId="urn:microsoft.com/office/officeart/2018/2/layout/IconVerticalSolidList"/>
    <dgm:cxn modelId="{FD207AD9-C5BC-9548-90AB-EFCBEA42A9D3}" type="presParOf" srcId="{D6CA2107-9C27-4B7F-B8C0-55A6A770E5A3}" destId="{E10A31D3-3CF6-4B99-8231-F8E8D837D1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C605D-67F0-8540-A638-7339BB286D76}">
      <dsp:nvSpPr>
        <dsp:cNvPr id="0" name=""/>
        <dsp:cNvSpPr/>
      </dsp:nvSpPr>
      <dsp:spPr>
        <a:xfrm>
          <a:off x="0" y="4029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a:t>Introduction to Soft Signs</a:t>
          </a:r>
          <a:endParaRPr lang="en-US" sz="3300" kern="1200" dirty="0"/>
        </a:p>
      </dsp:txBody>
      <dsp:txXfrm>
        <a:off x="0" y="40290"/>
        <a:ext cx="3286125" cy="1971675"/>
      </dsp:txXfrm>
    </dsp:sp>
    <dsp:sp modelId="{A9E6573E-2448-EE42-B524-C07544769F33}">
      <dsp:nvSpPr>
        <dsp:cNvPr id="0" name=""/>
        <dsp:cNvSpPr/>
      </dsp:nvSpPr>
      <dsp:spPr>
        <a:xfrm>
          <a:off x="3614737" y="40290"/>
          <a:ext cx="3286125" cy="1971675"/>
        </a:xfrm>
        <a:prstGeom prst="rect">
          <a:avLst/>
        </a:prstGeom>
        <a:solidFill>
          <a:schemeClr val="accent4">
            <a:hueOff val="-1798367"/>
            <a:satOff val="7014"/>
            <a:lumOff val="-1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a:t>Structured communication using SBARD</a:t>
          </a:r>
          <a:endParaRPr lang="en-US" sz="3300" kern="1200" dirty="0"/>
        </a:p>
      </dsp:txBody>
      <dsp:txXfrm>
        <a:off x="3614737" y="40290"/>
        <a:ext cx="3286125" cy="1971675"/>
      </dsp:txXfrm>
    </dsp:sp>
    <dsp:sp modelId="{0F908BD4-C5A7-CC48-9BEB-21EFE4070B67}">
      <dsp:nvSpPr>
        <dsp:cNvPr id="0" name=""/>
        <dsp:cNvSpPr/>
      </dsp:nvSpPr>
      <dsp:spPr>
        <a:xfrm>
          <a:off x="7229475" y="40290"/>
          <a:ext cx="3286125" cy="1971675"/>
        </a:xfrm>
        <a:prstGeom prst="rect">
          <a:avLst/>
        </a:prstGeom>
        <a:solidFill>
          <a:schemeClr val="accent4">
            <a:hueOff val="-3596735"/>
            <a:satOff val="14028"/>
            <a:lumOff val="-3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RESTORE2mini</a:t>
          </a:r>
        </a:p>
      </dsp:txBody>
      <dsp:txXfrm>
        <a:off x="7229475" y="40290"/>
        <a:ext cx="3286125" cy="1971675"/>
      </dsp:txXfrm>
    </dsp:sp>
    <dsp:sp modelId="{CADC0678-522D-6142-A02C-E4EC0D74EC46}">
      <dsp:nvSpPr>
        <dsp:cNvPr id="0" name=""/>
        <dsp:cNvSpPr/>
      </dsp:nvSpPr>
      <dsp:spPr>
        <a:xfrm>
          <a:off x="0" y="2340578"/>
          <a:ext cx="3286125" cy="1971675"/>
        </a:xfrm>
        <a:prstGeom prst="rect">
          <a:avLst/>
        </a:prstGeom>
        <a:solidFill>
          <a:schemeClr val="accent4">
            <a:hueOff val="-5395102"/>
            <a:satOff val="21043"/>
            <a:lumOff val="-5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a:t>ReSPECT</a:t>
          </a:r>
          <a:endParaRPr lang="en-US" sz="3300" kern="1200" dirty="0"/>
        </a:p>
      </dsp:txBody>
      <dsp:txXfrm>
        <a:off x="0" y="2340578"/>
        <a:ext cx="3286125" cy="1971675"/>
      </dsp:txXfrm>
    </dsp:sp>
    <dsp:sp modelId="{ABA2E509-564E-604F-9138-46F006DAD79E}">
      <dsp:nvSpPr>
        <dsp:cNvPr id="0" name=""/>
        <dsp:cNvSpPr/>
      </dsp:nvSpPr>
      <dsp:spPr>
        <a:xfrm>
          <a:off x="3614737" y="2340578"/>
          <a:ext cx="3286125" cy="1971675"/>
        </a:xfrm>
        <a:prstGeom prst="rect">
          <a:avLst/>
        </a:prstGeom>
        <a:solidFill>
          <a:schemeClr val="accent4">
            <a:hueOff val="-7193469"/>
            <a:satOff val="28057"/>
            <a:lumOff val="-7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a:t>Q&amp;A</a:t>
          </a:r>
          <a:endParaRPr lang="en-US" sz="3300" kern="1200" dirty="0"/>
        </a:p>
      </dsp:txBody>
      <dsp:txXfrm>
        <a:off x="3614737" y="2340578"/>
        <a:ext cx="3286125" cy="1971675"/>
      </dsp:txXfrm>
    </dsp:sp>
    <dsp:sp modelId="{CB2CB6EB-A732-C341-ACA1-912981FDC34D}">
      <dsp:nvSpPr>
        <dsp:cNvPr id="0" name=""/>
        <dsp:cNvSpPr/>
      </dsp:nvSpPr>
      <dsp:spPr>
        <a:xfrm>
          <a:off x="7229475" y="2340578"/>
          <a:ext cx="3286125" cy="1971675"/>
        </a:xfrm>
        <a:prstGeom prst="rect">
          <a:avLst/>
        </a:prstGeom>
        <a:solidFill>
          <a:schemeClr val="accent4">
            <a:hueOff val="-8991836"/>
            <a:satOff val="35071"/>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a:t>Close</a:t>
          </a:r>
          <a:endParaRPr lang="en-US" sz="3300" kern="1200"/>
        </a:p>
      </dsp:txBody>
      <dsp:txXfrm>
        <a:off x="7229475" y="2340578"/>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99E3D-8C3D-1942-AED9-7C1BF54D79B7}">
      <dsp:nvSpPr>
        <dsp:cNvPr id="0" name=""/>
        <dsp:cNvSpPr/>
      </dsp:nvSpPr>
      <dsp:spPr>
        <a:xfrm>
          <a:off x="0" y="46256"/>
          <a:ext cx="10752137" cy="702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dirty="0"/>
            <a:t>Situation</a:t>
          </a:r>
          <a:endParaRPr lang="en-US" sz="3000" kern="1200" dirty="0"/>
        </a:p>
      </dsp:txBody>
      <dsp:txXfrm>
        <a:off x="34269" y="80525"/>
        <a:ext cx="10683599" cy="633462"/>
      </dsp:txXfrm>
    </dsp:sp>
    <dsp:sp modelId="{D939FD8E-FBB7-264F-A47A-1EB5D913DF9D}">
      <dsp:nvSpPr>
        <dsp:cNvPr id="0" name=""/>
        <dsp:cNvSpPr/>
      </dsp:nvSpPr>
      <dsp:spPr>
        <a:xfrm>
          <a:off x="0" y="834656"/>
          <a:ext cx="10752137" cy="702000"/>
        </a:xfrm>
        <a:prstGeom prst="roundRect">
          <a:avLst/>
        </a:prstGeom>
        <a:solidFill>
          <a:schemeClr val="accent2">
            <a:hueOff val="-2703876"/>
            <a:satOff val="-7206"/>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a:t>Background</a:t>
          </a:r>
          <a:endParaRPr lang="en-US" sz="3000" kern="1200"/>
        </a:p>
      </dsp:txBody>
      <dsp:txXfrm>
        <a:off x="34269" y="868925"/>
        <a:ext cx="10683599" cy="633462"/>
      </dsp:txXfrm>
    </dsp:sp>
    <dsp:sp modelId="{8F3CFD46-1945-ED4C-B734-96C24E189A9B}">
      <dsp:nvSpPr>
        <dsp:cNvPr id="0" name=""/>
        <dsp:cNvSpPr/>
      </dsp:nvSpPr>
      <dsp:spPr>
        <a:xfrm>
          <a:off x="0" y="1623056"/>
          <a:ext cx="10752137" cy="702000"/>
        </a:xfrm>
        <a:prstGeom prst="roundRect">
          <a:avLst/>
        </a:prstGeom>
        <a:solidFill>
          <a:schemeClr val="accent2">
            <a:hueOff val="-5407753"/>
            <a:satOff val="-14413"/>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a:t>Assessment</a:t>
          </a:r>
          <a:endParaRPr lang="en-US" sz="3000" kern="1200" dirty="0"/>
        </a:p>
      </dsp:txBody>
      <dsp:txXfrm>
        <a:off x="34269" y="1657325"/>
        <a:ext cx="10683599" cy="633462"/>
      </dsp:txXfrm>
    </dsp:sp>
    <dsp:sp modelId="{41D98861-4FE6-DC4A-A59D-C41F858CCFEF}">
      <dsp:nvSpPr>
        <dsp:cNvPr id="0" name=""/>
        <dsp:cNvSpPr/>
      </dsp:nvSpPr>
      <dsp:spPr>
        <a:xfrm>
          <a:off x="0" y="2411456"/>
          <a:ext cx="10752137" cy="702000"/>
        </a:xfrm>
        <a:prstGeom prst="roundRect">
          <a:avLst/>
        </a:prstGeom>
        <a:solidFill>
          <a:schemeClr val="accent2">
            <a:hueOff val="-8111629"/>
            <a:satOff val="-21619"/>
            <a:lumOff val="1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a:t>Recommendation</a:t>
          </a:r>
          <a:endParaRPr lang="en-US" sz="3000" kern="1200"/>
        </a:p>
      </dsp:txBody>
      <dsp:txXfrm>
        <a:off x="34269" y="2445725"/>
        <a:ext cx="10683599" cy="633462"/>
      </dsp:txXfrm>
    </dsp:sp>
    <dsp:sp modelId="{45996955-4A63-C445-AF09-9DBEF59E2351}">
      <dsp:nvSpPr>
        <dsp:cNvPr id="0" name=""/>
        <dsp:cNvSpPr/>
      </dsp:nvSpPr>
      <dsp:spPr>
        <a:xfrm>
          <a:off x="0" y="3199856"/>
          <a:ext cx="10752137" cy="702000"/>
        </a:xfrm>
        <a:prstGeom prst="roundRect">
          <a:avLst/>
        </a:prstGeom>
        <a:solidFill>
          <a:schemeClr val="accent2">
            <a:hueOff val="-10815505"/>
            <a:satOff val="-28825"/>
            <a:lumOff val="211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a:t>Decision</a:t>
          </a:r>
          <a:endParaRPr lang="en-US" sz="3000" kern="1200"/>
        </a:p>
      </dsp:txBody>
      <dsp:txXfrm>
        <a:off x="34269" y="3234125"/>
        <a:ext cx="10683599" cy="633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A38ED-6267-498A-99F7-ED4B73F9FDB9}">
      <dsp:nvSpPr>
        <dsp:cNvPr id="0" name=""/>
        <dsp:cNvSpPr/>
      </dsp:nvSpPr>
      <dsp:spPr>
        <a:xfrm>
          <a:off x="1009" y="16309"/>
          <a:ext cx="1566589" cy="9399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Situation</a:t>
          </a:r>
          <a:endParaRPr lang="en-GB" sz="1600" kern="1200" dirty="0"/>
        </a:p>
      </dsp:txBody>
      <dsp:txXfrm>
        <a:off x="28539" y="43839"/>
        <a:ext cx="1511529" cy="884893"/>
      </dsp:txXfrm>
    </dsp:sp>
    <dsp:sp modelId="{2585EF6C-037A-4582-B3D4-F056A7A03924}">
      <dsp:nvSpPr>
        <dsp:cNvPr id="0" name=""/>
        <dsp:cNvSpPr/>
      </dsp:nvSpPr>
      <dsp:spPr>
        <a:xfrm>
          <a:off x="1724257" y="292028"/>
          <a:ext cx="332117" cy="38851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1724257" y="369731"/>
        <a:ext cx="232482" cy="233108"/>
      </dsp:txXfrm>
    </dsp:sp>
    <dsp:sp modelId="{C5E0900F-48F9-4FF1-8D8F-824BA771875C}">
      <dsp:nvSpPr>
        <dsp:cNvPr id="0" name=""/>
        <dsp:cNvSpPr/>
      </dsp:nvSpPr>
      <dsp:spPr>
        <a:xfrm>
          <a:off x="2194234" y="16309"/>
          <a:ext cx="1566589" cy="939953"/>
        </a:xfrm>
        <a:prstGeom prst="roundRect">
          <a:avLst>
            <a:gd name="adj" fmla="val 10000"/>
          </a:avLst>
        </a:prstGeom>
        <a:solidFill>
          <a:schemeClr val="accent2">
            <a:hueOff val="-2703876"/>
            <a:satOff val="-7206"/>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Background</a:t>
          </a:r>
          <a:endParaRPr lang="en-GB" sz="1600" kern="1200" dirty="0"/>
        </a:p>
      </dsp:txBody>
      <dsp:txXfrm>
        <a:off x="2221764" y="43839"/>
        <a:ext cx="1511529" cy="884893"/>
      </dsp:txXfrm>
    </dsp:sp>
    <dsp:sp modelId="{79C09A78-B70B-4751-8431-0715F3694DA3}">
      <dsp:nvSpPr>
        <dsp:cNvPr id="0" name=""/>
        <dsp:cNvSpPr/>
      </dsp:nvSpPr>
      <dsp:spPr>
        <a:xfrm>
          <a:off x="3917483" y="292028"/>
          <a:ext cx="332117" cy="388514"/>
        </a:xfrm>
        <a:prstGeom prst="rightArrow">
          <a:avLst>
            <a:gd name="adj1" fmla="val 60000"/>
            <a:gd name="adj2" fmla="val 50000"/>
          </a:avLst>
        </a:prstGeom>
        <a:solidFill>
          <a:schemeClr val="accent2">
            <a:hueOff val="-3605169"/>
            <a:satOff val="-9608"/>
            <a:lumOff val="7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917483" y="369731"/>
        <a:ext cx="232482" cy="233108"/>
      </dsp:txXfrm>
    </dsp:sp>
    <dsp:sp modelId="{EE76C7C6-8094-4494-B708-7DFD558C45AF}">
      <dsp:nvSpPr>
        <dsp:cNvPr id="0" name=""/>
        <dsp:cNvSpPr/>
      </dsp:nvSpPr>
      <dsp:spPr>
        <a:xfrm>
          <a:off x="4387460" y="16309"/>
          <a:ext cx="1566589" cy="939953"/>
        </a:xfrm>
        <a:prstGeom prst="roundRect">
          <a:avLst>
            <a:gd name="adj" fmla="val 10000"/>
          </a:avLst>
        </a:prstGeom>
        <a:solidFill>
          <a:schemeClr val="accent2">
            <a:hueOff val="-5407753"/>
            <a:satOff val="-14413"/>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Assessment</a:t>
          </a:r>
          <a:endParaRPr lang="en-GB" sz="1600" kern="1200" dirty="0"/>
        </a:p>
      </dsp:txBody>
      <dsp:txXfrm>
        <a:off x="4414990" y="43839"/>
        <a:ext cx="1511529" cy="884893"/>
      </dsp:txXfrm>
    </dsp:sp>
    <dsp:sp modelId="{C2D418F9-9120-47E9-9D59-D74F5A9434EE}">
      <dsp:nvSpPr>
        <dsp:cNvPr id="0" name=""/>
        <dsp:cNvSpPr/>
      </dsp:nvSpPr>
      <dsp:spPr>
        <a:xfrm>
          <a:off x="6110709" y="292028"/>
          <a:ext cx="332117" cy="388514"/>
        </a:xfrm>
        <a:prstGeom prst="rightArrow">
          <a:avLst>
            <a:gd name="adj1" fmla="val 60000"/>
            <a:gd name="adj2" fmla="val 50000"/>
          </a:avLst>
        </a:prstGeom>
        <a:solidFill>
          <a:schemeClr val="accent2">
            <a:hueOff val="-7210337"/>
            <a:satOff val="-19217"/>
            <a:lumOff val="141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6110709" y="369731"/>
        <a:ext cx="232482" cy="233108"/>
      </dsp:txXfrm>
    </dsp:sp>
    <dsp:sp modelId="{B9860E0D-1B57-4C0B-971A-21EED63833CC}">
      <dsp:nvSpPr>
        <dsp:cNvPr id="0" name=""/>
        <dsp:cNvSpPr/>
      </dsp:nvSpPr>
      <dsp:spPr>
        <a:xfrm>
          <a:off x="6580686" y="16309"/>
          <a:ext cx="1955433" cy="939953"/>
        </a:xfrm>
        <a:prstGeom prst="roundRect">
          <a:avLst>
            <a:gd name="adj" fmla="val 10000"/>
          </a:avLst>
        </a:prstGeom>
        <a:solidFill>
          <a:schemeClr val="accent2">
            <a:hueOff val="-8111629"/>
            <a:satOff val="-21619"/>
            <a:lumOff val="1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smtClean="0"/>
            <a:t>Recommendation</a:t>
          </a:r>
          <a:endParaRPr lang="en-GB" sz="1600" kern="1200" dirty="0"/>
        </a:p>
      </dsp:txBody>
      <dsp:txXfrm>
        <a:off x="6608216" y="43839"/>
        <a:ext cx="1900373" cy="884893"/>
      </dsp:txXfrm>
    </dsp:sp>
    <dsp:sp modelId="{254606BF-403E-456E-A7C3-9779FB7C1381}">
      <dsp:nvSpPr>
        <dsp:cNvPr id="0" name=""/>
        <dsp:cNvSpPr/>
      </dsp:nvSpPr>
      <dsp:spPr>
        <a:xfrm>
          <a:off x="8765910" y="306656"/>
          <a:ext cx="332117" cy="388514"/>
        </a:xfrm>
        <a:prstGeom prst="rightArrow">
          <a:avLst>
            <a:gd name="adj1" fmla="val 60000"/>
            <a:gd name="adj2" fmla="val 50000"/>
          </a:avLst>
        </a:prstGeom>
        <a:solidFill>
          <a:schemeClr val="accent2">
            <a:hueOff val="-10815505"/>
            <a:satOff val="-28825"/>
            <a:lumOff val="211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8765910" y="384359"/>
        <a:ext cx="232482" cy="233108"/>
      </dsp:txXfrm>
    </dsp:sp>
    <dsp:sp modelId="{690AB8C2-9B86-47F2-9D3E-045E75E173D1}">
      <dsp:nvSpPr>
        <dsp:cNvPr id="0" name=""/>
        <dsp:cNvSpPr/>
      </dsp:nvSpPr>
      <dsp:spPr>
        <a:xfrm>
          <a:off x="9162755" y="16309"/>
          <a:ext cx="1566589" cy="939953"/>
        </a:xfrm>
        <a:prstGeom prst="roundRect">
          <a:avLst>
            <a:gd name="adj" fmla="val 10000"/>
          </a:avLst>
        </a:prstGeom>
        <a:solidFill>
          <a:schemeClr val="accent2">
            <a:hueOff val="-10815505"/>
            <a:satOff val="-28825"/>
            <a:lumOff val="211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Decision</a:t>
          </a:r>
          <a:endParaRPr lang="en-GB" sz="1600" kern="1200" dirty="0"/>
        </a:p>
      </dsp:txBody>
      <dsp:txXfrm>
        <a:off x="9190285" y="43839"/>
        <a:ext cx="1511529" cy="884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C605D-67F0-8540-A638-7339BB286D76}">
      <dsp:nvSpPr>
        <dsp:cNvPr id="0" name=""/>
        <dsp:cNvSpPr/>
      </dsp:nvSpPr>
      <dsp:spPr>
        <a:xfrm>
          <a:off x="0" y="4029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a:t>Introduction to Soft Signs</a:t>
          </a:r>
          <a:endParaRPr lang="en-US" sz="3500" kern="1200" dirty="0"/>
        </a:p>
      </dsp:txBody>
      <dsp:txXfrm>
        <a:off x="0" y="40290"/>
        <a:ext cx="3286125" cy="1971675"/>
      </dsp:txXfrm>
    </dsp:sp>
    <dsp:sp modelId="{A9E6573E-2448-EE42-B524-C07544769F33}">
      <dsp:nvSpPr>
        <dsp:cNvPr id="0" name=""/>
        <dsp:cNvSpPr/>
      </dsp:nvSpPr>
      <dsp:spPr>
        <a:xfrm>
          <a:off x="3614737" y="40290"/>
          <a:ext cx="3286125" cy="1971675"/>
        </a:xfrm>
        <a:prstGeom prst="rect">
          <a:avLst/>
        </a:prstGeom>
        <a:solidFill>
          <a:schemeClr val="accent4">
            <a:hueOff val="-1798367"/>
            <a:satOff val="7014"/>
            <a:lumOff val="-1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a:t>Structured communication using SBARD</a:t>
          </a:r>
          <a:endParaRPr lang="en-US" sz="3500" kern="1200" dirty="0"/>
        </a:p>
      </dsp:txBody>
      <dsp:txXfrm>
        <a:off x="3614737" y="40290"/>
        <a:ext cx="3286125" cy="1971675"/>
      </dsp:txXfrm>
    </dsp:sp>
    <dsp:sp modelId="{2D62E322-23F6-5F4D-BA5B-9CCA64ADCF4B}">
      <dsp:nvSpPr>
        <dsp:cNvPr id="0" name=""/>
        <dsp:cNvSpPr/>
      </dsp:nvSpPr>
      <dsp:spPr>
        <a:xfrm>
          <a:off x="7229475" y="40290"/>
          <a:ext cx="3286125" cy="1971675"/>
        </a:xfrm>
        <a:prstGeom prst="rect">
          <a:avLst/>
        </a:prstGeom>
        <a:solidFill>
          <a:schemeClr val="accent4">
            <a:hueOff val="-3596735"/>
            <a:satOff val="14028"/>
            <a:lumOff val="-3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RESTORE2 mini</a:t>
          </a:r>
        </a:p>
      </dsp:txBody>
      <dsp:txXfrm>
        <a:off x="7229475" y="40290"/>
        <a:ext cx="3286125" cy="1971675"/>
      </dsp:txXfrm>
    </dsp:sp>
    <dsp:sp modelId="{CADC0678-522D-6142-A02C-E4EC0D74EC46}">
      <dsp:nvSpPr>
        <dsp:cNvPr id="0" name=""/>
        <dsp:cNvSpPr/>
      </dsp:nvSpPr>
      <dsp:spPr>
        <a:xfrm>
          <a:off x="0" y="2340578"/>
          <a:ext cx="3286125" cy="1971675"/>
        </a:xfrm>
        <a:prstGeom prst="rect">
          <a:avLst/>
        </a:prstGeom>
        <a:solidFill>
          <a:schemeClr val="accent4">
            <a:hueOff val="-5395102"/>
            <a:satOff val="21043"/>
            <a:lumOff val="-5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a:t>ReSPECT</a:t>
          </a:r>
          <a:endParaRPr lang="en-US" sz="3500" kern="1200" dirty="0"/>
        </a:p>
      </dsp:txBody>
      <dsp:txXfrm>
        <a:off x="0" y="2340578"/>
        <a:ext cx="3286125" cy="1971675"/>
      </dsp:txXfrm>
    </dsp:sp>
    <dsp:sp modelId="{ABA2E509-564E-604F-9138-46F006DAD79E}">
      <dsp:nvSpPr>
        <dsp:cNvPr id="0" name=""/>
        <dsp:cNvSpPr/>
      </dsp:nvSpPr>
      <dsp:spPr>
        <a:xfrm>
          <a:off x="3614737" y="2340578"/>
          <a:ext cx="3286125" cy="1971675"/>
        </a:xfrm>
        <a:prstGeom prst="rect">
          <a:avLst/>
        </a:prstGeom>
        <a:solidFill>
          <a:schemeClr val="accent4">
            <a:hueOff val="-7193469"/>
            <a:satOff val="28057"/>
            <a:lumOff val="-7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a:t>Q&amp;A</a:t>
          </a:r>
          <a:endParaRPr lang="en-US" sz="3500" kern="1200" dirty="0"/>
        </a:p>
      </dsp:txBody>
      <dsp:txXfrm>
        <a:off x="3614737" y="2340578"/>
        <a:ext cx="3286125" cy="1971675"/>
      </dsp:txXfrm>
    </dsp:sp>
    <dsp:sp modelId="{CB2CB6EB-A732-C341-ACA1-912981FDC34D}">
      <dsp:nvSpPr>
        <dsp:cNvPr id="0" name=""/>
        <dsp:cNvSpPr/>
      </dsp:nvSpPr>
      <dsp:spPr>
        <a:xfrm>
          <a:off x="7229475" y="2340578"/>
          <a:ext cx="3286125" cy="1971675"/>
        </a:xfrm>
        <a:prstGeom prst="rect">
          <a:avLst/>
        </a:prstGeom>
        <a:solidFill>
          <a:schemeClr val="accent4">
            <a:hueOff val="-8991836"/>
            <a:satOff val="35071"/>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a:t>Close</a:t>
          </a:r>
          <a:endParaRPr lang="en-US" sz="3500" kern="1200"/>
        </a:p>
      </dsp:txBody>
      <dsp:txXfrm>
        <a:off x="7229475" y="2340578"/>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FFE4D-AB34-42D2-8206-22A838C88720}">
      <dsp:nvSpPr>
        <dsp:cNvPr id="0" name=""/>
        <dsp:cNvSpPr/>
      </dsp:nvSpPr>
      <dsp:spPr>
        <a:xfrm>
          <a:off x="0" y="2409"/>
          <a:ext cx="10752137" cy="11266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71F5F5-ABEA-48D9-9F9F-642F09BCE55E}">
      <dsp:nvSpPr>
        <dsp:cNvPr id="0" name=""/>
        <dsp:cNvSpPr/>
      </dsp:nvSpPr>
      <dsp:spPr>
        <a:xfrm>
          <a:off x="340813" y="255906"/>
          <a:ext cx="619660" cy="619660"/>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B87A13-E590-4399-9DA7-6FA5AE732040}">
      <dsp:nvSpPr>
        <dsp:cNvPr id="0" name=""/>
        <dsp:cNvSpPr/>
      </dsp:nvSpPr>
      <dsp:spPr>
        <a:xfrm>
          <a:off x="1301287" y="2409"/>
          <a:ext cx="9449577" cy="112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38" tIns="119238" rIns="119238" bIns="119238" numCol="1" spcCol="1270" anchor="ctr" anchorCtr="0">
          <a:noAutofit/>
        </a:bodyPr>
        <a:lstStyle/>
        <a:p>
          <a:pPr lvl="0" algn="l" defTabSz="889000">
            <a:lnSpc>
              <a:spcPct val="100000"/>
            </a:lnSpc>
            <a:spcBef>
              <a:spcPct val="0"/>
            </a:spcBef>
            <a:spcAft>
              <a:spcPct val="35000"/>
            </a:spcAft>
          </a:pPr>
          <a:r>
            <a:rPr lang="en-GB" sz="2000" b="1" kern="1200"/>
            <a:t>CONFIRM</a:t>
          </a:r>
          <a:r>
            <a:rPr lang="en-GB" sz="2000" kern="1200"/>
            <a:t> the identity of the person (section 1) and that this is the latest version of the form. </a:t>
          </a:r>
          <a:endParaRPr lang="en-US" sz="2000" kern="1200" dirty="0"/>
        </a:p>
      </dsp:txBody>
      <dsp:txXfrm>
        <a:off x="1301287" y="2409"/>
        <a:ext cx="9449577" cy="1126655"/>
      </dsp:txXfrm>
    </dsp:sp>
    <dsp:sp modelId="{D7038208-C41E-4AEC-A1AF-B9D4F5727667}">
      <dsp:nvSpPr>
        <dsp:cNvPr id="0" name=""/>
        <dsp:cNvSpPr/>
      </dsp:nvSpPr>
      <dsp:spPr>
        <a:xfrm>
          <a:off x="0" y="1410728"/>
          <a:ext cx="10752137" cy="11266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4CE4D-75B4-4AB2-99F2-8EC4167B77CB}">
      <dsp:nvSpPr>
        <dsp:cNvPr id="0" name=""/>
        <dsp:cNvSpPr/>
      </dsp:nvSpPr>
      <dsp:spPr>
        <a:xfrm>
          <a:off x="340813" y="1664226"/>
          <a:ext cx="619660" cy="619660"/>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6A9D73-702B-4607-8BD4-7BCF07B6D04A}">
      <dsp:nvSpPr>
        <dsp:cNvPr id="0" name=""/>
        <dsp:cNvSpPr/>
      </dsp:nvSpPr>
      <dsp:spPr>
        <a:xfrm>
          <a:off x="1301287" y="1410728"/>
          <a:ext cx="4838461" cy="112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38" tIns="119238" rIns="119238" bIns="119238" numCol="1" spcCol="1270" anchor="ctr" anchorCtr="0">
          <a:noAutofit/>
        </a:bodyPr>
        <a:lstStyle/>
        <a:p>
          <a:pPr lvl="0" algn="l" defTabSz="889000">
            <a:lnSpc>
              <a:spcPct val="100000"/>
            </a:lnSpc>
            <a:spcBef>
              <a:spcPct val="0"/>
            </a:spcBef>
            <a:spcAft>
              <a:spcPct val="35000"/>
            </a:spcAft>
          </a:pPr>
          <a:r>
            <a:rPr lang="en-GB" sz="2000" b="1" kern="1200" dirty="0"/>
            <a:t>READ</a:t>
          </a:r>
          <a:r>
            <a:rPr lang="en-GB" sz="2000" kern="1200" dirty="0"/>
            <a:t> the form to understand which recommendations may relate to your role in their care.</a:t>
          </a:r>
          <a:endParaRPr lang="en-US" sz="2000" kern="1200" dirty="0"/>
        </a:p>
      </dsp:txBody>
      <dsp:txXfrm>
        <a:off x="1301287" y="1410728"/>
        <a:ext cx="4838461" cy="1126655"/>
      </dsp:txXfrm>
    </dsp:sp>
    <dsp:sp modelId="{DC19A4FB-3B2E-4D18-9B57-B3814D410781}">
      <dsp:nvSpPr>
        <dsp:cNvPr id="0" name=""/>
        <dsp:cNvSpPr/>
      </dsp:nvSpPr>
      <dsp:spPr>
        <a:xfrm>
          <a:off x="6139748" y="1410728"/>
          <a:ext cx="4611116" cy="112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38" tIns="119238" rIns="119238" bIns="119238" numCol="1" spcCol="1270" anchor="ctr" anchorCtr="0">
          <a:noAutofit/>
        </a:bodyPr>
        <a:lstStyle/>
        <a:p>
          <a:pPr lvl="0" algn="l" defTabSz="488950">
            <a:lnSpc>
              <a:spcPct val="100000"/>
            </a:lnSpc>
            <a:spcBef>
              <a:spcPct val="0"/>
            </a:spcBef>
            <a:spcAft>
              <a:spcPct val="35000"/>
            </a:spcAft>
          </a:pPr>
          <a:r>
            <a:rPr lang="en-GB" sz="1100" b="1" kern="1200" dirty="0"/>
            <a:t>Read</a:t>
          </a:r>
          <a:r>
            <a:rPr lang="en-GB" sz="1100" kern="1200" dirty="0"/>
            <a:t> section 4 “Clinical care and Resuscitation Decision” including escalation plan to inform immediate actions.</a:t>
          </a:r>
          <a:endParaRPr lang="en-US" sz="1100" kern="1200" dirty="0"/>
        </a:p>
        <a:p>
          <a:pPr lvl="0" algn="l" defTabSz="488950">
            <a:lnSpc>
              <a:spcPct val="100000"/>
            </a:lnSpc>
            <a:spcBef>
              <a:spcPct val="0"/>
            </a:spcBef>
            <a:spcAft>
              <a:spcPct val="35000"/>
            </a:spcAft>
          </a:pPr>
          <a:r>
            <a:rPr lang="en-GB" sz="1100" b="1" kern="1200" dirty="0"/>
            <a:t>Read</a:t>
          </a:r>
          <a:r>
            <a:rPr lang="en-GB" sz="1100" kern="1200" dirty="0"/>
            <a:t> section 3 for ”Patient’s preferences for care.”</a:t>
          </a:r>
          <a:endParaRPr lang="en-US" sz="1100" kern="1200" dirty="0"/>
        </a:p>
        <a:p>
          <a:pPr lvl="0" algn="l" defTabSz="488950">
            <a:lnSpc>
              <a:spcPct val="100000"/>
            </a:lnSpc>
            <a:spcBef>
              <a:spcPct val="0"/>
            </a:spcBef>
            <a:spcAft>
              <a:spcPct val="35000"/>
            </a:spcAft>
          </a:pPr>
          <a:r>
            <a:rPr lang="en-GB" sz="1100" b="1" kern="1200" dirty="0"/>
            <a:t>Read</a:t>
          </a:r>
          <a:r>
            <a:rPr lang="en-GB" sz="1100" kern="1200" dirty="0"/>
            <a:t> section 7 ”Involvement in Plan” to ensure the recommendations have been endorsed by a responsible clinician. </a:t>
          </a:r>
          <a:endParaRPr lang="en-US" sz="1100" kern="1200" dirty="0"/>
        </a:p>
      </dsp:txBody>
      <dsp:txXfrm>
        <a:off x="6139748" y="1410728"/>
        <a:ext cx="4611116" cy="1126655"/>
      </dsp:txXfrm>
    </dsp:sp>
    <dsp:sp modelId="{01BF3198-3F57-4A00-BC18-6D474C9E3E85}">
      <dsp:nvSpPr>
        <dsp:cNvPr id="0" name=""/>
        <dsp:cNvSpPr/>
      </dsp:nvSpPr>
      <dsp:spPr>
        <a:xfrm>
          <a:off x="0" y="2819048"/>
          <a:ext cx="10752137" cy="11266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58ECA-9CBF-403D-BC2E-166B7200FE5E}">
      <dsp:nvSpPr>
        <dsp:cNvPr id="0" name=""/>
        <dsp:cNvSpPr/>
      </dsp:nvSpPr>
      <dsp:spPr>
        <a:xfrm>
          <a:off x="340813" y="3072545"/>
          <a:ext cx="619660" cy="61966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0A31D3-3CF6-4B99-8231-F8E8D837D13B}">
      <dsp:nvSpPr>
        <dsp:cNvPr id="0" name=""/>
        <dsp:cNvSpPr/>
      </dsp:nvSpPr>
      <dsp:spPr>
        <a:xfrm>
          <a:off x="1301287" y="2819048"/>
          <a:ext cx="9449577" cy="112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38" tIns="119238" rIns="119238" bIns="119238" numCol="1" spcCol="1270" anchor="ctr" anchorCtr="0">
          <a:noAutofit/>
        </a:bodyPr>
        <a:lstStyle/>
        <a:p>
          <a:pPr lvl="0" algn="l" defTabSz="889000">
            <a:lnSpc>
              <a:spcPct val="100000"/>
            </a:lnSpc>
            <a:spcBef>
              <a:spcPct val="0"/>
            </a:spcBef>
            <a:spcAft>
              <a:spcPct val="35000"/>
            </a:spcAft>
          </a:pPr>
          <a:r>
            <a:rPr lang="en-GB" sz="2000" b="1" kern="1200" dirty="0"/>
            <a:t>ACT</a:t>
          </a:r>
          <a:r>
            <a:rPr lang="en-GB" sz="2000" kern="1200" dirty="0"/>
            <a:t>. If the recommendations apply to the current emergency and the person cannot decide for themselves then act on the recommendations relevant to your role when caring for that person.  </a:t>
          </a:r>
          <a:endParaRPr lang="en-US" sz="2000" kern="1200" dirty="0"/>
        </a:p>
      </dsp:txBody>
      <dsp:txXfrm>
        <a:off x="1301287" y="2819048"/>
        <a:ext cx="9449577" cy="11266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31607-02EA-4CF4-82E3-C68233F75FE7}" type="datetimeFigureOut">
              <a:rPr lang="en-GB" smtClean="0"/>
              <a:t>03/08/2021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3EC8E-150C-4EE6-911F-C08DD337084A}" type="slidenum">
              <a:rPr lang="en-GB" smtClean="0"/>
              <a:t>‹#›</a:t>
            </a:fld>
            <a:endParaRPr lang="en-GB"/>
          </a:p>
        </p:txBody>
      </p:sp>
    </p:spTree>
    <p:extLst>
      <p:ext uri="{BB962C8B-B14F-4D97-AF65-F5344CB8AC3E}">
        <p14:creationId xmlns:p14="http://schemas.microsoft.com/office/powerpoint/2010/main" val="349037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Gxrr9QOerg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Gxrr9QOerg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Gxrr9QOerg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1</a:t>
            </a:fld>
            <a:endParaRPr lang="en-GB"/>
          </a:p>
        </p:txBody>
      </p:sp>
    </p:spTree>
    <p:extLst>
      <p:ext uri="{BB962C8B-B14F-4D97-AF65-F5344CB8AC3E}">
        <p14:creationId xmlns:p14="http://schemas.microsoft.com/office/powerpoint/2010/main" val="344712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10</a:t>
            </a:fld>
            <a:endParaRPr lang="en-GB"/>
          </a:p>
        </p:txBody>
      </p:sp>
    </p:spTree>
    <p:extLst>
      <p:ext uri="{BB962C8B-B14F-4D97-AF65-F5344CB8AC3E}">
        <p14:creationId xmlns:p14="http://schemas.microsoft.com/office/powerpoint/2010/main" val="402583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11</a:t>
            </a:fld>
            <a:endParaRPr lang="en-GB"/>
          </a:p>
        </p:txBody>
      </p:sp>
    </p:spTree>
    <p:extLst>
      <p:ext uri="{BB962C8B-B14F-4D97-AF65-F5344CB8AC3E}">
        <p14:creationId xmlns:p14="http://schemas.microsoft.com/office/powerpoint/2010/main" val="306491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mins </a:t>
            </a:r>
            <a:r>
              <a:rPr lang="en-GB" baseline="0" dirty="0" smtClean="0"/>
              <a:t>- Whole group activity. After invite anyone who hasn’t had the chance to share to post in the chat, so all involved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8187D-C15C-2E49-AF6C-4F3D425ABC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89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5 mins </a:t>
            </a:r>
            <a:r>
              <a:rPr lang="en-GB" baseline="0" dirty="0" smtClean="0"/>
              <a:t>- Whole group activity. After invite anyone who hasn’t had the chance to share to post in the chat, so all involved.</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8187D-C15C-2E49-AF6C-4F3D425ABC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89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t>If</a:t>
            </a:r>
            <a:r>
              <a:rPr lang="en-GB" sz="1200" b="1" baseline="0" dirty="0" smtClean="0"/>
              <a:t> </a:t>
            </a:r>
            <a:r>
              <a:rPr lang="en-GB" sz="1200" b="1" dirty="0" smtClean="0"/>
              <a:t>resident show</a:t>
            </a:r>
            <a:r>
              <a:rPr lang="en-GB" sz="1200" b="1" baseline="0" dirty="0" smtClean="0"/>
              <a:t> any of the</a:t>
            </a:r>
            <a:r>
              <a:rPr lang="en-GB" sz="1200" b="1" dirty="0" smtClean="0"/>
              <a:t> soft signs,</a:t>
            </a:r>
            <a:r>
              <a:rPr lang="en-GB" sz="1200" b="1" baseline="0" dirty="0" smtClean="0"/>
              <a:t> </a:t>
            </a:r>
            <a:r>
              <a:rPr lang="en-GB" sz="1200" b="1" dirty="0" smtClean="0"/>
              <a:t>they are at risk of deterioration.</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Recognition of Soft signs allows the early detection of acute illness or physical deterioration</a:t>
            </a:r>
          </a:p>
          <a:p>
            <a:pPr marL="171450" indent="-171450">
              <a:buFont typeface="Arial" panose="020B0604020202020204" pitchFamily="34" charset="0"/>
              <a:buChar char="•"/>
            </a:pPr>
            <a:r>
              <a:rPr lang="en-GB" baseline="0" dirty="0" smtClean="0"/>
              <a:t>Carers are usually the first to recognise soft signs but may find it difficult to communicate this concern </a:t>
            </a:r>
          </a:p>
          <a:p>
            <a:pPr marL="171450" indent="-171450">
              <a:buFont typeface="Arial" panose="020B0604020202020204" pitchFamily="34" charset="0"/>
              <a:buChar char="•"/>
            </a:pPr>
            <a:r>
              <a:rPr lang="en-GB" dirty="0" smtClean="0"/>
              <a:t>Soft</a:t>
            </a:r>
            <a:r>
              <a:rPr lang="en-GB" baseline="0" dirty="0" smtClean="0"/>
              <a:t> signs </a:t>
            </a:r>
            <a:r>
              <a:rPr lang="en-GB" dirty="0" smtClean="0"/>
              <a:t>are</a:t>
            </a:r>
            <a:r>
              <a:rPr lang="en-GB" baseline="0" dirty="0" smtClean="0"/>
              <a:t> the early indicators that the resident may not be as well as they were previously.</a:t>
            </a:r>
          </a:p>
          <a:p>
            <a:pPr marL="171450" indent="-171450">
              <a:buFont typeface="Arial" panose="020B0604020202020204" pitchFamily="34" charset="0"/>
              <a:buChar char="•"/>
            </a:pPr>
            <a:r>
              <a:rPr lang="en-GB" baseline="0" dirty="0" smtClean="0"/>
              <a:t>Some soft signs are generic and apply to all residents, but you can also bespoke the RESTORE2 tool with the unique signs that indicate deterioration for a particular resident.</a:t>
            </a:r>
          </a:p>
          <a:p>
            <a:pPr marL="171450" indent="-171450">
              <a:buFont typeface="Arial" panose="020B0604020202020204" pitchFamily="34" charset="0"/>
              <a:buChar char="•"/>
            </a:pPr>
            <a:r>
              <a:rPr lang="en-GB" baseline="0" dirty="0" smtClean="0"/>
              <a:t>Soft signs provide an entry point into the National Early Warning Scores (NEWS).</a:t>
            </a:r>
          </a:p>
          <a:p>
            <a:pPr marL="0" indent="0">
              <a:buFont typeface="Arial" panose="020B0604020202020204" pitchFamily="34" charset="0"/>
              <a:buNone/>
            </a:pPr>
            <a:endParaRPr lang="en-GB"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14</a:t>
            </a:fld>
            <a:endParaRPr lang="en-GB"/>
          </a:p>
        </p:txBody>
      </p:sp>
    </p:spTree>
    <p:extLst>
      <p:ext uri="{BB962C8B-B14F-4D97-AF65-F5344CB8AC3E}">
        <p14:creationId xmlns:p14="http://schemas.microsoft.com/office/powerpoint/2010/main" val="2864885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 on the</a:t>
            </a:r>
            <a:r>
              <a:rPr lang="en-GB" baseline="0" dirty="0" smtClean="0"/>
              <a:t> participant group u</a:t>
            </a:r>
            <a:r>
              <a:rPr lang="en-GB" dirty="0" smtClean="0"/>
              <a:t>se this</a:t>
            </a:r>
            <a:r>
              <a:rPr lang="en-GB" baseline="0" dirty="0" smtClean="0"/>
              <a:t> video or Recognising deterioration in people with a learning disability</a:t>
            </a:r>
            <a:r>
              <a:rPr lang="en-GB" dirty="0" smtClean="0"/>
              <a:t> video</a:t>
            </a:r>
          </a:p>
          <a:p>
            <a:r>
              <a:rPr lang="en-GB" dirty="0" smtClean="0"/>
              <a:t>Host/Tech help to play video</a:t>
            </a:r>
          </a:p>
        </p:txBody>
      </p:sp>
      <p:sp>
        <p:nvSpPr>
          <p:cNvPr id="4" name="Slide Number Placeholder 3"/>
          <p:cNvSpPr>
            <a:spLocks noGrp="1"/>
          </p:cNvSpPr>
          <p:nvPr>
            <p:ph type="sldNum" sz="quarter" idx="10"/>
          </p:nvPr>
        </p:nvSpPr>
        <p:spPr/>
        <p:txBody>
          <a:bodyPr/>
          <a:lstStyle/>
          <a:p>
            <a:fld id="{C823EC8E-150C-4EE6-911F-C08DD337084A}" type="slidenum">
              <a:rPr lang="en-GB" smtClean="0"/>
              <a:t>15</a:t>
            </a:fld>
            <a:endParaRPr lang="en-GB"/>
          </a:p>
        </p:txBody>
      </p:sp>
    </p:spTree>
    <p:extLst>
      <p:ext uri="{BB962C8B-B14F-4D97-AF65-F5344CB8AC3E}">
        <p14:creationId xmlns:p14="http://schemas.microsoft.com/office/powerpoint/2010/main" val="1259987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 on the</a:t>
            </a:r>
            <a:r>
              <a:rPr lang="en-GB" baseline="0" dirty="0" smtClean="0"/>
              <a:t> participant group u</a:t>
            </a:r>
            <a:r>
              <a:rPr lang="en-GB" dirty="0" smtClean="0"/>
              <a:t>se this</a:t>
            </a:r>
            <a:r>
              <a:rPr lang="en-GB" baseline="0" dirty="0" smtClean="0"/>
              <a:t> video or Introduction to Sepsis and serious illness</a:t>
            </a:r>
            <a:r>
              <a:rPr lang="en-GB" dirty="0" smtClean="0"/>
              <a:t> video.</a:t>
            </a:r>
          </a:p>
          <a:p>
            <a:r>
              <a:rPr lang="en-GB" dirty="0" smtClean="0"/>
              <a:t>Host/Tech help to play video</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16</a:t>
            </a:fld>
            <a:endParaRPr lang="en-GB"/>
          </a:p>
        </p:txBody>
      </p:sp>
    </p:spTree>
    <p:extLst>
      <p:ext uri="{BB962C8B-B14F-4D97-AF65-F5344CB8AC3E}">
        <p14:creationId xmlns:p14="http://schemas.microsoft.com/office/powerpoint/2010/main" val="3107902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92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 exercise to round up soft signs section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573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20</a:t>
            </a:fld>
            <a:endParaRPr lang="en-GB"/>
          </a:p>
        </p:txBody>
      </p:sp>
    </p:spTree>
    <p:extLst>
      <p:ext uri="{BB962C8B-B14F-4D97-AF65-F5344CB8AC3E}">
        <p14:creationId xmlns:p14="http://schemas.microsoft.com/office/powerpoint/2010/main" val="199268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2</a:t>
            </a:fld>
            <a:endParaRPr lang="en-GB"/>
          </a:p>
        </p:txBody>
      </p:sp>
    </p:spTree>
    <p:extLst>
      <p:ext uri="{BB962C8B-B14F-4D97-AF65-F5344CB8AC3E}">
        <p14:creationId xmlns:p14="http://schemas.microsoft.com/office/powerpoint/2010/main" val="2577053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21</a:t>
            </a:fld>
            <a:endParaRPr lang="en-GB"/>
          </a:p>
        </p:txBody>
      </p:sp>
    </p:spTree>
    <p:extLst>
      <p:ext uri="{BB962C8B-B14F-4D97-AF65-F5344CB8AC3E}">
        <p14:creationId xmlns:p14="http://schemas.microsoft.com/office/powerpoint/2010/main" val="117643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22</a:t>
            </a:fld>
            <a:endParaRPr lang="en-GB"/>
          </a:p>
        </p:txBody>
      </p:sp>
    </p:spTree>
    <p:extLst>
      <p:ext uri="{BB962C8B-B14F-4D97-AF65-F5344CB8AC3E}">
        <p14:creationId xmlns:p14="http://schemas.microsoft.com/office/powerpoint/2010/main" val="3478751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23</a:t>
            </a:fld>
            <a:endParaRPr lang="en-GB"/>
          </a:p>
        </p:txBody>
      </p:sp>
    </p:spTree>
    <p:extLst>
      <p:ext uri="{BB962C8B-B14F-4D97-AF65-F5344CB8AC3E}">
        <p14:creationId xmlns:p14="http://schemas.microsoft.com/office/powerpoint/2010/main" val="2454695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Two new versions of RESTORE2 mini have been published.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They</a:t>
            </a:r>
            <a:r>
              <a:rPr lang="en-GB" baseline="0" dirty="0" smtClean="0"/>
              <a:t> were </a:t>
            </a:r>
            <a:r>
              <a:rPr lang="en-GB" dirty="0" smtClean="0"/>
              <a:t>created for homes who want to use the mini as a legal record or as an extension sheet to the full RESTORE2TM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A5 version prints on one sheet of A4 and contains a short SBARD with the resident’s name, NHS number and date of birth, plus the completing person’s name, signature and date of completion.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A4 version prints double sided and contains a full SBARD (the same as in the full RESTORE2TM version) with the resident’s name, NHS number and date of birth, plus the completing person’s name, signature and date of completion.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149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Can be done as a group exercise. Ask participants to identify (shout out or write in chat) information that should be given under each letter</a:t>
            </a:r>
            <a:r>
              <a:rPr lang="en-GB" baseline="0" dirty="0" smtClean="0"/>
              <a:t> of</a:t>
            </a:r>
            <a:r>
              <a:rPr lang="en-GB" dirty="0" smtClean="0"/>
              <a:t> SBARD </a:t>
            </a:r>
            <a:endParaRPr lang="en-GB" dirty="0"/>
          </a:p>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25</a:t>
            </a:fld>
            <a:endParaRPr lang="en-GB"/>
          </a:p>
        </p:txBody>
      </p:sp>
    </p:spTree>
    <p:extLst>
      <p:ext uri="{BB962C8B-B14F-4D97-AF65-F5344CB8AC3E}">
        <p14:creationId xmlns:p14="http://schemas.microsoft.com/office/powerpoint/2010/main" val="876555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Summarise</a:t>
            </a:r>
            <a:r>
              <a:rPr lang="en-GB" baseline="0" dirty="0" smtClean="0"/>
              <a:t> what has been covered to end the RESTORE2 mini section of the training.</a:t>
            </a:r>
          </a:p>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26</a:t>
            </a:fld>
            <a:endParaRPr lang="en-GB"/>
          </a:p>
        </p:txBody>
      </p:sp>
    </p:spTree>
    <p:extLst>
      <p:ext uri="{BB962C8B-B14F-4D97-AF65-F5344CB8AC3E}">
        <p14:creationId xmlns:p14="http://schemas.microsoft.com/office/powerpoint/2010/main" val="1568518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Treatment Escalation Plans (such as ReSPECT,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Advance Care Plan,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Do Not Attempt Cardiopulmonary Resuscitation (DNACPR)</a:t>
            </a:r>
            <a:r>
              <a:rPr lang="en-GB" sz="1200" kern="1200" baseline="0" dirty="0" smtClean="0">
                <a:solidFill>
                  <a:schemeClr val="tx1"/>
                </a:solidFill>
                <a:effectLst/>
                <a:latin typeface="+mn-lt"/>
                <a:ea typeface="+mn-ea"/>
                <a:cs typeface="+mn-cs"/>
              </a:rPr>
              <a:t> etc.) are </a:t>
            </a:r>
            <a:r>
              <a:rPr lang="en-GB" sz="1200" kern="1200" dirty="0" smtClean="0">
                <a:solidFill>
                  <a:schemeClr val="tx1"/>
                </a:solidFill>
                <a:effectLst/>
                <a:latin typeface="+mn-lt"/>
                <a:ea typeface="+mn-ea"/>
                <a:cs typeface="+mn-cs"/>
              </a:rPr>
              <a:t>processes to support people to have a say in what they would like when they become unwell, or when they cannot express their wishes.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ReSPECT is a personalised recommendation for someone’s clinical care in emergency situations where they are not able to make decisions or express their wishes.</a:t>
            </a:r>
            <a:endParaRPr lang="en-GB" dirty="0" smtClean="0"/>
          </a:p>
          <a:p>
            <a:pPr marL="171450" indent="-171450">
              <a:buFont typeface="Arial" panose="020B0604020202020204" pitchFamily="34" charset="0"/>
              <a:buChar char="•"/>
            </a:pPr>
            <a:r>
              <a:rPr lang="en-GB" dirty="0" smtClean="0"/>
              <a:t>RESTORE2</a:t>
            </a:r>
            <a:r>
              <a:rPr lang="en-GB" baseline="0" dirty="0" smtClean="0"/>
              <a:t> is closely linked to anticipatory care planning and deterioration in the community.</a:t>
            </a:r>
          </a:p>
          <a:p>
            <a:pPr marL="171450" indent="-171450">
              <a:buFont typeface="Arial" panose="020B0604020202020204" pitchFamily="34" charset="0"/>
              <a:buChar char="•"/>
            </a:pPr>
            <a:r>
              <a:rPr lang="en-GB" baseline="0" dirty="0" smtClean="0"/>
              <a:t>It’s important that residents have a clear end of life plan and this is not just about DNACPR.</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27</a:t>
            </a:fld>
            <a:endParaRPr lang="en-GB"/>
          </a:p>
        </p:txBody>
      </p:sp>
    </p:spTree>
    <p:extLst>
      <p:ext uri="{BB962C8B-B14F-4D97-AF65-F5344CB8AC3E}">
        <p14:creationId xmlns:p14="http://schemas.microsoft.com/office/powerpoint/2010/main" val="3649518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ReSPECT is a process</a:t>
            </a:r>
            <a:r>
              <a:rPr lang="en-GB" baseline="0" dirty="0" smtClean="0"/>
              <a:t> with the conversations recorded on the ReSPECT form.</a:t>
            </a:r>
            <a:endParaRPr lang="en-GB" dirty="0" smtClean="0"/>
          </a:p>
          <a:p>
            <a:pPr marL="171450" indent="-171450">
              <a:buFont typeface="Arial" panose="020B0604020202020204" pitchFamily="34" charset="0"/>
              <a:buChar char="•"/>
            </a:pPr>
            <a:r>
              <a:rPr lang="en-GB" dirty="0" smtClean="0"/>
              <a:t>GPs can support the process to ensure that</a:t>
            </a:r>
            <a:r>
              <a:rPr lang="en-GB" baseline="0" dirty="0" smtClean="0"/>
              <a:t> the resident is treated at the right place, at the right time, in the best way.</a:t>
            </a:r>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28</a:t>
            </a:fld>
            <a:endParaRPr lang="en-GB"/>
          </a:p>
        </p:txBody>
      </p:sp>
    </p:spTree>
    <p:extLst>
      <p:ext uri="{BB962C8B-B14F-4D97-AF65-F5344CB8AC3E}">
        <p14:creationId xmlns:p14="http://schemas.microsoft.com/office/powerpoint/2010/main" val="1828329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ReSPECT is a process that encourages and enables a series of conversations (preferably earlier)</a:t>
            </a:r>
            <a:r>
              <a:rPr lang="en-GB" sz="1200" kern="1200" baseline="0" dirty="0" smtClean="0">
                <a:solidFill>
                  <a:schemeClr val="tx1"/>
                </a:solidFill>
                <a:effectLst/>
                <a:latin typeface="+mn-lt"/>
                <a:ea typeface="+mn-ea"/>
                <a:cs typeface="+mn-cs"/>
              </a:rPr>
              <a:t> with people on their </a:t>
            </a:r>
            <a:r>
              <a:rPr lang="en-GB" sz="1200" kern="1200" dirty="0" smtClean="0">
                <a:solidFill>
                  <a:schemeClr val="tx1"/>
                </a:solidFill>
                <a:effectLst/>
                <a:latin typeface="+mn-lt"/>
                <a:ea typeface="+mn-ea"/>
                <a:cs typeface="+mn-cs"/>
              </a:rPr>
              <a:t>end of life health and treatment preferences.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ReSPECT can be for anybody, but is particularly relevant for the elderly, frail and people with deteriorating conditions.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These decisions made by the person and their doctor and health professionals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are recorded on a ReSPECT form that can be used in emergency situations to assist when decisions need to be made on what is best for the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29</a:t>
            </a:fld>
            <a:endParaRPr lang="en-GB"/>
          </a:p>
        </p:txBody>
      </p:sp>
    </p:spTree>
    <p:extLst>
      <p:ext uri="{BB962C8B-B14F-4D97-AF65-F5344CB8AC3E}">
        <p14:creationId xmlns:p14="http://schemas.microsoft.com/office/powerpoint/2010/main" val="3745613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ReSPECT is a process that encourages and enables a series of conversations (preferably earlier)</a:t>
            </a:r>
            <a:r>
              <a:rPr lang="en-GB" sz="1200" kern="1200" baseline="0" dirty="0" smtClean="0">
                <a:solidFill>
                  <a:schemeClr val="tx1"/>
                </a:solidFill>
                <a:effectLst/>
                <a:latin typeface="+mn-lt"/>
                <a:ea typeface="+mn-ea"/>
                <a:cs typeface="+mn-cs"/>
              </a:rPr>
              <a:t> with people on their </a:t>
            </a:r>
            <a:r>
              <a:rPr lang="en-GB" sz="1200" kern="1200" dirty="0" smtClean="0">
                <a:solidFill>
                  <a:schemeClr val="tx1"/>
                </a:solidFill>
                <a:effectLst/>
                <a:latin typeface="+mn-lt"/>
                <a:ea typeface="+mn-ea"/>
                <a:cs typeface="+mn-cs"/>
              </a:rPr>
              <a:t>end of life health and treatment preferences.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ReSPECT can be for anybody, but is particularly relevant for the elderly, frail and people with deteriorating conditions.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These decisions made by the person and their doctor and health professionals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are recorded on a ReSPECT form that can be used in emergency situations to assist when decisions need to be made on what is best for the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30</a:t>
            </a:fld>
            <a:endParaRPr lang="en-GB"/>
          </a:p>
        </p:txBody>
      </p:sp>
    </p:spTree>
    <p:extLst>
      <p:ext uri="{BB962C8B-B14F-4D97-AF65-F5344CB8AC3E}">
        <p14:creationId xmlns:p14="http://schemas.microsoft.com/office/powerpoint/2010/main" val="95942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3</a:t>
            </a:fld>
            <a:endParaRPr lang="en-GB"/>
          </a:p>
        </p:txBody>
      </p:sp>
    </p:spTree>
    <p:extLst>
      <p:ext uri="{BB962C8B-B14F-4D97-AF65-F5344CB8AC3E}">
        <p14:creationId xmlns:p14="http://schemas.microsoft.com/office/powerpoint/2010/main" val="3513403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is </a:t>
            </a:r>
            <a:r>
              <a:rPr lang="en-GB" dirty="0" err="1" smtClean="0"/>
              <a:t>ReSPECT</a:t>
            </a:r>
            <a:r>
              <a:rPr lang="en-GB" baseline="0" dirty="0" smtClean="0"/>
              <a:t> not legally binding? This is an FAQ. Imagine a situation where someone with only a couple of weeks to live has a </a:t>
            </a:r>
            <a:r>
              <a:rPr lang="en-GB" baseline="0" dirty="0" err="1" smtClean="0"/>
              <a:t>ReSPECT</a:t>
            </a:r>
            <a:r>
              <a:rPr lang="en-GB" baseline="0" dirty="0" smtClean="0"/>
              <a:t> form which says ‘do not take me to hospital under any circumstances’. Perhaps they’ve had the </a:t>
            </a:r>
            <a:r>
              <a:rPr lang="en-GB" baseline="0" dirty="0" err="1" smtClean="0"/>
              <a:t>ReSPECT</a:t>
            </a:r>
            <a:r>
              <a:rPr lang="en-GB" baseline="0" dirty="0" smtClean="0"/>
              <a:t> form for years but recently updated it due to a change in prognosis. They then find themselves in extreme agony, and ask their carer to call an ambulance to take them to hospital to get on top of the pain. The paramedic will of course need to override the </a:t>
            </a:r>
            <a:r>
              <a:rPr lang="en-GB" baseline="0" dirty="0" err="1" smtClean="0"/>
              <a:t>ReSPECT</a:t>
            </a:r>
            <a:r>
              <a:rPr lang="en-GB" baseline="0" dirty="0" smtClean="0"/>
              <a:t> form (which they can do because it’s not legally binding), as this is an unforeseen circumstance.</a:t>
            </a:r>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31</a:t>
            </a:fld>
            <a:endParaRPr lang="en-GB"/>
          </a:p>
        </p:txBody>
      </p:sp>
    </p:spTree>
    <p:extLst>
      <p:ext uri="{BB962C8B-B14F-4D97-AF65-F5344CB8AC3E}">
        <p14:creationId xmlns:p14="http://schemas.microsoft.com/office/powerpoint/2010/main" val="26472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is </a:t>
            </a:r>
            <a:r>
              <a:rPr lang="en-GB" dirty="0" err="1" smtClean="0"/>
              <a:t>ReSPECT</a:t>
            </a:r>
            <a:r>
              <a:rPr lang="en-GB" baseline="0" dirty="0" smtClean="0"/>
              <a:t> not legally binding? This is an FAQ. Imagine a situation where someone with only a couple of weeks to live has a </a:t>
            </a:r>
            <a:r>
              <a:rPr lang="en-GB" baseline="0" dirty="0" err="1" smtClean="0"/>
              <a:t>ReSPECT</a:t>
            </a:r>
            <a:r>
              <a:rPr lang="en-GB" baseline="0" dirty="0" smtClean="0"/>
              <a:t> form which says ‘do not take me to hospital under any circumstances’. Perhaps they’ve had the </a:t>
            </a:r>
            <a:r>
              <a:rPr lang="en-GB" baseline="0" dirty="0" err="1" smtClean="0"/>
              <a:t>ReSPECT</a:t>
            </a:r>
            <a:r>
              <a:rPr lang="en-GB" baseline="0" dirty="0" smtClean="0"/>
              <a:t> form for years but recently updated it due to a change in prognosis. They then find themselves in extreme agony, and ask their carer to call an ambulance to take them to hospital to get on top of the pain. The paramedic will of course need to override the </a:t>
            </a:r>
            <a:r>
              <a:rPr lang="en-GB" baseline="0" dirty="0" err="1" smtClean="0"/>
              <a:t>ReSPECT</a:t>
            </a:r>
            <a:r>
              <a:rPr lang="en-GB" baseline="0" dirty="0" smtClean="0"/>
              <a:t> form (which they can do because it’s not legally binding), as this is an unforeseen circumstance.</a:t>
            </a:r>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33</a:t>
            </a:fld>
            <a:endParaRPr lang="en-GB"/>
          </a:p>
        </p:txBody>
      </p:sp>
    </p:spTree>
    <p:extLst>
      <p:ext uri="{BB962C8B-B14F-4D97-AF65-F5344CB8AC3E}">
        <p14:creationId xmlns:p14="http://schemas.microsoft.com/office/powerpoint/2010/main" val="3999104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34</a:t>
            </a:fld>
            <a:endParaRPr lang="en-GB"/>
          </a:p>
        </p:txBody>
      </p:sp>
    </p:spTree>
    <p:extLst>
      <p:ext uri="{BB962C8B-B14F-4D97-AF65-F5344CB8AC3E}">
        <p14:creationId xmlns:p14="http://schemas.microsoft.com/office/powerpoint/2010/main" val="3981711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35</a:t>
            </a:fld>
            <a:endParaRPr lang="en-GB"/>
          </a:p>
        </p:txBody>
      </p:sp>
    </p:spTree>
    <p:extLst>
      <p:ext uri="{BB962C8B-B14F-4D97-AF65-F5344CB8AC3E}">
        <p14:creationId xmlns:p14="http://schemas.microsoft.com/office/powerpoint/2010/main" val="102325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37</a:t>
            </a:fld>
            <a:endParaRPr lang="en-GB"/>
          </a:p>
        </p:txBody>
      </p:sp>
    </p:spTree>
    <p:extLst>
      <p:ext uri="{BB962C8B-B14F-4D97-AF65-F5344CB8AC3E}">
        <p14:creationId xmlns:p14="http://schemas.microsoft.com/office/powerpoint/2010/main" val="1892475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38</a:t>
            </a:fld>
            <a:endParaRPr lang="en-GB"/>
          </a:p>
        </p:txBody>
      </p:sp>
    </p:spTree>
    <p:extLst>
      <p:ext uri="{BB962C8B-B14F-4D97-AF65-F5344CB8AC3E}">
        <p14:creationId xmlns:p14="http://schemas.microsoft.com/office/powerpoint/2010/main" val="1816083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40</a:t>
            </a:fld>
            <a:endParaRPr lang="en-GB"/>
          </a:p>
        </p:txBody>
      </p:sp>
    </p:spTree>
    <p:extLst>
      <p:ext uri="{BB962C8B-B14F-4D97-AF65-F5344CB8AC3E}">
        <p14:creationId xmlns:p14="http://schemas.microsoft.com/office/powerpoint/2010/main" val="1029840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Advise to do full</a:t>
            </a:r>
            <a:r>
              <a:rPr lang="en-GB" baseline="0" dirty="0" smtClean="0"/>
              <a:t> RESTORE2 training first / alongside</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41</a:t>
            </a:fld>
            <a:endParaRPr lang="en-GB"/>
          </a:p>
        </p:txBody>
      </p:sp>
    </p:spTree>
    <p:extLst>
      <p:ext uri="{BB962C8B-B14F-4D97-AF65-F5344CB8AC3E}">
        <p14:creationId xmlns:p14="http://schemas.microsoft.com/office/powerpoint/2010/main" val="1860166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35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4</a:t>
            </a:fld>
            <a:endParaRPr lang="en-GB"/>
          </a:p>
        </p:txBody>
      </p:sp>
    </p:spTree>
    <p:extLst>
      <p:ext uri="{BB962C8B-B14F-4D97-AF65-F5344CB8AC3E}">
        <p14:creationId xmlns:p14="http://schemas.microsoft.com/office/powerpoint/2010/main" val="2954461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smtClean="0">
                <a:effectLst/>
                <a:latin typeface="Arial" panose="020B0604020202020204" pitchFamily="34" charset="0"/>
                <a:ea typeface="Times New Roman" panose="02020603050405020304" pitchFamily="18" charset="0"/>
                <a:cs typeface="Times New Roman" panose="02020603050405020304" pitchFamily="18" charset="0"/>
              </a:rPr>
              <a:t>RESTORE2</a:t>
            </a:r>
            <a:r>
              <a:rPr lang="en-GB" sz="1200" b="1" baseline="30000" dirty="0" smtClean="0">
                <a:effectLst/>
                <a:latin typeface="Arial" panose="020B0604020202020204" pitchFamily="34" charset="0"/>
                <a:ea typeface="Times New Roman" panose="02020603050405020304" pitchFamily="18" charset="0"/>
                <a:cs typeface="Times New Roman" panose="02020603050405020304" pitchFamily="18" charset="0"/>
              </a:rPr>
              <a:t>TM</a:t>
            </a:r>
            <a:r>
              <a:rPr lang="en-GB" sz="1200" b="1" dirty="0" smtClean="0">
                <a:effectLst/>
                <a:latin typeface="Arial" panose="020B0604020202020204" pitchFamily="34" charset="0"/>
                <a:ea typeface="Times New Roman" panose="02020603050405020304" pitchFamily="18" charset="0"/>
                <a:cs typeface="Times New Roman" panose="02020603050405020304" pitchFamily="18" charset="0"/>
              </a:rPr>
              <a:t> –What is it?     </a:t>
            </a:r>
            <a:r>
              <a:rPr lang="en-GB" sz="1200" u="sng" dirty="0" smtClean="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https://www.youtube.com/watch?v=Gxrr9QOergg</a:t>
            </a: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(3mins 12 secs)</a:t>
            </a:r>
            <a:endParaRPr lang="en-GB"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90594-6E97-4236-B942-89AAAB02C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814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RESTORE2</a:t>
            </a:r>
            <a:r>
              <a:rPr kumimoji="0" lang="en-GB" sz="1200" b="1" i="0" u="none" strike="noStrike" kern="1200" cap="none" spc="0" normalizeH="0" baseline="3000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TM</a:t>
            </a: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–What is it?     </a:t>
            </a:r>
            <a:r>
              <a:rPr kumimoji="0" lang="en-GB" sz="1200" b="0" i="0" u="sng" strike="noStrike" kern="1200" cap="none" spc="0" normalizeH="0" baseline="0" noProof="0" dirty="0" smtClean="0">
                <a:ln>
                  <a:noFill/>
                </a:ln>
                <a:solidFill>
                  <a:srgbClr val="0000FF"/>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3"/>
              </a:rPr>
              <a:t>https://www.youtube.com/watch?v=Gxrr9QOergg</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(3mins 12 secs) </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B9F2B-6509-48C6-B51D-D5CAFD0C96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6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RESTORE2</a:t>
            </a:r>
            <a:r>
              <a:rPr kumimoji="0" lang="en-GB" sz="1200" b="1" i="0" u="none" strike="noStrike" kern="1200" cap="none" spc="0" normalizeH="0" baseline="3000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TM</a:t>
            </a: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–What is it?     </a:t>
            </a:r>
            <a:r>
              <a:rPr kumimoji="0" lang="en-GB" sz="1200" b="0" i="0" u="sng" strike="noStrike" kern="1200" cap="none" spc="0" normalizeH="0" baseline="0" noProof="0" dirty="0" smtClean="0">
                <a:ln>
                  <a:noFill/>
                </a:ln>
                <a:solidFill>
                  <a:srgbClr val="0000FF"/>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3"/>
              </a:rPr>
              <a:t>https://www.youtube.com/watch?v=Gxrr9QOergg</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(3mins 12 secs) </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B9F2B-6509-48C6-B51D-D5CAFD0C96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6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RESTORE2 mini form.</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225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Updated RESTORE2</a:t>
            </a:r>
            <a:r>
              <a:rPr lang="en-GB" baseline="0" dirty="0" smtClean="0"/>
              <a:t> mini tool</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9</a:t>
            </a:fld>
            <a:endParaRPr lang="en-GB"/>
          </a:p>
        </p:txBody>
      </p:sp>
    </p:spTree>
    <p:extLst>
      <p:ext uri="{BB962C8B-B14F-4D97-AF65-F5344CB8AC3E}">
        <p14:creationId xmlns:p14="http://schemas.microsoft.com/office/powerpoint/2010/main" val="3385989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8865942-4DE4-4B84-8AF6-05B4FB97F9F3}"/>
              </a:ext>
            </a:extLst>
          </p:cNvPr>
          <p:cNvSpPr/>
          <p:nvPr userDrawn="1"/>
        </p:nvSpPr>
        <p:spPr>
          <a:xfrm>
            <a:off x="0" y="1081653"/>
            <a:ext cx="12192000" cy="4023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xmlns="" id="{41F55216-9252-4635-B49F-61B5F92AC5DA}"/>
              </a:ext>
            </a:extLst>
          </p:cNvPr>
          <p:cNvSpPr>
            <a:spLocks noGrp="1"/>
          </p:cNvSpPr>
          <p:nvPr>
            <p:ph type="ctrTitle" hasCustomPrompt="1"/>
          </p:nvPr>
        </p:nvSpPr>
        <p:spPr>
          <a:xfrm>
            <a:off x="971320" y="1626592"/>
            <a:ext cx="10738081" cy="2387600"/>
          </a:xfrm>
        </p:spPr>
        <p:txBody>
          <a:bodyPr anchor="b">
            <a:normAutofit/>
          </a:bodyPr>
          <a:lstStyle>
            <a:lvl1pPr algn="l">
              <a:lnSpc>
                <a:spcPts val="4500"/>
              </a:lnSpc>
              <a:defRPr sz="4000">
                <a:solidFill>
                  <a:schemeClr val="bg1"/>
                </a:solidFill>
              </a:defRPr>
            </a:lvl1pPr>
          </a:lstStyle>
          <a:p>
            <a:r>
              <a:rPr lang="en-US" dirty="0"/>
              <a:t>Presentation title goes here… presentation title goes here … presentation title goes here</a:t>
            </a:r>
            <a:endParaRPr lang="en-GB" dirty="0"/>
          </a:p>
        </p:txBody>
      </p:sp>
      <p:sp>
        <p:nvSpPr>
          <p:cNvPr id="3" name="Subtitle 2">
            <a:extLst>
              <a:ext uri="{FF2B5EF4-FFF2-40B4-BE49-F238E27FC236}">
                <a16:creationId xmlns:a16="http://schemas.microsoft.com/office/drawing/2014/main" xmlns="" id="{82A8AA76-E563-43A5-A458-2E84F809B1E5}"/>
              </a:ext>
            </a:extLst>
          </p:cNvPr>
          <p:cNvSpPr>
            <a:spLocks noGrp="1"/>
          </p:cNvSpPr>
          <p:nvPr>
            <p:ph type="subTitle" idx="1" hasCustomPrompt="1"/>
          </p:nvPr>
        </p:nvSpPr>
        <p:spPr>
          <a:xfrm>
            <a:off x="971320" y="4230482"/>
            <a:ext cx="10738081" cy="642567"/>
          </a:xfrm>
        </p:spPr>
        <p:txBody>
          <a:bodyPr>
            <a:normAutofit/>
          </a:bodyPr>
          <a:lstStyle>
            <a:lvl1pPr marL="0" indent="0" algn="l">
              <a:lnSpc>
                <a:spcPts val="1500"/>
              </a:lnSpc>
              <a:spcBef>
                <a:spcPts val="0"/>
              </a:spcBef>
              <a:buNone/>
              <a:defRPr sz="12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a:p>
            <a:r>
              <a:rPr lang="en-US" dirty="0"/>
              <a:t>Event name (optional)</a:t>
            </a:r>
          </a:p>
          <a:p>
            <a:r>
              <a:rPr lang="en-US" dirty="0"/>
              <a:t>Today’s date</a:t>
            </a:r>
            <a:endParaRPr lang="en-GB" dirty="0"/>
          </a:p>
        </p:txBody>
      </p:sp>
      <p:sp>
        <p:nvSpPr>
          <p:cNvPr id="13" name="TextBox 12">
            <a:extLst>
              <a:ext uri="{FF2B5EF4-FFF2-40B4-BE49-F238E27FC236}">
                <a16:creationId xmlns:a16="http://schemas.microsoft.com/office/drawing/2014/main" xmlns="" id="{A4FBD904-903C-4935-9151-E92104783D87}"/>
              </a:ext>
            </a:extLst>
          </p:cNvPr>
          <p:cNvSpPr txBox="1"/>
          <p:nvPr userDrawn="1"/>
        </p:nvSpPr>
        <p:spPr>
          <a:xfrm>
            <a:off x="954618" y="725302"/>
            <a:ext cx="1708801" cy="307777"/>
          </a:xfrm>
          <a:prstGeom prst="rect">
            <a:avLst/>
          </a:prstGeom>
          <a:noFill/>
        </p:spPr>
        <p:txBody>
          <a:bodyPr wrap="none" lIns="0" tIns="0" rIns="0" bIns="0" rtlCol="0">
            <a:spAutoFit/>
          </a:bodyPr>
          <a:lstStyle/>
          <a:p>
            <a:pPr>
              <a:lnSpc>
                <a:spcPts val="1200"/>
              </a:lnSpc>
            </a:pPr>
            <a:r>
              <a:rPr lang="en-GB" sz="1050" b="1" dirty="0"/>
              <a:t>National Patient Safety</a:t>
            </a:r>
            <a:br>
              <a:rPr lang="en-GB" sz="1050" b="1" dirty="0"/>
            </a:br>
            <a:r>
              <a:rPr lang="en-GB" sz="1050" b="1" dirty="0"/>
              <a:t>Improvement Programmes</a:t>
            </a:r>
          </a:p>
        </p:txBody>
      </p:sp>
      <p:grpSp>
        <p:nvGrpSpPr>
          <p:cNvPr id="20" name="Group 19">
            <a:extLst>
              <a:ext uri="{FF2B5EF4-FFF2-40B4-BE49-F238E27FC236}">
                <a16:creationId xmlns:a16="http://schemas.microsoft.com/office/drawing/2014/main" xmlns="" id="{46C3A39C-6FD4-48C0-81EA-2C8FB63CF494}"/>
              </a:ext>
            </a:extLst>
          </p:cNvPr>
          <p:cNvGrpSpPr/>
          <p:nvPr userDrawn="1"/>
        </p:nvGrpSpPr>
        <p:grpSpPr>
          <a:xfrm>
            <a:off x="954617" y="1082062"/>
            <a:ext cx="2400000" cy="893984"/>
            <a:chOff x="2793304" y="1260493"/>
            <a:chExt cx="1800000" cy="893984"/>
          </a:xfrm>
        </p:grpSpPr>
        <p:sp>
          <p:nvSpPr>
            <p:cNvPr id="14" name="Rectangle: Top Corners Rounded 13">
              <a:extLst>
                <a:ext uri="{FF2B5EF4-FFF2-40B4-BE49-F238E27FC236}">
                  <a16:creationId xmlns:a16="http://schemas.microsoft.com/office/drawing/2014/main" xmlns="" id="{995A64C4-470F-44B9-8CCF-F6BE97F1D7DB}"/>
                </a:ext>
              </a:extLst>
            </p:cNvPr>
            <p:cNvSpPr/>
            <p:nvPr userDrawn="1"/>
          </p:nvSpPr>
          <p:spPr>
            <a:xfrm flipH="1" flipV="1">
              <a:off x="2793304" y="1440493"/>
              <a:ext cx="1800000" cy="71398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b="1" dirty="0">
                <a:solidFill>
                  <a:schemeClr val="bg1"/>
                </a:solidFill>
              </a:endParaRPr>
            </a:p>
          </p:txBody>
        </p:sp>
        <p:sp>
          <p:nvSpPr>
            <p:cNvPr id="15" name="Rectangle 14">
              <a:extLst>
                <a:ext uri="{FF2B5EF4-FFF2-40B4-BE49-F238E27FC236}">
                  <a16:creationId xmlns:a16="http://schemas.microsoft.com/office/drawing/2014/main" xmlns="" id="{9951D7C7-5EA7-45CB-90FE-C8EE33EE6965}"/>
                </a:ext>
              </a:extLst>
            </p:cNvPr>
            <p:cNvSpPr/>
            <p:nvPr userDrawn="1"/>
          </p:nvSpPr>
          <p:spPr>
            <a:xfrm>
              <a:off x="2793304" y="1260493"/>
              <a:ext cx="36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xmlns="" id="{28B58CB1-21EA-4230-968C-9F47C3BE7F27}"/>
                </a:ext>
              </a:extLst>
            </p:cNvPr>
            <p:cNvSpPr/>
            <p:nvPr userDrawn="1"/>
          </p:nvSpPr>
          <p:spPr>
            <a:xfrm>
              <a:off x="3153208" y="1260493"/>
              <a:ext cx="36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xmlns="" id="{34349AFD-38A9-437F-885B-CDD35781E8B3}"/>
                </a:ext>
              </a:extLst>
            </p:cNvPr>
            <p:cNvSpPr/>
            <p:nvPr userDrawn="1"/>
          </p:nvSpPr>
          <p:spPr>
            <a:xfrm>
              <a:off x="3513112" y="1260493"/>
              <a:ext cx="36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xmlns="" id="{F4202C07-BB0C-482F-9FC4-B49223C1DCAF}"/>
                </a:ext>
              </a:extLst>
            </p:cNvPr>
            <p:cNvSpPr/>
            <p:nvPr userDrawn="1"/>
          </p:nvSpPr>
          <p:spPr>
            <a:xfrm>
              <a:off x="3873016" y="1260493"/>
              <a:ext cx="36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xmlns="" id="{BCEB14E3-F0F8-4448-910C-0EC6302883E8}"/>
                </a:ext>
              </a:extLst>
            </p:cNvPr>
            <p:cNvSpPr/>
            <p:nvPr userDrawn="1"/>
          </p:nvSpPr>
          <p:spPr>
            <a:xfrm>
              <a:off x="4232920" y="1260493"/>
              <a:ext cx="36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1" name="TextBox 20">
            <a:extLst>
              <a:ext uri="{FF2B5EF4-FFF2-40B4-BE49-F238E27FC236}">
                <a16:creationId xmlns:a16="http://schemas.microsoft.com/office/drawing/2014/main" xmlns="" id="{11927EF4-6C5F-448D-94A7-405B0948A0C5}"/>
              </a:ext>
            </a:extLst>
          </p:cNvPr>
          <p:cNvSpPr txBox="1"/>
          <p:nvPr userDrawn="1"/>
        </p:nvSpPr>
        <p:spPr>
          <a:xfrm>
            <a:off x="971319" y="1322742"/>
            <a:ext cx="1620957" cy="579646"/>
          </a:xfrm>
          <a:prstGeom prst="rect">
            <a:avLst/>
          </a:prstGeom>
          <a:noFill/>
        </p:spPr>
        <p:txBody>
          <a:bodyPr wrap="none" rtlCol="0">
            <a:spAutoFit/>
          </a:bodyPr>
          <a:lstStyle/>
          <a:p>
            <a:pPr>
              <a:lnSpc>
                <a:spcPts val="1900"/>
              </a:lnSpc>
            </a:pPr>
            <a:r>
              <a:rPr lang="en-GB" sz="1800" b="1" dirty="0">
                <a:solidFill>
                  <a:schemeClr val="bg1"/>
                </a:solidFill>
                <a:latin typeface="Arial" panose="020B0604020202020204" pitchFamily="34" charset="0"/>
                <a:cs typeface="Arial" panose="020B0604020202020204" pitchFamily="34" charset="0"/>
              </a:rPr>
              <a:t>Managing</a:t>
            </a:r>
          </a:p>
          <a:p>
            <a:pPr>
              <a:lnSpc>
                <a:spcPts val="1900"/>
              </a:lnSpc>
            </a:pPr>
            <a:r>
              <a:rPr lang="en-GB" sz="1800" b="1" dirty="0">
                <a:solidFill>
                  <a:schemeClr val="bg1"/>
                </a:solidFill>
                <a:latin typeface="Arial" panose="020B0604020202020204" pitchFamily="34" charset="0"/>
                <a:cs typeface="Arial" panose="020B0604020202020204" pitchFamily="34" charset="0"/>
              </a:rPr>
              <a:t>Deterioration</a:t>
            </a:r>
          </a:p>
        </p:txBody>
      </p:sp>
      <p:sp>
        <p:nvSpPr>
          <p:cNvPr id="4" name="TextBox 3">
            <a:extLst>
              <a:ext uri="{FF2B5EF4-FFF2-40B4-BE49-F238E27FC236}">
                <a16:creationId xmlns:a16="http://schemas.microsoft.com/office/drawing/2014/main" xmlns="" id="{D59EC29C-8735-46A8-B389-C1998DAE27AA}"/>
              </a:ext>
            </a:extLst>
          </p:cNvPr>
          <p:cNvSpPr txBox="1"/>
          <p:nvPr userDrawn="1"/>
        </p:nvSpPr>
        <p:spPr>
          <a:xfrm>
            <a:off x="971319" y="5611536"/>
            <a:ext cx="3724405" cy="153888"/>
          </a:xfrm>
          <a:prstGeom prst="rect">
            <a:avLst/>
          </a:prstGeom>
          <a:noFill/>
        </p:spPr>
        <p:txBody>
          <a:bodyPr wrap="square" lIns="0" tIns="0" rIns="0" bIns="0" rtlCol="0">
            <a:spAutoFit/>
          </a:bodyPr>
          <a:lstStyle/>
          <a:p>
            <a:r>
              <a:rPr lang="en-GB" sz="1000" dirty="0">
                <a:solidFill>
                  <a:schemeClr val="tx1"/>
                </a:solidFill>
              </a:rPr>
              <a:t>Delivered by:</a:t>
            </a:r>
          </a:p>
        </p:txBody>
      </p:sp>
      <p:sp>
        <p:nvSpPr>
          <p:cNvPr id="22" name="TextBox 21">
            <a:extLst>
              <a:ext uri="{FF2B5EF4-FFF2-40B4-BE49-F238E27FC236}">
                <a16:creationId xmlns:a16="http://schemas.microsoft.com/office/drawing/2014/main" xmlns="" id="{BDC39BC9-21A2-4AB5-A532-55DF66FFCE25}"/>
              </a:ext>
            </a:extLst>
          </p:cNvPr>
          <p:cNvSpPr txBox="1"/>
          <p:nvPr userDrawn="1"/>
        </p:nvSpPr>
        <p:spPr>
          <a:xfrm>
            <a:off x="7832943" y="5611537"/>
            <a:ext cx="3724405" cy="564065"/>
          </a:xfrm>
          <a:prstGeom prst="rect">
            <a:avLst/>
          </a:prstGeom>
          <a:noFill/>
        </p:spPr>
        <p:txBody>
          <a:bodyPr wrap="square" lIns="0" tIns="0" rIns="0" bIns="0" rtlCol="0">
            <a:spAutoFit/>
          </a:bodyPr>
          <a:lstStyle/>
          <a:p>
            <a:pPr>
              <a:lnSpc>
                <a:spcPts val="1500"/>
              </a:lnSpc>
            </a:pPr>
            <a:r>
              <a:rPr lang="en-GB" sz="1000" i="0" dirty="0">
                <a:solidFill>
                  <a:schemeClr val="tx1"/>
                </a:solidFill>
              </a:rPr>
              <a:t>Led by:</a:t>
            </a:r>
          </a:p>
          <a:p>
            <a:pPr>
              <a:lnSpc>
                <a:spcPts val="1500"/>
              </a:lnSpc>
            </a:pPr>
            <a:r>
              <a:rPr lang="en-GB" sz="1200" b="1" i="0" dirty="0">
                <a:solidFill>
                  <a:schemeClr val="tx1"/>
                </a:solidFill>
              </a:rPr>
              <a:t>NHS England</a:t>
            </a:r>
          </a:p>
          <a:p>
            <a:pPr>
              <a:lnSpc>
                <a:spcPts val="1500"/>
              </a:lnSpc>
            </a:pPr>
            <a:r>
              <a:rPr lang="en-GB" sz="1200" b="1" i="0" dirty="0">
                <a:solidFill>
                  <a:schemeClr val="tx1"/>
                </a:solidFill>
              </a:rPr>
              <a:t>NHS Improvement</a:t>
            </a:r>
            <a:endParaRPr lang="en-GB" sz="1800" b="1" i="0" dirty="0">
              <a:solidFill>
                <a:schemeClr val="tx1"/>
              </a:solidFill>
            </a:endParaRPr>
          </a:p>
        </p:txBody>
      </p:sp>
      <p:sp>
        <p:nvSpPr>
          <p:cNvPr id="5" name="Rectangle 4">
            <a:extLst>
              <a:ext uri="{FF2B5EF4-FFF2-40B4-BE49-F238E27FC236}">
                <a16:creationId xmlns:a16="http://schemas.microsoft.com/office/drawing/2014/main" xmlns="" id="{A5A9697F-1876-4A8A-8E5B-1A6C9909A20A}"/>
              </a:ext>
            </a:extLst>
          </p:cNvPr>
          <p:cNvSpPr/>
          <p:nvPr userDrawn="1"/>
        </p:nvSpPr>
        <p:spPr>
          <a:xfrm>
            <a:off x="1" y="5105115"/>
            <a:ext cx="12191999"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TextBox 26">
            <a:extLst>
              <a:ext uri="{FF2B5EF4-FFF2-40B4-BE49-F238E27FC236}">
                <a16:creationId xmlns:a16="http://schemas.microsoft.com/office/drawing/2014/main" xmlns="" id="{DF7C3C38-3AD7-463B-9726-80BD222453BD}"/>
              </a:ext>
            </a:extLst>
          </p:cNvPr>
          <p:cNvSpPr txBox="1"/>
          <p:nvPr userDrawn="1"/>
        </p:nvSpPr>
        <p:spPr>
          <a:xfrm>
            <a:off x="1266706" y="5146296"/>
            <a:ext cx="1069524" cy="271677"/>
          </a:xfrm>
          <a:prstGeom prst="rect">
            <a:avLst/>
          </a:prstGeom>
          <a:noFill/>
        </p:spPr>
        <p:txBody>
          <a:bodyPr wrap="none" rtlCol="0">
            <a:spAutoFit/>
          </a:bodyPr>
          <a:lstStyle/>
          <a:p>
            <a:pPr>
              <a:lnSpc>
                <a:spcPts val="1500"/>
              </a:lnSpc>
            </a:pPr>
            <a:r>
              <a:rPr lang="en-GB" sz="1200" b="1" dirty="0">
                <a:solidFill>
                  <a:schemeClr val="bg1"/>
                </a:solidFill>
                <a:latin typeface="+mj-lt"/>
                <a:cs typeface="Arial" panose="020B0604020202020204" pitchFamily="34" charset="0"/>
              </a:rPr>
              <a:t>@NatPatSIP</a:t>
            </a:r>
          </a:p>
        </p:txBody>
      </p:sp>
      <p:sp>
        <p:nvSpPr>
          <p:cNvPr id="28" name="TextBox 27">
            <a:extLst>
              <a:ext uri="{FF2B5EF4-FFF2-40B4-BE49-F238E27FC236}">
                <a16:creationId xmlns:a16="http://schemas.microsoft.com/office/drawing/2014/main" xmlns="" id="{256A0F14-9E35-4399-A0A1-F9654287CCCB}"/>
              </a:ext>
            </a:extLst>
          </p:cNvPr>
          <p:cNvSpPr txBox="1"/>
          <p:nvPr userDrawn="1"/>
        </p:nvSpPr>
        <p:spPr>
          <a:xfrm>
            <a:off x="7696733" y="5133770"/>
            <a:ext cx="2396554" cy="284693"/>
          </a:xfrm>
          <a:prstGeom prst="rect">
            <a:avLst/>
          </a:prstGeom>
          <a:noFill/>
        </p:spPr>
        <p:txBody>
          <a:bodyPr wrap="none" rtlCol="0">
            <a:spAutoFit/>
          </a:bodyPr>
          <a:lstStyle/>
          <a:p>
            <a:pPr>
              <a:lnSpc>
                <a:spcPts val="1500"/>
              </a:lnSpc>
            </a:pPr>
            <a:r>
              <a:rPr lang="en-GB" sz="1400" b="1" dirty="0">
                <a:solidFill>
                  <a:schemeClr val="bg1"/>
                </a:solidFill>
                <a:latin typeface="+mj-lt"/>
                <a:cs typeface="Arial" panose="020B0604020202020204" pitchFamily="34" charset="0"/>
              </a:rPr>
              <a:t>www.improvement.nhs.uk</a:t>
            </a:r>
          </a:p>
        </p:txBody>
      </p:sp>
      <p:pic>
        <p:nvPicPr>
          <p:cNvPr id="8" name="Picture 7">
            <a:extLst>
              <a:ext uri="{FF2B5EF4-FFF2-40B4-BE49-F238E27FC236}">
                <a16:creationId xmlns:a16="http://schemas.microsoft.com/office/drawing/2014/main" xmlns="" id="{8F93993E-6359-4D67-863C-59C2B1F5D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319" y="5835968"/>
            <a:ext cx="1302557" cy="115200"/>
          </a:xfrm>
          <a:prstGeom prst="rect">
            <a:avLst/>
          </a:prstGeom>
        </p:spPr>
      </p:pic>
      <p:pic>
        <p:nvPicPr>
          <p:cNvPr id="10" name="Picture 9" descr="A close up of a logo&#10;&#10;Description automatically generated">
            <a:extLst>
              <a:ext uri="{FF2B5EF4-FFF2-40B4-BE49-F238E27FC236}">
                <a16:creationId xmlns:a16="http://schemas.microsoft.com/office/drawing/2014/main" xmlns="" id="{C372C2BF-5E3C-491C-8B57-809EC9C7A9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17" y="5205653"/>
            <a:ext cx="221538" cy="180000"/>
          </a:xfrm>
          <a:prstGeom prst="rect">
            <a:avLst/>
          </a:prstGeom>
        </p:spPr>
      </p:pic>
      <p:sp>
        <p:nvSpPr>
          <p:cNvPr id="24" name="Text Placeholder 8">
            <a:extLst>
              <a:ext uri="{FF2B5EF4-FFF2-40B4-BE49-F238E27FC236}">
                <a16:creationId xmlns:a16="http://schemas.microsoft.com/office/drawing/2014/main" xmlns="" id="{987CA799-45C6-4ADE-8240-D28BC21FACEB}"/>
              </a:ext>
            </a:extLst>
          </p:cNvPr>
          <p:cNvSpPr>
            <a:spLocks noGrp="1"/>
          </p:cNvSpPr>
          <p:nvPr>
            <p:ph type="body" sz="quarter" idx="10" hasCustomPrompt="1"/>
          </p:nvPr>
        </p:nvSpPr>
        <p:spPr>
          <a:xfrm>
            <a:off x="954617" y="6003827"/>
            <a:ext cx="1874837" cy="333425"/>
          </a:xfrm>
        </p:spPr>
        <p:txBody>
          <a:bodyPr>
            <a:spAutoFit/>
          </a:bodyPr>
          <a:lstStyle>
            <a:lvl1pPr marL="0" indent="0">
              <a:lnSpc>
                <a:spcPts val="1300"/>
              </a:lnSpc>
              <a:buNone/>
              <a:defRPr sz="1100" b="1">
                <a:solidFill>
                  <a:schemeClr val="tx1"/>
                </a:solidFill>
              </a:defRPr>
            </a:lvl1pPr>
          </a:lstStyle>
          <a:p>
            <a:pPr lvl="0"/>
            <a:r>
              <a:rPr lang="en-US" dirty="0"/>
              <a:t>West of England Patient Safety Collaborative</a:t>
            </a:r>
            <a:endParaRPr lang="en-GB" dirty="0"/>
          </a:p>
        </p:txBody>
      </p:sp>
    </p:spTree>
    <p:extLst>
      <p:ext uri="{BB962C8B-B14F-4D97-AF65-F5344CB8AC3E}">
        <p14:creationId xmlns:p14="http://schemas.microsoft.com/office/powerpoint/2010/main" val="58394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361586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90524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829938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35088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425984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E21991-4441-4BB3-8A98-5F46C574832F}" type="datetimeFigureOut">
              <a:rPr lang="en-GB" smtClean="0"/>
              <a:t>03/08/2021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3432266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E21991-4441-4BB3-8A98-5F46C574832F}" type="datetimeFigureOut">
              <a:rPr lang="en-GB" smtClean="0"/>
              <a:t>03/08/2021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215803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21991-4441-4BB3-8A98-5F46C574832F}" type="datetimeFigureOut">
              <a:rPr lang="en-GB" smtClean="0"/>
              <a:t>03/08/2021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301242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E21991-4441-4BB3-8A98-5F46C574832F}" type="datetimeFigureOut">
              <a:rPr lang="en-GB" smtClean="0"/>
              <a:t>03/08/2021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2195202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E21991-4441-4BB3-8A98-5F46C574832F}" type="datetimeFigureOut">
              <a:rPr lang="en-GB" smtClean="0"/>
              <a:t>03/08/2021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79834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0DF2C-C752-4577-9EB6-CE092688D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1BF8EC2-E5B3-4CCF-8572-11C199DB2019}"/>
              </a:ext>
            </a:extLst>
          </p:cNvPr>
          <p:cNvSpPr>
            <a:spLocks noGrp="1"/>
          </p:cNvSpPr>
          <p:nvPr>
            <p:ph idx="1"/>
          </p:nvPr>
        </p:nvSpPr>
        <p:spPr/>
        <p:txBody>
          <a:bodyPr/>
          <a:lstStyle>
            <a:lvl1pPr marL="180000" indent="-180000">
              <a:lnSpc>
                <a:spcPct val="100000"/>
              </a:lnSpc>
              <a:spcBef>
                <a:spcPts val="0"/>
              </a:spcBef>
              <a:spcAft>
                <a:spcPts val="600"/>
              </a:spcAft>
              <a:buFont typeface="Frutiger" panose="020B0500000000000000" pitchFamily="34" charset="0"/>
              <a:buChar char="&gt;"/>
              <a:defRPr>
                <a:solidFill>
                  <a:schemeClr val="accent2"/>
                </a:solidFill>
              </a:defRPr>
            </a:lvl1pPr>
            <a:lvl2pPr marL="180000" indent="-180000">
              <a:lnSpc>
                <a:spcPct val="100000"/>
              </a:lnSpc>
              <a:spcBef>
                <a:spcPts val="0"/>
              </a:spcBef>
              <a:spcAft>
                <a:spcPts val="600"/>
              </a:spcAft>
              <a:buFont typeface="Frutiger" panose="020B0500000000000000" pitchFamily="34" charset="0"/>
              <a:buChar char="&gt;"/>
              <a:defRPr>
                <a:solidFill>
                  <a:schemeClr val="accent3"/>
                </a:solidFill>
              </a:defRPr>
            </a:lvl2pPr>
            <a:lvl3pPr marL="180000" indent="-180000">
              <a:lnSpc>
                <a:spcPct val="100000"/>
              </a:lnSpc>
              <a:spcBef>
                <a:spcPts val="0"/>
              </a:spcBef>
              <a:spcAft>
                <a:spcPts val="600"/>
              </a:spcAft>
              <a:buFont typeface="Frutiger" panose="020B0500000000000000" pitchFamily="34" charset="0"/>
              <a:buChar char="&gt;"/>
              <a:defRPr>
                <a:solidFill>
                  <a:schemeClr val="accent4"/>
                </a:solidFill>
              </a:defRPr>
            </a:lvl3pPr>
            <a:lvl4pPr marL="180000" indent="-180000">
              <a:lnSpc>
                <a:spcPct val="100000"/>
              </a:lnSpc>
              <a:spcBef>
                <a:spcPts val="0"/>
              </a:spcBef>
              <a:spcAft>
                <a:spcPts val="600"/>
              </a:spcAft>
              <a:buFont typeface="Frutiger" panose="020B0500000000000000" pitchFamily="34" charset="0"/>
              <a:buChar char="&gt;"/>
              <a:defRPr>
                <a:solidFill>
                  <a:schemeClr val="accent5"/>
                </a:solidFill>
              </a:defRPr>
            </a:lvl4pPr>
            <a:lvl5pPr marL="180000" indent="-180000">
              <a:lnSpc>
                <a:spcPct val="100000"/>
              </a:lnSpc>
              <a:spcBef>
                <a:spcPts val="0"/>
              </a:spcBef>
              <a:spcAft>
                <a:spcPts val="600"/>
              </a:spcAft>
              <a:buFont typeface="Frutiger" panose="020B0500000000000000" pitchFamily="34" charset="0"/>
              <a:buChar char="&gt;"/>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4">
            <a:extLst>
              <a:ext uri="{FF2B5EF4-FFF2-40B4-BE49-F238E27FC236}">
                <a16:creationId xmlns:a16="http://schemas.microsoft.com/office/drawing/2014/main" xmlns="" id="{1B23850C-E54D-404E-9D41-6E8F52C12380}"/>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11" name="Slide Number Placeholder 5">
            <a:extLst>
              <a:ext uri="{FF2B5EF4-FFF2-40B4-BE49-F238E27FC236}">
                <a16:creationId xmlns:a16="http://schemas.microsoft.com/office/drawing/2014/main" xmlns="" id="{29B19B67-BE4D-4FF1-BFE9-C21074F3434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xmlns="" id="{9C1A9DD0-A58F-4E8B-9B37-0EC02E2683A8}"/>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a:extLst>
              <a:ext uri="{FF2B5EF4-FFF2-40B4-BE49-F238E27FC236}">
                <a16:creationId xmlns:a16="http://schemas.microsoft.com/office/drawing/2014/main" xmlns="" id="{3CDBAA4C-2008-49F5-A598-6E1D0080E963}"/>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445090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E21991-4441-4BB3-8A98-5F46C574832F}" type="datetimeFigureOut">
              <a:rPr lang="en-GB" smtClean="0"/>
              <a:t>03/08/2021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1488645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21991-4441-4BB3-8A98-5F46C574832F}" type="datetimeFigureOut">
              <a:rPr lang="en-GB" smtClean="0"/>
              <a:t>03/08/2021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2171871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21991-4441-4BB3-8A98-5F46C574832F}" type="datetimeFigureOut">
              <a:rPr lang="en-GB" smtClean="0"/>
              <a:t>03/08/2021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1783925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21991-4441-4BB3-8A98-5F46C574832F}" type="datetimeFigureOut">
              <a:rPr lang="en-GB" smtClean="0"/>
              <a:t>03/08/2021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3168715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E21991-4441-4BB3-8A98-5F46C574832F}" type="datetimeFigureOut">
              <a:rPr lang="en-GB" smtClean="0"/>
              <a:t>03/08/2021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4177938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E21991-4441-4BB3-8A98-5F46C574832F}" type="datetimeFigureOut">
              <a:rPr lang="en-GB" smtClean="0"/>
              <a:t>03/08/2021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2512158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8865942-4DE4-4B84-8AF6-05B4FB97F9F3}"/>
              </a:ext>
            </a:extLst>
          </p:cNvPr>
          <p:cNvSpPr/>
          <p:nvPr userDrawn="1"/>
        </p:nvSpPr>
        <p:spPr>
          <a:xfrm>
            <a:off x="0" y="1081653"/>
            <a:ext cx="12192000" cy="4023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xmlns="" id="{41F55216-9252-4635-B49F-61B5F92AC5DA}"/>
              </a:ext>
            </a:extLst>
          </p:cNvPr>
          <p:cNvSpPr>
            <a:spLocks noGrp="1"/>
          </p:cNvSpPr>
          <p:nvPr>
            <p:ph type="ctrTitle" hasCustomPrompt="1"/>
          </p:nvPr>
        </p:nvSpPr>
        <p:spPr>
          <a:xfrm>
            <a:off x="971320" y="1626592"/>
            <a:ext cx="10738081" cy="2387600"/>
          </a:xfrm>
        </p:spPr>
        <p:txBody>
          <a:bodyPr anchor="b">
            <a:normAutofit/>
          </a:bodyPr>
          <a:lstStyle>
            <a:lvl1pPr algn="l">
              <a:lnSpc>
                <a:spcPts val="4500"/>
              </a:lnSpc>
              <a:defRPr sz="4000">
                <a:solidFill>
                  <a:schemeClr val="bg1"/>
                </a:solidFill>
              </a:defRPr>
            </a:lvl1pPr>
          </a:lstStyle>
          <a:p>
            <a:r>
              <a:rPr lang="en-US" dirty="0"/>
              <a:t>Presentation title goes here… presentation title goes here … presentation title goes here</a:t>
            </a:r>
            <a:endParaRPr lang="en-GB" dirty="0"/>
          </a:p>
        </p:txBody>
      </p:sp>
      <p:sp>
        <p:nvSpPr>
          <p:cNvPr id="3" name="Subtitle 2">
            <a:extLst>
              <a:ext uri="{FF2B5EF4-FFF2-40B4-BE49-F238E27FC236}">
                <a16:creationId xmlns:a16="http://schemas.microsoft.com/office/drawing/2014/main" xmlns="" id="{82A8AA76-E563-43A5-A458-2E84F809B1E5}"/>
              </a:ext>
            </a:extLst>
          </p:cNvPr>
          <p:cNvSpPr>
            <a:spLocks noGrp="1"/>
          </p:cNvSpPr>
          <p:nvPr>
            <p:ph type="subTitle" idx="1" hasCustomPrompt="1"/>
          </p:nvPr>
        </p:nvSpPr>
        <p:spPr>
          <a:xfrm>
            <a:off x="971320" y="4230482"/>
            <a:ext cx="10738081" cy="642567"/>
          </a:xfrm>
        </p:spPr>
        <p:txBody>
          <a:bodyPr>
            <a:normAutofit/>
          </a:bodyPr>
          <a:lstStyle>
            <a:lvl1pPr marL="0" indent="0" algn="l">
              <a:lnSpc>
                <a:spcPts val="1500"/>
              </a:lnSpc>
              <a:spcBef>
                <a:spcPts val="0"/>
              </a:spcBef>
              <a:buNone/>
              <a:defRPr sz="12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a:p>
            <a:r>
              <a:rPr lang="en-US" dirty="0"/>
              <a:t>Event name (optional)</a:t>
            </a:r>
          </a:p>
          <a:p>
            <a:r>
              <a:rPr lang="en-US" dirty="0"/>
              <a:t>Today’s date</a:t>
            </a:r>
            <a:endParaRPr lang="en-GB" dirty="0"/>
          </a:p>
        </p:txBody>
      </p:sp>
      <p:sp>
        <p:nvSpPr>
          <p:cNvPr id="13" name="TextBox 12">
            <a:extLst>
              <a:ext uri="{FF2B5EF4-FFF2-40B4-BE49-F238E27FC236}">
                <a16:creationId xmlns:a16="http://schemas.microsoft.com/office/drawing/2014/main" xmlns="" id="{A4FBD904-903C-4935-9151-E92104783D87}"/>
              </a:ext>
            </a:extLst>
          </p:cNvPr>
          <p:cNvSpPr txBox="1"/>
          <p:nvPr userDrawn="1"/>
        </p:nvSpPr>
        <p:spPr>
          <a:xfrm>
            <a:off x="954618" y="725302"/>
            <a:ext cx="1708801" cy="307777"/>
          </a:xfrm>
          <a:prstGeom prst="rect">
            <a:avLst/>
          </a:prstGeom>
          <a:noFill/>
        </p:spPr>
        <p:txBody>
          <a:bodyPr wrap="none" lIns="0" tIns="0" rIns="0" bIns="0" rtlCol="0">
            <a:spAutoFit/>
          </a:bodyPr>
          <a:lstStyle/>
          <a:p>
            <a:pPr>
              <a:lnSpc>
                <a:spcPts val="1200"/>
              </a:lnSpc>
            </a:pPr>
            <a:r>
              <a:rPr lang="en-GB" sz="1050" b="1" dirty="0"/>
              <a:t>National Patient Safety</a:t>
            </a:r>
            <a:br>
              <a:rPr lang="en-GB" sz="1050" b="1" dirty="0"/>
            </a:br>
            <a:r>
              <a:rPr lang="en-GB" sz="1050" b="1" dirty="0"/>
              <a:t>Improvement Programmes</a:t>
            </a:r>
          </a:p>
        </p:txBody>
      </p:sp>
      <p:grpSp>
        <p:nvGrpSpPr>
          <p:cNvPr id="20" name="Group 19">
            <a:extLst>
              <a:ext uri="{FF2B5EF4-FFF2-40B4-BE49-F238E27FC236}">
                <a16:creationId xmlns:a16="http://schemas.microsoft.com/office/drawing/2014/main" xmlns="" id="{46C3A39C-6FD4-48C0-81EA-2C8FB63CF494}"/>
              </a:ext>
            </a:extLst>
          </p:cNvPr>
          <p:cNvGrpSpPr/>
          <p:nvPr userDrawn="1"/>
        </p:nvGrpSpPr>
        <p:grpSpPr>
          <a:xfrm>
            <a:off x="954617" y="1082062"/>
            <a:ext cx="2400000" cy="893984"/>
            <a:chOff x="2793304" y="1260493"/>
            <a:chExt cx="1800000" cy="893984"/>
          </a:xfrm>
        </p:grpSpPr>
        <p:sp>
          <p:nvSpPr>
            <p:cNvPr id="14" name="Rectangle: Top Corners Rounded 13">
              <a:extLst>
                <a:ext uri="{FF2B5EF4-FFF2-40B4-BE49-F238E27FC236}">
                  <a16:creationId xmlns:a16="http://schemas.microsoft.com/office/drawing/2014/main" xmlns="" id="{995A64C4-470F-44B9-8CCF-F6BE97F1D7DB}"/>
                </a:ext>
              </a:extLst>
            </p:cNvPr>
            <p:cNvSpPr/>
            <p:nvPr userDrawn="1"/>
          </p:nvSpPr>
          <p:spPr>
            <a:xfrm flipH="1" flipV="1">
              <a:off x="2793304" y="1440493"/>
              <a:ext cx="1800000" cy="71398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b="1" dirty="0">
                <a:solidFill>
                  <a:schemeClr val="bg1"/>
                </a:solidFill>
              </a:endParaRPr>
            </a:p>
          </p:txBody>
        </p:sp>
        <p:sp>
          <p:nvSpPr>
            <p:cNvPr id="15" name="Rectangle 14">
              <a:extLst>
                <a:ext uri="{FF2B5EF4-FFF2-40B4-BE49-F238E27FC236}">
                  <a16:creationId xmlns:a16="http://schemas.microsoft.com/office/drawing/2014/main" xmlns="" id="{9951D7C7-5EA7-45CB-90FE-C8EE33EE6965}"/>
                </a:ext>
              </a:extLst>
            </p:cNvPr>
            <p:cNvSpPr/>
            <p:nvPr userDrawn="1"/>
          </p:nvSpPr>
          <p:spPr>
            <a:xfrm>
              <a:off x="2793304" y="1260493"/>
              <a:ext cx="36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xmlns="" id="{28B58CB1-21EA-4230-968C-9F47C3BE7F27}"/>
                </a:ext>
              </a:extLst>
            </p:cNvPr>
            <p:cNvSpPr/>
            <p:nvPr userDrawn="1"/>
          </p:nvSpPr>
          <p:spPr>
            <a:xfrm>
              <a:off x="3153208" y="1260493"/>
              <a:ext cx="36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xmlns="" id="{34349AFD-38A9-437F-885B-CDD35781E8B3}"/>
                </a:ext>
              </a:extLst>
            </p:cNvPr>
            <p:cNvSpPr/>
            <p:nvPr userDrawn="1"/>
          </p:nvSpPr>
          <p:spPr>
            <a:xfrm>
              <a:off x="3513112" y="1260493"/>
              <a:ext cx="36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xmlns="" id="{F4202C07-BB0C-482F-9FC4-B49223C1DCAF}"/>
                </a:ext>
              </a:extLst>
            </p:cNvPr>
            <p:cNvSpPr/>
            <p:nvPr userDrawn="1"/>
          </p:nvSpPr>
          <p:spPr>
            <a:xfrm>
              <a:off x="3873016" y="1260493"/>
              <a:ext cx="36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xmlns="" id="{BCEB14E3-F0F8-4448-910C-0EC6302883E8}"/>
                </a:ext>
              </a:extLst>
            </p:cNvPr>
            <p:cNvSpPr/>
            <p:nvPr userDrawn="1"/>
          </p:nvSpPr>
          <p:spPr>
            <a:xfrm>
              <a:off x="4232920" y="1260493"/>
              <a:ext cx="36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1" name="TextBox 20">
            <a:extLst>
              <a:ext uri="{FF2B5EF4-FFF2-40B4-BE49-F238E27FC236}">
                <a16:creationId xmlns:a16="http://schemas.microsoft.com/office/drawing/2014/main" xmlns="" id="{11927EF4-6C5F-448D-94A7-405B0948A0C5}"/>
              </a:ext>
            </a:extLst>
          </p:cNvPr>
          <p:cNvSpPr txBox="1"/>
          <p:nvPr userDrawn="1"/>
        </p:nvSpPr>
        <p:spPr>
          <a:xfrm>
            <a:off x="971319" y="1322742"/>
            <a:ext cx="1620957" cy="579646"/>
          </a:xfrm>
          <a:prstGeom prst="rect">
            <a:avLst/>
          </a:prstGeom>
          <a:noFill/>
        </p:spPr>
        <p:txBody>
          <a:bodyPr wrap="none" rtlCol="0">
            <a:spAutoFit/>
          </a:bodyPr>
          <a:lstStyle/>
          <a:p>
            <a:pPr>
              <a:lnSpc>
                <a:spcPts val="1900"/>
              </a:lnSpc>
            </a:pPr>
            <a:r>
              <a:rPr lang="en-GB" sz="1800" b="1" dirty="0">
                <a:solidFill>
                  <a:schemeClr val="bg1"/>
                </a:solidFill>
                <a:latin typeface="Arial" panose="020B0604020202020204" pitchFamily="34" charset="0"/>
                <a:cs typeface="Arial" panose="020B0604020202020204" pitchFamily="34" charset="0"/>
              </a:rPr>
              <a:t>Managing</a:t>
            </a:r>
          </a:p>
          <a:p>
            <a:pPr>
              <a:lnSpc>
                <a:spcPts val="1900"/>
              </a:lnSpc>
            </a:pPr>
            <a:r>
              <a:rPr lang="en-GB" sz="1800" b="1" dirty="0">
                <a:solidFill>
                  <a:schemeClr val="bg1"/>
                </a:solidFill>
                <a:latin typeface="Arial" panose="020B0604020202020204" pitchFamily="34" charset="0"/>
                <a:cs typeface="Arial" panose="020B0604020202020204" pitchFamily="34" charset="0"/>
              </a:rPr>
              <a:t>Deterioration</a:t>
            </a:r>
          </a:p>
        </p:txBody>
      </p:sp>
      <p:sp>
        <p:nvSpPr>
          <p:cNvPr id="4" name="TextBox 3">
            <a:extLst>
              <a:ext uri="{FF2B5EF4-FFF2-40B4-BE49-F238E27FC236}">
                <a16:creationId xmlns:a16="http://schemas.microsoft.com/office/drawing/2014/main" xmlns="" id="{D59EC29C-8735-46A8-B389-C1998DAE27AA}"/>
              </a:ext>
            </a:extLst>
          </p:cNvPr>
          <p:cNvSpPr txBox="1"/>
          <p:nvPr userDrawn="1"/>
        </p:nvSpPr>
        <p:spPr>
          <a:xfrm>
            <a:off x="971319" y="5611536"/>
            <a:ext cx="3724405" cy="153888"/>
          </a:xfrm>
          <a:prstGeom prst="rect">
            <a:avLst/>
          </a:prstGeom>
          <a:noFill/>
        </p:spPr>
        <p:txBody>
          <a:bodyPr wrap="square" lIns="0" tIns="0" rIns="0" bIns="0" rtlCol="0">
            <a:spAutoFit/>
          </a:bodyPr>
          <a:lstStyle/>
          <a:p>
            <a:r>
              <a:rPr lang="en-GB" sz="1000" dirty="0">
                <a:solidFill>
                  <a:schemeClr val="tx1"/>
                </a:solidFill>
              </a:rPr>
              <a:t>Delivered by:</a:t>
            </a:r>
          </a:p>
        </p:txBody>
      </p:sp>
      <p:sp>
        <p:nvSpPr>
          <p:cNvPr id="22" name="TextBox 21">
            <a:extLst>
              <a:ext uri="{FF2B5EF4-FFF2-40B4-BE49-F238E27FC236}">
                <a16:creationId xmlns:a16="http://schemas.microsoft.com/office/drawing/2014/main" xmlns="" id="{BDC39BC9-21A2-4AB5-A532-55DF66FFCE25}"/>
              </a:ext>
            </a:extLst>
          </p:cNvPr>
          <p:cNvSpPr txBox="1"/>
          <p:nvPr userDrawn="1"/>
        </p:nvSpPr>
        <p:spPr>
          <a:xfrm>
            <a:off x="7832943" y="5611537"/>
            <a:ext cx="3724405" cy="564065"/>
          </a:xfrm>
          <a:prstGeom prst="rect">
            <a:avLst/>
          </a:prstGeom>
          <a:noFill/>
        </p:spPr>
        <p:txBody>
          <a:bodyPr wrap="square" lIns="0" tIns="0" rIns="0" bIns="0" rtlCol="0">
            <a:spAutoFit/>
          </a:bodyPr>
          <a:lstStyle/>
          <a:p>
            <a:pPr>
              <a:lnSpc>
                <a:spcPts val="1500"/>
              </a:lnSpc>
            </a:pPr>
            <a:r>
              <a:rPr lang="en-GB" sz="1000" i="0" dirty="0">
                <a:solidFill>
                  <a:schemeClr val="tx1"/>
                </a:solidFill>
              </a:rPr>
              <a:t>Led by:</a:t>
            </a:r>
          </a:p>
          <a:p>
            <a:pPr>
              <a:lnSpc>
                <a:spcPts val="1500"/>
              </a:lnSpc>
            </a:pPr>
            <a:r>
              <a:rPr lang="en-GB" sz="1200" b="1" i="0" dirty="0">
                <a:solidFill>
                  <a:schemeClr val="tx1"/>
                </a:solidFill>
              </a:rPr>
              <a:t>NHS England</a:t>
            </a:r>
          </a:p>
          <a:p>
            <a:pPr>
              <a:lnSpc>
                <a:spcPts val="1500"/>
              </a:lnSpc>
            </a:pPr>
            <a:r>
              <a:rPr lang="en-GB" sz="1200" b="1" i="0" dirty="0">
                <a:solidFill>
                  <a:schemeClr val="tx1"/>
                </a:solidFill>
              </a:rPr>
              <a:t>NHS Improvement</a:t>
            </a:r>
            <a:endParaRPr lang="en-GB" sz="1800" b="1" i="0" dirty="0">
              <a:solidFill>
                <a:schemeClr val="tx1"/>
              </a:solidFill>
            </a:endParaRPr>
          </a:p>
        </p:txBody>
      </p:sp>
      <p:sp>
        <p:nvSpPr>
          <p:cNvPr id="5" name="Rectangle 4">
            <a:extLst>
              <a:ext uri="{FF2B5EF4-FFF2-40B4-BE49-F238E27FC236}">
                <a16:creationId xmlns:a16="http://schemas.microsoft.com/office/drawing/2014/main" xmlns="" id="{A5A9697F-1876-4A8A-8E5B-1A6C9909A20A}"/>
              </a:ext>
            </a:extLst>
          </p:cNvPr>
          <p:cNvSpPr/>
          <p:nvPr userDrawn="1"/>
        </p:nvSpPr>
        <p:spPr>
          <a:xfrm>
            <a:off x="1" y="5105115"/>
            <a:ext cx="12191999"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TextBox 26">
            <a:extLst>
              <a:ext uri="{FF2B5EF4-FFF2-40B4-BE49-F238E27FC236}">
                <a16:creationId xmlns:a16="http://schemas.microsoft.com/office/drawing/2014/main" xmlns="" id="{DF7C3C38-3AD7-463B-9726-80BD222453BD}"/>
              </a:ext>
            </a:extLst>
          </p:cNvPr>
          <p:cNvSpPr txBox="1"/>
          <p:nvPr userDrawn="1"/>
        </p:nvSpPr>
        <p:spPr>
          <a:xfrm>
            <a:off x="1266706" y="5146296"/>
            <a:ext cx="1069524" cy="271677"/>
          </a:xfrm>
          <a:prstGeom prst="rect">
            <a:avLst/>
          </a:prstGeom>
          <a:noFill/>
        </p:spPr>
        <p:txBody>
          <a:bodyPr wrap="none" rtlCol="0">
            <a:spAutoFit/>
          </a:bodyPr>
          <a:lstStyle/>
          <a:p>
            <a:pPr>
              <a:lnSpc>
                <a:spcPts val="1500"/>
              </a:lnSpc>
            </a:pPr>
            <a:r>
              <a:rPr lang="en-GB" sz="1200" b="1" dirty="0">
                <a:solidFill>
                  <a:schemeClr val="bg1"/>
                </a:solidFill>
                <a:latin typeface="+mj-lt"/>
                <a:cs typeface="Arial" panose="020B0604020202020204" pitchFamily="34" charset="0"/>
              </a:rPr>
              <a:t>@NatPatSIP</a:t>
            </a:r>
          </a:p>
        </p:txBody>
      </p:sp>
      <p:sp>
        <p:nvSpPr>
          <p:cNvPr id="28" name="TextBox 27">
            <a:extLst>
              <a:ext uri="{FF2B5EF4-FFF2-40B4-BE49-F238E27FC236}">
                <a16:creationId xmlns:a16="http://schemas.microsoft.com/office/drawing/2014/main" xmlns="" id="{256A0F14-9E35-4399-A0A1-F9654287CCCB}"/>
              </a:ext>
            </a:extLst>
          </p:cNvPr>
          <p:cNvSpPr txBox="1"/>
          <p:nvPr userDrawn="1"/>
        </p:nvSpPr>
        <p:spPr>
          <a:xfrm>
            <a:off x="7696733" y="5133770"/>
            <a:ext cx="2396554" cy="284693"/>
          </a:xfrm>
          <a:prstGeom prst="rect">
            <a:avLst/>
          </a:prstGeom>
          <a:noFill/>
        </p:spPr>
        <p:txBody>
          <a:bodyPr wrap="none" rtlCol="0">
            <a:spAutoFit/>
          </a:bodyPr>
          <a:lstStyle/>
          <a:p>
            <a:pPr>
              <a:lnSpc>
                <a:spcPts val="1500"/>
              </a:lnSpc>
            </a:pPr>
            <a:r>
              <a:rPr lang="en-GB" sz="1400" b="1" dirty="0">
                <a:solidFill>
                  <a:schemeClr val="bg1"/>
                </a:solidFill>
                <a:latin typeface="+mj-lt"/>
                <a:cs typeface="Arial" panose="020B0604020202020204" pitchFamily="34" charset="0"/>
              </a:rPr>
              <a:t>www.improvement.nhs.uk</a:t>
            </a:r>
          </a:p>
        </p:txBody>
      </p:sp>
      <p:pic>
        <p:nvPicPr>
          <p:cNvPr id="8" name="Picture 7">
            <a:extLst>
              <a:ext uri="{FF2B5EF4-FFF2-40B4-BE49-F238E27FC236}">
                <a16:creationId xmlns:a16="http://schemas.microsoft.com/office/drawing/2014/main" xmlns="" id="{8F93993E-6359-4D67-863C-59C2B1F5D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319" y="5835968"/>
            <a:ext cx="1302557" cy="115200"/>
          </a:xfrm>
          <a:prstGeom prst="rect">
            <a:avLst/>
          </a:prstGeom>
        </p:spPr>
      </p:pic>
      <p:pic>
        <p:nvPicPr>
          <p:cNvPr id="10" name="Picture 9" descr="A close up of a logo&#10;&#10;Description automatically generated">
            <a:extLst>
              <a:ext uri="{FF2B5EF4-FFF2-40B4-BE49-F238E27FC236}">
                <a16:creationId xmlns:a16="http://schemas.microsoft.com/office/drawing/2014/main" xmlns="" id="{C372C2BF-5E3C-491C-8B57-809EC9C7A9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17" y="5205653"/>
            <a:ext cx="221538" cy="180000"/>
          </a:xfrm>
          <a:prstGeom prst="rect">
            <a:avLst/>
          </a:prstGeom>
        </p:spPr>
      </p:pic>
      <p:sp>
        <p:nvSpPr>
          <p:cNvPr id="24" name="Text Placeholder 8">
            <a:extLst>
              <a:ext uri="{FF2B5EF4-FFF2-40B4-BE49-F238E27FC236}">
                <a16:creationId xmlns:a16="http://schemas.microsoft.com/office/drawing/2014/main" xmlns="" id="{987CA799-45C6-4ADE-8240-D28BC21FACEB}"/>
              </a:ext>
            </a:extLst>
          </p:cNvPr>
          <p:cNvSpPr>
            <a:spLocks noGrp="1"/>
          </p:cNvSpPr>
          <p:nvPr>
            <p:ph type="body" sz="quarter" idx="10" hasCustomPrompt="1"/>
          </p:nvPr>
        </p:nvSpPr>
        <p:spPr>
          <a:xfrm>
            <a:off x="954617" y="6003827"/>
            <a:ext cx="1874837" cy="333425"/>
          </a:xfrm>
        </p:spPr>
        <p:txBody>
          <a:bodyPr>
            <a:spAutoFit/>
          </a:bodyPr>
          <a:lstStyle>
            <a:lvl1pPr marL="0" indent="0">
              <a:lnSpc>
                <a:spcPts val="1300"/>
              </a:lnSpc>
              <a:buNone/>
              <a:defRPr sz="1100" b="1">
                <a:solidFill>
                  <a:schemeClr val="tx1"/>
                </a:solidFill>
              </a:defRPr>
            </a:lvl1pPr>
          </a:lstStyle>
          <a:p>
            <a:pPr lvl="0"/>
            <a:r>
              <a:rPr lang="en-US" dirty="0"/>
              <a:t>West of England Patient Safety Collaborative</a:t>
            </a:r>
            <a:endParaRPr lang="en-GB" dirty="0"/>
          </a:p>
        </p:txBody>
      </p:sp>
    </p:spTree>
    <p:extLst>
      <p:ext uri="{BB962C8B-B14F-4D97-AF65-F5344CB8AC3E}">
        <p14:creationId xmlns:p14="http://schemas.microsoft.com/office/powerpoint/2010/main" val="4089162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0DF2C-C752-4577-9EB6-CE092688D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1BF8EC2-E5B3-4CCF-8572-11C199DB2019}"/>
              </a:ext>
            </a:extLst>
          </p:cNvPr>
          <p:cNvSpPr>
            <a:spLocks noGrp="1"/>
          </p:cNvSpPr>
          <p:nvPr>
            <p:ph idx="1"/>
          </p:nvPr>
        </p:nvSpPr>
        <p:spPr/>
        <p:txBody>
          <a:bodyPr/>
          <a:lstStyle>
            <a:lvl1pPr marL="180000" indent="-180000">
              <a:lnSpc>
                <a:spcPct val="100000"/>
              </a:lnSpc>
              <a:spcBef>
                <a:spcPts val="0"/>
              </a:spcBef>
              <a:spcAft>
                <a:spcPts val="600"/>
              </a:spcAft>
              <a:buFont typeface="Frutiger" panose="020B0500000000000000" pitchFamily="34" charset="0"/>
              <a:buChar char="&gt;"/>
              <a:defRPr>
                <a:solidFill>
                  <a:schemeClr val="accent2"/>
                </a:solidFill>
              </a:defRPr>
            </a:lvl1pPr>
            <a:lvl2pPr marL="180000" indent="-180000">
              <a:lnSpc>
                <a:spcPct val="100000"/>
              </a:lnSpc>
              <a:spcBef>
                <a:spcPts val="0"/>
              </a:spcBef>
              <a:spcAft>
                <a:spcPts val="600"/>
              </a:spcAft>
              <a:buFont typeface="Frutiger" panose="020B0500000000000000" pitchFamily="34" charset="0"/>
              <a:buChar char="&gt;"/>
              <a:defRPr>
                <a:solidFill>
                  <a:schemeClr val="accent3"/>
                </a:solidFill>
              </a:defRPr>
            </a:lvl2pPr>
            <a:lvl3pPr marL="180000" indent="-180000">
              <a:lnSpc>
                <a:spcPct val="100000"/>
              </a:lnSpc>
              <a:spcBef>
                <a:spcPts val="0"/>
              </a:spcBef>
              <a:spcAft>
                <a:spcPts val="600"/>
              </a:spcAft>
              <a:buFont typeface="Frutiger" panose="020B0500000000000000" pitchFamily="34" charset="0"/>
              <a:buChar char="&gt;"/>
              <a:defRPr>
                <a:solidFill>
                  <a:schemeClr val="accent4"/>
                </a:solidFill>
              </a:defRPr>
            </a:lvl3pPr>
            <a:lvl4pPr marL="180000" indent="-180000">
              <a:lnSpc>
                <a:spcPct val="100000"/>
              </a:lnSpc>
              <a:spcBef>
                <a:spcPts val="0"/>
              </a:spcBef>
              <a:spcAft>
                <a:spcPts val="600"/>
              </a:spcAft>
              <a:buFont typeface="Frutiger" panose="020B0500000000000000" pitchFamily="34" charset="0"/>
              <a:buChar char="&gt;"/>
              <a:defRPr>
                <a:solidFill>
                  <a:schemeClr val="accent5"/>
                </a:solidFill>
              </a:defRPr>
            </a:lvl4pPr>
            <a:lvl5pPr marL="180000" indent="-180000">
              <a:lnSpc>
                <a:spcPct val="100000"/>
              </a:lnSpc>
              <a:spcBef>
                <a:spcPts val="0"/>
              </a:spcBef>
              <a:spcAft>
                <a:spcPts val="600"/>
              </a:spcAft>
              <a:buFont typeface="Frutiger" panose="020B0500000000000000" pitchFamily="34" charset="0"/>
              <a:buChar char="&gt;"/>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4">
            <a:extLst>
              <a:ext uri="{FF2B5EF4-FFF2-40B4-BE49-F238E27FC236}">
                <a16:creationId xmlns:a16="http://schemas.microsoft.com/office/drawing/2014/main" xmlns="" id="{1B23850C-E54D-404E-9D41-6E8F52C12380}"/>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11" name="Slide Number Placeholder 5">
            <a:extLst>
              <a:ext uri="{FF2B5EF4-FFF2-40B4-BE49-F238E27FC236}">
                <a16:creationId xmlns:a16="http://schemas.microsoft.com/office/drawing/2014/main" xmlns="" id="{29B19B67-BE4D-4FF1-BFE9-C21074F3434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xmlns="" id="{9C1A9DD0-A58F-4E8B-9B37-0EC02E2683A8}"/>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a:extLst>
              <a:ext uri="{FF2B5EF4-FFF2-40B4-BE49-F238E27FC236}">
                <a16:creationId xmlns:a16="http://schemas.microsoft.com/office/drawing/2014/main" xmlns="" id="{3CDBAA4C-2008-49F5-A598-6E1D0080E963}"/>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178023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xmlns="" id="{342E330C-0CFA-4CC9-BE56-153ECD7E4B13}"/>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8" name="Slide Number Placeholder 5">
            <a:extLst>
              <a:ext uri="{FF2B5EF4-FFF2-40B4-BE49-F238E27FC236}">
                <a16:creationId xmlns:a16="http://schemas.microsoft.com/office/drawing/2014/main" xmlns="" id="{04461AAE-DCCD-48F8-BD40-E6EC6025ABA6}"/>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xmlns="" id="{1CC0607F-33E0-482C-9947-D3E1B94C18AE}"/>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xmlns="" id="{4B77B455-B769-43A5-BF56-7B73C5D743CF}"/>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442681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88038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xmlns="" id="{342E330C-0CFA-4CC9-BE56-153ECD7E4B13}"/>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8" name="Slide Number Placeholder 5">
            <a:extLst>
              <a:ext uri="{FF2B5EF4-FFF2-40B4-BE49-F238E27FC236}">
                <a16:creationId xmlns:a16="http://schemas.microsoft.com/office/drawing/2014/main" xmlns="" id="{04461AAE-DCCD-48F8-BD40-E6EC6025ABA6}"/>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xmlns="" id="{1CC0607F-33E0-482C-9947-D3E1B94C18AE}"/>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xmlns="" id="{4B77B455-B769-43A5-BF56-7B73C5D743CF}"/>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7221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413174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89377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323345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52667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62743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832EFC-BAD9-4619-B12F-8E2D6D883B94}" type="datetimeFigureOut">
              <a:rPr lang="en-GB" smtClean="0"/>
              <a:t>03/08/2021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306685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NUL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AA704A2-86C3-46C3-8411-930CE421661E}"/>
              </a:ext>
            </a:extLst>
          </p:cNvPr>
          <p:cNvSpPr>
            <a:spLocks noGrp="1"/>
          </p:cNvSpPr>
          <p:nvPr>
            <p:ph type="title"/>
          </p:nvPr>
        </p:nvSpPr>
        <p:spPr>
          <a:xfrm>
            <a:off x="960000" y="1094629"/>
            <a:ext cx="10752000" cy="897008"/>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56695D32-DFD8-4E2C-9789-FB430199BA48}"/>
              </a:ext>
            </a:extLst>
          </p:cNvPr>
          <p:cNvSpPr>
            <a:spLocks noGrp="1"/>
          </p:cNvSpPr>
          <p:nvPr>
            <p:ph type="body" idx="1"/>
          </p:nvPr>
        </p:nvSpPr>
        <p:spPr>
          <a:xfrm>
            <a:off x="960000" y="2229634"/>
            <a:ext cx="10752000" cy="394732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BB744D50-42E1-4AC6-ADD7-E0FE861B12EF}"/>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6" name="Slide Number Placeholder 5">
            <a:extLst>
              <a:ext uri="{FF2B5EF4-FFF2-40B4-BE49-F238E27FC236}">
                <a16:creationId xmlns:a16="http://schemas.microsoft.com/office/drawing/2014/main" xmlns="" id="{1F0D8CD4-150D-47A0-8FBD-6E79783B040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pic>
        <p:nvPicPr>
          <p:cNvPr id="8" name="Picture 6">
            <a:extLst>
              <a:ext uri="{FF2B5EF4-FFF2-40B4-BE49-F238E27FC236}">
                <a16:creationId xmlns:a16="http://schemas.microsoft.com/office/drawing/2014/main" xmlns="" id="{B4411BEE-01DD-4FD4-A75E-A7070EC1ECF2}"/>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p:blipFill>
        <p:spPr>
          <a:xfrm>
            <a:off x="10810415" y="355403"/>
            <a:ext cx="901585" cy="368253"/>
          </a:xfrm>
          <a:prstGeom prst="rect">
            <a:avLst/>
          </a:prstGeom>
        </p:spPr>
      </p:pic>
    </p:spTree>
    <p:extLst>
      <p:ext uri="{BB962C8B-B14F-4D97-AF65-F5344CB8AC3E}">
        <p14:creationId xmlns:p14="http://schemas.microsoft.com/office/powerpoint/2010/main" val="3136620617"/>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81" r:id="rId3"/>
  </p:sldLayoutIdLst>
  <p:hf hdr="0" dt="0"/>
  <p:txStyles>
    <p:titleStyle>
      <a:lvl1pPr algn="l" defTabSz="6858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601" userDrawn="1">
          <p15:clr>
            <a:srgbClr val="F26B43"/>
          </p15:clr>
        </p15:guide>
        <p15:guide id="2" pos="7376" userDrawn="1">
          <p15:clr>
            <a:srgbClr val="F26B43"/>
          </p15:clr>
        </p15:guide>
        <p15:guide id="3" orient="horz" pos="451" userDrawn="1">
          <p15:clr>
            <a:srgbClr val="F26B43"/>
          </p15:clr>
        </p15:guide>
        <p15:guide id="4" orient="horz" pos="40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32EFC-BAD9-4619-B12F-8E2D6D883B94}" type="datetimeFigureOut">
              <a:rPr lang="en-GB" smtClean="0"/>
              <a:t>03/08/2021</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D6E1-54D2-4834-80D2-066855775DF3}" type="slidenum">
              <a:rPr lang="en-GB" smtClean="0"/>
              <a:t>‹#›</a:t>
            </a:fld>
            <a:endParaRPr lang="en-GB" dirty="0"/>
          </a:p>
        </p:txBody>
      </p:sp>
    </p:spTree>
    <p:extLst>
      <p:ext uri="{BB962C8B-B14F-4D97-AF65-F5344CB8AC3E}">
        <p14:creationId xmlns:p14="http://schemas.microsoft.com/office/powerpoint/2010/main" val="5471948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21991-4441-4BB3-8A98-5F46C574832F}" type="datetimeFigureOut">
              <a:rPr lang="en-GB" smtClean="0"/>
              <a:t>03/08/2021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DA111-3718-4D88-A83E-B277FB2AB98E}" type="slidenum">
              <a:rPr lang="en-GB" smtClean="0"/>
              <a:t>‹#›</a:t>
            </a:fld>
            <a:endParaRPr lang="en-GB"/>
          </a:p>
        </p:txBody>
      </p:sp>
    </p:spTree>
    <p:extLst>
      <p:ext uri="{BB962C8B-B14F-4D97-AF65-F5344CB8AC3E}">
        <p14:creationId xmlns:p14="http://schemas.microsoft.com/office/powerpoint/2010/main" val="17102099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AA704A2-86C3-46C3-8411-930CE421661E}"/>
              </a:ext>
            </a:extLst>
          </p:cNvPr>
          <p:cNvSpPr>
            <a:spLocks noGrp="1"/>
          </p:cNvSpPr>
          <p:nvPr>
            <p:ph type="title"/>
          </p:nvPr>
        </p:nvSpPr>
        <p:spPr>
          <a:xfrm>
            <a:off x="960000" y="1094629"/>
            <a:ext cx="10752000" cy="897008"/>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56695D32-DFD8-4E2C-9789-FB430199BA48}"/>
              </a:ext>
            </a:extLst>
          </p:cNvPr>
          <p:cNvSpPr>
            <a:spLocks noGrp="1"/>
          </p:cNvSpPr>
          <p:nvPr>
            <p:ph type="body" idx="1"/>
          </p:nvPr>
        </p:nvSpPr>
        <p:spPr>
          <a:xfrm>
            <a:off x="960000" y="2229634"/>
            <a:ext cx="10752000" cy="394732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BB744D50-42E1-4AC6-ADD7-E0FE861B12EF}"/>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6" name="Slide Number Placeholder 5">
            <a:extLst>
              <a:ext uri="{FF2B5EF4-FFF2-40B4-BE49-F238E27FC236}">
                <a16:creationId xmlns:a16="http://schemas.microsoft.com/office/drawing/2014/main" xmlns="" id="{1F0D8CD4-150D-47A0-8FBD-6E79783B040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pic>
        <p:nvPicPr>
          <p:cNvPr id="8" name="Picture 6">
            <a:extLst>
              <a:ext uri="{FF2B5EF4-FFF2-40B4-BE49-F238E27FC236}">
                <a16:creationId xmlns:a16="http://schemas.microsoft.com/office/drawing/2014/main" xmlns="" id="{B4411BEE-01DD-4FD4-A75E-A7070EC1ECF2}"/>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p:blipFill>
        <p:spPr>
          <a:xfrm>
            <a:off x="10810415" y="355403"/>
            <a:ext cx="901585" cy="368253"/>
          </a:xfrm>
          <a:prstGeom prst="rect">
            <a:avLst/>
          </a:prstGeom>
        </p:spPr>
      </p:pic>
    </p:spTree>
    <p:extLst>
      <p:ext uri="{BB962C8B-B14F-4D97-AF65-F5344CB8AC3E}">
        <p14:creationId xmlns:p14="http://schemas.microsoft.com/office/powerpoint/2010/main" val="119726988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dt="0"/>
  <p:txStyles>
    <p:titleStyle>
      <a:lvl1pPr algn="l" defTabSz="6858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601">
          <p15:clr>
            <a:srgbClr val="F26B43"/>
          </p15:clr>
        </p15:guide>
        <p15:guide id="2" pos="7376">
          <p15:clr>
            <a:srgbClr val="F26B43"/>
          </p15:clr>
        </p15:guide>
        <p15:guide id="3" orient="horz" pos="451">
          <p15:clr>
            <a:srgbClr val="F26B43"/>
          </p15:clr>
        </p15:guide>
        <p15:guide id="4" orient="horz" pos="409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youtube.com/watch?v=A6sg0mkcJIY&amp;list=PLrVQaAxyJE3cJ1fB9K2poc9pXn7b9WcQg&amp;index=2&amp;t=0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youtube.com/watch?v=vSWCPza8dC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19.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nx27Ck7xOgo" TargetMode="External"/><Relationship Id="rId7" Type="http://schemas.openxmlformats.org/officeDocument/2006/relationships/hyperlink" Target="https://www.youtube.com/watch?v=Lkd-BNeMvLs" TargetMode="External"/><Relationship Id="rId2" Type="http://schemas.openxmlformats.org/officeDocument/2006/relationships/hyperlink" Target="https://youtu.be/QabKghrtXps" TargetMode="External"/><Relationship Id="rId1" Type="http://schemas.openxmlformats.org/officeDocument/2006/relationships/slideLayout" Target="../slideLayouts/slideLayout2.xml"/><Relationship Id="rId6" Type="http://schemas.openxmlformats.org/officeDocument/2006/relationships/hyperlink" Target="https://www.youtube.com/watch?v=rkGRRLlumW4" TargetMode="External"/><Relationship Id="rId5" Type="http://schemas.openxmlformats.org/officeDocument/2006/relationships/hyperlink" Target="https://www.youtube.com/watch?v=wU5V6wVEHoM" TargetMode="External"/><Relationship Id="rId4" Type="http://schemas.openxmlformats.org/officeDocument/2006/relationships/hyperlink" Target="https://www.youtube.com/watch?v=e1ipiJY-zw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youtube.com/watch?v=Ki0BX61xhdw&amp;list=PLrVQaAxyJE3cJ1fB9K2poc9pXn7b9WcQg&amp;index=12"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esthampshireccg.nhs.uk/restore2/"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wessexahsn.org.uk/" TargetMode="External"/><Relationship Id="rId2"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hyperlink" Target="https://www.weahsn.net/"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hyperlink" Target="https://www.weahsn.net/covid-19-suppor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youtube.com/playlist?list=PLrVQaAxyJE3cJ1fB9K2poc9pXn7b9WcQ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e-lfh.org.u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portal.e-lfh.org.uk/myElearning/Index?HierarchyId=0_43150&amp;programmeId=4315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oe.newslms.ocbmedia.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hyperlink" Target="https://play.google.com/store/apps/details?id=com.ocbmedia.apps.new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nice.org.uk/Media/Default/About/NICE-Communities/Social-care/quick-guides/advance-care-planning-quick-guide.pdf" TargetMode="External"/><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hyperlink" Target="https://www.e-lfh.org.uk/wp-content/uploads/2021/03/MicrosoftTeams-image-1.png" TargetMode="External"/><Relationship Id="rId2" Type="http://schemas.openxmlformats.org/officeDocument/2006/relationships/image" Target="../media/image47.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hyperlink" Target="https://www.weahsn.net/our-work/improving-patient-safety/respect/implementing-respect/" TargetMode="External"/><Relationship Id="rId2" Type="http://schemas.openxmlformats.org/officeDocument/2006/relationships/hyperlink" Target="https://learning.respectprocess.org.uk/"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8.png"/><Relationship Id="rId4" Type="http://schemas.openxmlformats.org/officeDocument/2006/relationships/hyperlink" Target="mailto:respect@weahsn.ne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www.england.nhs.uk/coronavirus/wp-content/uploads/sites/52/2020/03/C0590-Patient-carer-and-family-engagement-and-communication-during-the-coronavirus-COVID-19-pandemic.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youtube.com/watch?v=Gxrr9QOergg" TargetMode="External"/><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FB96D-0F4E-4ECD-9CCC-7E86242B0AE3}"/>
              </a:ext>
            </a:extLst>
          </p:cNvPr>
          <p:cNvSpPr>
            <a:spLocks noGrp="1"/>
          </p:cNvSpPr>
          <p:nvPr>
            <p:ph type="ctrTitle"/>
          </p:nvPr>
        </p:nvSpPr>
        <p:spPr>
          <a:xfrm>
            <a:off x="971320" y="1626592"/>
            <a:ext cx="10738081" cy="2387600"/>
          </a:xfrm>
        </p:spPr>
        <p:txBody>
          <a:bodyPr/>
          <a:lstStyle/>
          <a:p>
            <a:r>
              <a:rPr lang="en-GB" dirty="0"/>
              <a:t>RESTORE2 mini </a:t>
            </a:r>
            <a:r>
              <a:rPr lang="en-GB" dirty="0" smtClean="0"/>
              <a:t>training </a:t>
            </a:r>
            <a:endParaRPr lang="en-GB" dirty="0"/>
          </a:p>
        </p:txBody>
      </p:sp>
      <p:sp>
        <p:nvSpPr>
          <p:cNvPr id="3" name="Subtitle 2">
            <a:extLst>
              <a:ext uri="{FF2B5EF4-FFF2-40B4-BE49-F238E27FC236}">
                <a16:creationId xmlns:a16="http://schemas.microsoft.com/office/drawing/2014/main" xmlns="" id="{B44CB570-7523-4DF2-8BB0-6C3FEC7C7141}"/>
              </a:ext>
            </a:extLst>
          </p:cNvPr>
          <p:cNvSpPr>
            <a:spLocks noGrp="1"/>
          </p:cNvSpPr>
          <p:nvPr>
            <p:ph type="subTitle" idx="1"/>
          </p:nvPr>
        </p:nvSpPr>
        <p:spPr>
          <a:xfrm>
            <a:off x="971320" y="4230482"/>
            <a:ext cx="10738081" cy="642567"/>
          </a:xfrm>
        </p:spPr>
        <p:txBody>
          <a:bodyPr/>
          <a:lstStyle/>
          <a:p>
            <a:r>
              <a:rPr lang="en-GB" dirty="0"/>
              <a:t> Soft signs of deterioration</a:t>
            </a:r>
          </a:p>
        </p:txBody>
      </p:sp>
      <p:sp>
        <p:nvSpPr>
          <p:cNvPr id="6" name="Text Placeholder 5">
            <a:extLst>
              <a:ext uri="{FF2B5EF4-FFF2-40B4-BE49-F238E27FC236}">
                <a16:creationId xmlns:a16="http://schemas.microsoft.com/office/drawing/2014/main" xmlns="" id="{7C2325FA-844A-48E2-8389-6FA0F9130DF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792223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FB96D-0F4E-4ECD-9CCC-7E86242B0AE3}"/>
              </a:ext>
            </a:extLst>
          </p:cNvPr>
          <p:cNvSpPr>
            <a:spLocks noGrp="1"/>
          </p:cNvSpPr>
          <p:nvPr>
            <p:ph type="ctrTitle"/>
          </p:nvPr>
        </p:nvSpPr>
        <p:spPr>
          <a:xfrm>
            <a:off x="971320" y="1626592"/>
            <a:ext cx="10738081" cy="2387600"/>
          </a:xfrm>
        </p:spPr>
        <p:txBody>
          <a:bodyPr/>
          <a:lstStyle/>
          <a:p>
            <a:r>
              <a:rPr lang="en-GB" dirty="0" smtClean="0"/>
              <a:t>Early “Soft Signs” of deterioration</a:t>
            </a:r>
            <a:endParaRPr lang="en-GB" dirty="0"/>
          </a:p>
        </p:txBody>
      </p:sp>
      <p:sp>
        <p:nvSpPr>
          <p:cNvPr id="3" name="Subtitle 2">
            <a:extLst>
              <a:ext uri="{FF2B5EF4-FFF2-40B4-BE49-F238E27FC236}">
                <a16:creationId xmlns:a16="http://schemas.microsoft.com/office/drawing/2014/main" xmlns="" id="{B44CB570-7523-4DF2-8BB0-6C3FEC7C7141}"/>
              </a:ext>
            </a:extLst>
          </p:cNvPr>
          <p:cNvSpPr>
            <a:spLocks noGrp="1"/>
          </p:cNvSpPr>
          <p:nvPr>
            <p:ph type="subTitle" idx="1"/>
          </p:nvPr>
        </p:nvSpPr>
        <p:spPr>
          <a:xfrm>
            <a:off x="971320" y="4230482"/>
            <a:ext cx="10738081" cy="642567"/>
          </a:xfrm>
        </p:spPr>
        <p:txBody>
          <a:bodyPr/>
          <a:lstStyle/>
          <a:p>
            <a:r>
              <a:rPr lang="en-GB" dirty="0"/>
              <a:t> Soft signs of deterioration</a:t>
            </a:r>
          </a:p>
        </p:txBody>
      </p:sp>
      <p:sp>
        <p:nvSpPr>
          <p:cNvPr id="6" name="Text Placeholder 5">
            <a:extLst>
              <a:ext uri="{FF2B5EF4-FFF2-40B4-BE49-F238E27FC236}">
                <a16:creationId xmlns:a16="http://schemas.microsoft.com/office/drawing/2014/main" xmlns="" id="{7C2325FA-844A-48E2-8389-6FA0F9130DF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698453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432ED-3173-7249-99D6-521CA65B64DE}"/>
              </a:ext>
            </a:extLst>
          </p:cNvPr>
          <p:cNvSpPr>
            <a:spLocks noGrp="1"/>
          </p:cNvSpPr>
          <p:nvPr>
            <p:ph type="title"/>
          </p:nvPr>
        </p:nvSpPr>
        <p:spPr/>
        <p:txBody>
          <a:bodyPr/>
          <a:lstStyle/>
          <a:p>
            <a:r>
              <a:rPr lang="en-GB" dirty="0"/>
              <a:t>Raise your hand if…</a:t>
            </a:r>
          </a:p>
        </p:txBody>
      </p:sp>
      <p:sp>
        <p:nvSpPr>
          <p:cNvPr id="3" name="Content Placeholder 2">
            <a:extLst>
              <a:ext uri="{FF2B5EF4-FFF2-40B4-BE49-F238E27FC236}">
                <a16:creationId xmlns:a16="http://schemas.microsoft.com/office/drawing/2014/main" xmlns="" id="{5543CD4E-7DAE-BD44-9652-4BD2B84A6CD4}"/>
              </a:ext>
            </a:extLst>
          </p:cNvPr>
          <p:cNvSpPr>
            <a:spLocks noGrp="1"/>
          </p:cNvSpPr>
          <p:nvPr>
            <p:ph idx="1"/>
          </p:nvPr>
        </p:nvSpPr>
        <p:spPr>
          <a:xfrm>
            <a:off x="813911" y="1860924"/>
            <a:ext cx="6133920" cy="3947329"/>
          </a:xfrm>
        </p:spPr>
        <p:txBody>
          <a:bodyPr/>
          <a:lstStyle/>
          <a:p>
            <a:r>
              <a:rPr lang="en-GB" sz="3200" dirty="0"/>
              <a:t>You have heard of the “soft signs” of deterioration</a:t>
            </a:r>
          </a:p>
          <a:p>
            <a:endParaRPr lang="en-GB" dirty="0"/>
          </a:p>
          <a:p>
            <a:pPr marL="0" indent="0">
              <a:buNone/>
            </a:pPr>
            <a:endParaRPr lang="en-GB" dirty="0"/>
          </a:p>
        </p:txBody>
      </p:sp>
      <p:sp>
        <p:nvSpPr>
          <p:cNvPr id="4" name="Footer Placeholder 3">
            <a:extLst>
              <a:ext uri="{FF2B5EF4-FFF2-40B4-BE49-F238E27FC236}">
                <a16:creationId xmlns:a16="http://schemas.microsoft.com/office/drawing/2014/main" xmlns="" id="{7AFCD54F-1F21-6349-BD3D-E96482585FE1}"/>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84761D6F-70D8-F244-9D7A-4A85B2752E65}"/>
              </a:ext>
            </a:extLst>
          </p:cNvPr>
          <p:cNvSpPr>
            <a:spLocks noGrp="1"/>
          </p:cNvSpPr>
          <p:nvPr>
            <p:ph type="sldNum" sz="quarter" idx="4"/>
          </p:nvPr>
        </p:nvSpPr>
        <p:spPr/>
        <p:txBody>
          <a:bodyPr/>
          <a:lstStyle/>
          <a:p>
            <a:fld id="{C444E201-67E6-4C84-91CE-EF6C201C1FBB}" type="slidenum">
              <a:rPr lang="en-GB" smtClean="0"/>
              <a:pPr/>
              <a:t>11</a:t>
            </a:fld>
            <a:endParaRPr lang="en-GB" dirty="0"/>
          </a:p>
        </p:txBody>
      </p:sp>
      <p:pic>
        <p:nvPicPr>
          <p:cNvPr id="6" name="image1.png">
            <a:extLst>
              <a:ext uri="{FF2B5EF4-FFF2-40B4-BE49-F238E27FC236}">
                <a16:creationId xmlns:a16="http://schemas.microsoft.com/office/drawing/2014/main" xmlns="" id="{6019B7F7-3A9D-144D-B947-70050F4C8D54}"/>
              </a:ext>
            </a:extLst>
          </p:cNvPr>
          <p:cNvPicPr/>
          <p:nvPr/>
        </p:nvPicPr>
        <p:blipFill>
          <a:blip r:embed="rId3"/>
          <a:srcRect/>
          <a:stretch>
            <a:fillRect/>
          </a:stretch>
        </p:blipFill>
        <p:spPr>
          <a:xfrm>
            <a:off x="5937320" y="2487354"/>
            <a:ext cx="3144253" cy="3733800"/>
          </a:xfrm>
          <a:prstGeom prst="rect">
            <a:avLst/>
          </a:prstGeom>
          <a:ln/>
        </p:spPr>
      </p:pic>
      <p:pic>
        <p:nvPicPr>
          <p:cNvPr id="7" name="image1.png">
            <a:extLst>
              <a:ext uri="{FF2B5EF4-FFF2-40B4-BE49-F238E27FC236}">
                <a16:creationId xmlns:a16="http://schemas.microsoft.com/office/drawing/2014/main" xmlns="" id="{9FB85DFE-256B-D446-9E3F-FBC7B6F7B9B9}"/>
              </a:ext>
            </a:extLst>
          </p:cNvPr>
          <p:cNvPicPr/>
          <p:nvPr/>
        </p:nvPicPr>
        <p:blipFill>
          <a:blip r:embed="rId3"/>
          <a:srcRect/>
          <a:stretch>
            <a:fillRect/>
          </a:stretch>
        </p:blipFill>
        <p:spPr>
          <a:xfrm>
            <a:off x="8087747" y="1068662"/>
            <a:ext cx="1987653" cy="2360338"/>
          </a:xfrm>
          <a:prstGeom prst="rect">
            <a:avLst/>
          </a:prstGeom>
          <a:ln/>
        </p:spPr>
      </p:pic>
      <p:pic>
        <p:nvPicPr>
          <p:cNvPr id="8" name="image1.png">
            <a:extLst>
              <a:ext uri="{FF2B5EF4-FFF2-40B4-BE49-F238E27FC236}">
                <a16:creationId xmlns:a16="http://schemas.microsoft.com/office/drawing/2014/main" xmlns="" id="{42A8BA78-1B6C-0C47-B8FE-4FB8F5D10ED2}"/>
              </a:ext>
            </a:extLst>
          </p:cNvPr>
          <p:cNvPicPr/>
          <p:nvPr/>
        </p:nvPicPr>
        <p:blipFill>
          <a:blip r:embed="rId3"/>
          <a:srcRect/>
          <a:stretch>
            <a:fillRect/>
          </a:stretch>
        </p:blipFill>
        <p:spPr>
          <a:xfrm>
            <a:off x="9577527" y="3487913"/>
            <a:ext cx="2492626" cy="2959993"/>
          </a:xfrm>
          <a:prstGeom prst="rect">
            <a:avLst/>
          </a:prstGeom>
          <a:ln/>
        </p:spPr>
      </p:pic>
    </p:spTree>
    <p:extLst>
      <p:ext uri="{BB962C8B-B14F-4D97-AF65-F5344CB8AC3E}">
        <p14:creationId xmlns:p14="http://schemas.microsoft.com/office/powerpoint/2010/main" val="1017741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E7F77B3-3053-6E41-AFDA-ED5E7D9FAFD3}"/>
              </a:ext>
            </a:extLst>
          </p:cNvPr>
          <p:cNvSpPr>
            <a:spLocks noGrp="1"/>
          </p:cNvSpPr>
          <p:nvPr>
            <p:ph type="body" sz="half" idx="4294967295"/>
          </p:nvPr>
        </p:nvSpPr>
        <p:spPr>
          <a:xfrm>
            <a:off x="719403" y="1892830"/>
            <a:ext cx="11041460" cy="4416489"/>
          </a:xfrm>
        </p:spPr>
        <p:txBody>
          <a:bodyPr>
            <a:normAutofit/>
          </a:bodyPr>
          <a:lstStyle/>
          <a:p>
            <a:pPr marL="0" indent="0">
              <a:buNone/>
            </a:pPr>
            <a:r>
              <a:rPr lang="en-US" sz="2800" dirty="0">
                <a:solidFill>
                  <a:schemeClr val="tx2"/>
                </a:solidFill>
              </a:rPr>
              <a:t>Think of a time when </a:t>
            </a:r>
            <a:r>
              <a:rPr lang="en-US" sz="2800" dirty="0" smtClean="0">
                <a:solidFill>
                  <a:schemeClr val="tx2"/>
                </a:solidFill>
              </a:rPr>
              <a:t>you (or someone you know) became unwell</a:t>
            </a:r>
            <a:r>
              <a:rPr lang="en-US" sz="2800" dirty="0">
                <a:solidFill>
                  <a:schemeClr val="tx2"/>
                </a:solidFill>
              </a:rPr>
              <a:t>.</a:t>
            </a:r>
          </a:p>
          <a:p>
            <a:pPr>
              <a:lnSpc>
                <a:spcPct val="150000"/>
              </a:lnSpc>
              <a:buFont typeface="Wingdings" panose="05000000000000000000" pitchFamily="2" charset="2"/>
              <a:buChar char="q"/>
            </a:pPr>
            <a:r>
              <a:rPr lang="en-US" sz="2800" dirty="0" smtClean="0">
                <a:solidFill>
                  <a:schemeClr val="tx2"/>
                </a:solidFill>
              </a:rPr>
              <a:t> How </a:t>
            </a:r>
            <a:r>
              <a:rPr lang="en-US" sz="2800" dirty="0">
                <a:solidFill>
                  <a:schemeClr val="tx2"/>
                </a:solidFill>
              </a:rPr>
              <a:t>did </a:t>
            </a:r>
            <a:r>
              <a:rPr lang="en-US" sz="2800" dirty="0" smtClean="0">
                <a:solidFill>
                  <a:schemeClr val="tx2"/>
                </a:solidFill>
              </a:rPr>
              <a:t>you </a:t>
            </a:r>
            <a:r>
              <a:rPr lang="en-US" sz="2800" b="1" dirty="0" smtClean="0">
                <a:solidFill>
                  <a:schemeClr val="tx2"/>
                </a:solidFill>
              </a:rPr>
              <a:t>first</a:t>
            </a:r>
            <a:r>
              <a:rPr lang="en-US" sz="2800" dirty="0" smtClean="0">
                <a:solidFill>
                  <a:schemeClr val="tx2"/>
                </a:solidFill>
              </a:rPr>
              <a:t> </a:t>
            </a:r>
            <a:r>
              <a:rPr lang="en-US" sz="2800" dirty="0">
                <a:solidFill>
                  <a:schemeClr val="tx2"/>
                </a:solidFill>
              </a:rPr>
              <a:t>know </a:t>
            </a:r>
            <a:r>
              <a:rPr lang="en-US" sz="2800" dirty="0" smtClean="0">
                <a:solidFill>
                  <a:schemeClr val="tx2"/>
                </a:solidFill>
              </a:rPr>
              <a:t>you/they were unwell?</a:t>
            </a:r>
          </a:p>
          <a:p>
            <a:pPr>
              <a:lnSpc>
                <a:spcPct val="150000"/>
              </a:lnSpc>
              <a:buFont typeface="Wingdings" panose="05000000000000000000" pitchFamily="2" charset="2"/>
              <a:buChar char="q"/>
            </a:pPr>
            <a:r>
              <a:rPr lang="en-US" sz="2800" dirty="0">
                <a:solidFill>
                  <a:schemeClr val="tx2"/>
                </a:solidFill>
              </a:rPr>
              <a:t> W</a:t>
            </a:r>
            <a:r>
              <a:rPr lang="en-US" sz="2800" dirty="0" smtClean="0">
                <a:solidFill>
                  <a:schemeClr val="tx2"/>
                </a:solidFill>
              </a:rPr>
              <a:t>hat </a:t>
            </a:r>
            <a:r>
              <a:rPr lang="en-US" sz="2800" dirty="0">
                <a:solidFill>
                  <a:schemeClr val="tx2"/>
                </a:solidFill>
              </a:rPr>
              <a:t>did you see, hear, feel etc</a:t>
            </a:r>
            <a:r>
              <a:rPr lang="en-US" sz="2800" dirty="0" smtClean="0">
                <a:solidFill>
                  <a:schemeClr val="tx2"/>
                </a:solidFill>
              </a:rPr>
              <a:t>.?</a:t>
            </a:r>
            <a:endParaRPr lang="en-US" sz="2800" dirty="0">
              <a:solidFill>
                <a:schemeClr val="tx2"/>
              </a:solidFill>
            </a:endParaRPr>
          </a:p>
        </p:txBody>
      </p:sp>
      <p:sp>
        <p:nvSpPr>
          <p:cNvPr id="3" name="Text Placeholder 2">
            <a:extLst>
              <a:ext uri="{FF2B5EF4-FFF2-40B4-BE49-F238E27FC236}">
                <a16:creationId xmlns="" xmlns:a16="http://schemas.microsoft.com/office/drawing/2014/main" id="{955F4BDB-3A97-4247-95BC-697C372D035D}"/>
              </a:ext>
            </a:extLst>
          </p:cNvPr>
          <p:cNvSpPr>
            <a:spLocks noGrp="1"/>
          </p:cNvSpPr>
          <p:nvPr>
            <p:ph type="body" sz="quarter" idx="4294967295"/>
          </p:nvPr>
        </p:nvSpPr>
        <p:spPr>
          <a:xfrm>
            <a:off x="719403" y="1086548"/>
            <a:ext cx="9601200" cy="619832"/>
          </a:xfrm>
        </p:spPr>
        <p:txBody>
          <a:bodyPr>
            <a:normAutofit/>
          </a:bodyPr>
          <a:lstStyle/>
          <a:p>
            <a:pPr marL="0" indent="0">
              <a:buNone/>
            </a:pPr>
            <a:r>
              <a:rPr lang="en-US" sz="3733" b="1" dirty="0">
                <a:solidFill>
                  <a:srgbClr val="C00000"/>
                </a:solidFill>
              </a:rPr>
              <a:t>Activity 1: sharing experience</a:t>
            </a:r>
          </a:p>
        </p:txBody>
      </p:sp>
      <p:sp>
        <p:nvSpPr>
          <p:cNvPr id="4" name="Rounded Rectangular Callout 3"/>
          <p:cNvSpPr/>
          <p:nvPr/>
        </p:nvSpPr>
        <p:spPr>
          <a:xfrm>
            <a:off x="6739849" y="4068565"/>
            <a:ext cx="3801438" cy="2116476"/>
          </a:xfrm>
          <a:prstGeom prst="wedgeRoundRectCallout">
            <a:avLst>
              <a:gd name="adj1" fmla="val 87816"/>
              <a:gd name="adj2" fmla="val 73179"/>
              <a:gd name="adj3" fmla="val 16667"/>
            </a:avLst>
          </a:prstGeom>
          <a:solidFill>
            <a:schemeClr val="accent1">
              <a:lumMod val="20000"/>
              <a:lumOff val="80000"/>
            </a:schemeClr>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rgbClr val="0070C0"/>
                </a:solidFill>
              </a:rPr>
              <a:t>Unmute and share your experience</a:t>
            </a:r>
            <a:endParaRPr lang="en-GB" sz="3600" dirty="0">
              <a:solidFill>
                <a:srgbClr val="0070C0"/>
              </a:solidFill>
            </a:endParaRPr>
          </a:p>
        </p:txBody>
      </p:sp>
    </p:spTree>
    <p:extLst>
      <p:ext uri="{BB962C8B-B14F-4D97-AF65-F5344CB8AC3E}">
        <p14:creationId xmlns:p14="http://schemas.microsoft.com/office/powerpoint/2010/main" val="903976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E7F77B3-3053-6E41-AFDA-ED5E7D9FAFD3}"/>
              </a:ext>
            </a:extLst>
          </p:cNvPr>
          <p:cNvSpPr>
            <a:spLocks noGrp="1"/>
          </p:cNvSpPr>
          <p:nvPr>
            <p:ph type="body" sz="half" idx="4294967295"/>
          </p:nvPr>
        </p:nvSpPr>
        <p:spPr>
          <a:xfrm>
            <a:off x="719403" y="1892830"/>
            <a:ext cx="11041460" cy="4416489"/>
          </a:xfrm>
        </p:spPr>
        <p:txBody>
          <a:bodyPr>
            <a:normAutofit/>
          </a:bodyPr>
          <a:lstStyle/>
          <a:p>
            <a:pPr marL="0" indent="0">
              <a:buNone/>
            </a:pPr>
            <a:r>
              <a:rPr lang="en-US" sz="2800" dirty="0">
                <a:solidFill>
                  <a:schemeClr val="tx2"/>
                </a:solidFill>
              </a:rPr>
              <a:t>Think of a time when </a:t>
            </a:r>
            <a:r>
              <a:rPr lang="en-US" sz="2800" dirty="0" smtClean="0">
                <a:solidFill>
                  <a:schemeClr val="tx2"/>
                </a:solidFill>
              </a:rPr>
              <a:t>someone in your care became unwell</a:t>
            </a:r>
            <a:r>
              <a:rPr lang="en-US" sz="2800" dirty="0">
                <a:solidFill>
                  <a:schemeClr val="tx2"/>
                </a:solidFill>
              </a:rPr>
              <a:t>.</a:t>
            </a:r>
          </a:p>
          <a:p>
            <a:pPr>
              <a:lnSpc>
                <a:spcPct val="150000"/>
              </a:lnSpc>
              <a:buFont typeface="Wingdings" panose="05000000000000000000" pitchFamily="2" charset="2"/>
              <a:buChar char="q"/>
            </a:pPr>
            <a:r>
              <a:rPr lang="en-US" sz="2800" dirty="0" smtClean="0">
                <a:solidFill>
                  <a:schemeClr val="tx2"/>
                </a:solidFill>
              </a:rPr>
              <a:t> How </a:t>
            </a:r>
            <a:r>
              <a:rPr lang="en-US" sz="2800" dirty="0">
                <a:solidFill>
                  <a:schemeClr val="tx2"/>
                </a:solidFill>
              </a:rPr>
              <a:t>did </a:t>
            </a:r>
            <a:r>
              <a:rPr lang="en-US" sz="2800" dirty="0" smtClean="0">
                <a:solidFill>
                  <a:schemeClr val="tx2"/>
                </a:solidFill>
              </a:rPr>
              <a:t>you </a:t>
            </a:r>
            <a:r>
              <a:rPr lang="en-US" sz="2800" b="1" dirty="0" smtClean="0">
                <a:solidFill>
                  <a:schemeClr val="tx2"/>
                </a:solidFill>
              </a:rPr>
              <a:t>first</a:t>
            </a:r>
            <a:r>
              <a:rPr lang="en-US" sz="2800" dirty="0" smtClean="0">
                <a:solidFill>
                  <a:schemeClr val="tx2"/>
                </a:solidFill>
              </a:rPr>
              <a:t> </a:t>
            </a:r>
            <a:r>
              <a:rPr lang="en-US" sz="2800" dirty="0">
                <a:solidFill>
                  <a:schemeClr val="tx2"/>
                </a:solidFill>
              </a:rPr>
              <a:t>know </a:t>
            </a:r>
            <a:r>
              <a:rPr lang="en-US" sz="2800" dirty="0" smtClean="0">
                <a:solidFill>
                  <a:schemeClr val="tx2"/>
                </a:solidFill>
              </a:rPr>
              <a:t>they were unwell?</a:t>
            </a:r>
          </a:p>
        </p:txBody>
      </p:sp>
      <p:sp>
        <p:nvSpPr>
          <p:cNvPr id="3" name="Text Placeholder 2">
            <a:extLst>
              <a:ext uri="{FF2B5EF4-FFF2-40B4-BE49-F238E27FC236}">
                <a16:creationId xmlns="" xmlns:a16="http://schemas.microsoft.com/office/drawing/2014/main" id="{955F4BDB-3A97-4247-95BC-697C372D035D}"/>
              </a:ext>
            </a:extLst>
          </p:cNvPr>
          <p:cNvSpPr>
            <a:spLocks noGrp="1"/>
          </p:cNvSpPr>
          <p:nvPr>
            <p:ph type="body" sz="quarter" idx="4294967295"/>
          </p:nvPr>
        </p:nvSpPr>
        <p:spPr>
          <a:xfrm>
            <a:off x="719403" y="1086548"/>
            <a:ext cx="9601200" cy="619832"/>
          </a:xfrm>
        </p:spPr>
        <p:txBody>
          <a:bodyPr>
            <a:normAutofit/>
          </a:bodyPr>
          <a:lstStyle/>
          <a:p>
            <a:pPr marL="0" indent="0">
              <a:buNone/>
            </a:pPr>
            <a:r>
              <a:rPr lang="en-US" sz="3733" b="1" dirty="0">
                <a:solidFill>
                  <a:srgbClr val="C00000"/>
                </a:solidFill>
              </a:rPr>
              <a:t>Activity </a:t>
            </a:r>
            <a:r>
              <a:rPr lang="en-US" sz="3733" b="1" dirty="0" smtClean="0">
                <a:solidFill>
                  <a:srgbClr val="C00000"/>
                </a:solidFill>
              </a:rPr>
              <a:t>2: </a:t>
            </a:r>
            <a:r>
              <a:rPr lang="en-US" sz="3733" b="1" dirty="0">
                <a:solidFill>
                  <a:srgbClr val="C00000"/>
                </a:solidFill>
              </a:rPr>
              <a:t>sharing experience</a:t>
            </a:r>
          </a:p>
        </p:txBody>
      </p:sp>
      <p:sp>
        <p:nvSpPr>
          <p:cNvPr id="4" name="Rounded Rectangular Callout 3"/>
          <p:cNvSpPr/>
          <p:nvPr/>
        </p:nvSpPr>
        <p:spPr>
          <a:xfrm>
            <a:off x="6739849" y="4068565"/>
            <a:ext cx="3801438" cy="2116476"/>
          </a:xfrm>
          <a:prstGeom prst="wedgeRoundRectCallout">
            <a:avLst>
              <a:gd name="adj1" fmla="val 87816"/>
              <a:gd name="adj2" fmla="val 73179"/>
              <a:gd name="adj3" fmla="val 16667"/>
            </a:avLst>
          </a:prstGeom>
          <a:solidFill>
            <a:schemeClr val="accent1">
              <a:lumMod val="20000"/>
              <a:lumOff val="80000"/>
            </a:schemeClr>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rgbClr val="0070C0"/>
                </a:solidFill>
              </a:rPr>
              <a:t>Unmute and share your experience</a:t>
            </a:r>
            <a:endParaRPr lang="en-GB" sz="3600" dirty="0">
              <a:solidFill>
                <a:srgbClr val="0070C0"/>
              </a:solidFill>
            </a:endParaRPr>
          </a:p>
        </p:txBody>
      </p:sp>
    </p:spTree>
    <p:extLst>
      <p:ext uri="{BB962C8B-B14F-4D97-AF65-F5344CB8AC3E}">
        <p14:creationId xmlns:p14="http://schemas.microsoft.com/office/powerpoint/2010/main" val="2893006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BBC1A72F-0B56-2C4C-AD2D-FA23EB86855E}"/>
              </a:ext>
            </a:extLst>
          </p:cNvPr>
          <p:cNvSpPr>
            <a:spLocks noGrp="1"/>
          </p:cNvSpPr>
          <p:nvPr>
            <p:ph type="sldNum" sz="quarter" idx="4"/>
          </p:nvPr>
        </p:nvSpPr>
        <p:spPr/>
        <p:txBody>
          <a:bodyPr/>
          <a:lstStyle/>
          <a:p>
            <a:fld id="{C444E201-67E6-4C84-91CE-EF6C201C1FBB}" type="slidenum">
              <a:rPr lang="en-GB" smtClean="0"/>
              <a:pPr/>
              <a:t>14</a:t>
            </a:fld>
            <a:endParaRPr lang="en-GB" dirty="0"/>
          </a:p>
        </p:txBody>
      </p:sp>
      <p:pic>
        <p:nvPicPr>
          <p:cNvPr id="6" name="Content Placeholder 6" descr="A screenshot of a cell phone&#10;&#10;Description automatically generated">
            <a:extLst>
              <a:ext uri="{FF2B5EF4-FFF2-40B4-BE49-F238E27FC236}">
                <a16:creationId xmlns:a16="http://schemas.microsoft.com/office/drawing/2014/main" xmlns="" id="{D36C643B-1A56-5944-8459-33D3C40EEE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556"/>
          <a:stretch/>
        </p:blipFill>
        <p:spPr>
          <a:xfrm>
            <a:off x="2241755" y="162232"/>
            <a:ext cx="6533535" cy="6468237"/>
          </a:xfrm>
          <a:prstGeom prst="rect">
            <a:avLst/>
          </a:prstGeom>
        </p:spPr>
      </p:pic>
    </p:spTree>
    <p:extLst>
      <p:ext uri="{BB962C8B-B14F-4D97-AF65-F5344CB8AC3E}">
        <p14:creationId xmlns:p14="http://schemas.microsoft.com/office/powerpoint/2010/main" val="4108217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     National Patient Safety Improvement Programmes</a:t>
            </a:r>
            <a:endParaRPr lang="en-GB" dirty="0"/>
          </a:p>
        </p:txBody>
      </p:sp>
      <p:sp>
        <p:nvSpPr>
          <p:cNvPr id="5" name="Slide Number Placeholder 4"/>
          <p:cNvSpPr>
            <a:spLocks noGrp="1"/>
          </p:cNvSpPr>
          <p:nvPr>
            <p:ph type="sldNum" sz="quarter" idx="4"/>
          </p:nvPr>
        </p:nvSpPr>
        <p:spPr/>
        <p:txBody>
          <a:bodyPr/>
          <a:lstStyle/>
          <a:p>
            <a:fld id="{C444E201-67E6-4C84-91CE-EF6C201C1FBB}" type="slidenum">
              <a:rPr lang="en-GB" smtClean="0"/>
              <a:pPr/>
              <a:t>15</a:t>
            </a:fld>
            <a:endParaRPr lang="en-GB" dirty="0"/>
          </a:p>
        </p:txBody>
      </p:sp>
      <p:pic>
        <p:nvPicPr>
          <p:cNvPr id="8" name="Picture 7"/>
          <p:cNvPicPr>
            <a:picLocks noChangeAspect="1"/>
          </p:cNvPicPr>
          <p:nvPr/>
        </p:nvPicPr>
        <p:blipFill rotWithShape="1">
          <a:blip r:embed="rId3"/>
          <a:srcRect r="52476"/>
          <a:stretch/>
        </p:blipFill>
        <p:spPr>
          <a:xfrm>
            <a:off x="1564439" y="1047135"/>
            <a:ext cx="3641741" cy="4088409"/>
          </a:xfrm>
          <a:prstGeom prst="rect">
            <a:avLst/>
          </a:prstGeom>
        </p:spPr>
      </p:pic>
      <p:grpSp>
        <p:nvGrpSpPr>
          <p:cNvPr id="13" name="Group 12"/>
          <p:cNvGrpSpPr/>
          <p:nvPr/>
        </p:nvGrpSpPr>
        <p:grpSpPr>
          <a:xfrm>
            <a:off x="813911" y="952212"/>
            <a:ext cx="10925805" cy="4748231"/>
            <a:chOff x="813911" y="952212"/>
            <a:chExt cx="10925805" cy="4748231"/>
          </a:xfrm>
        </p:grpSpPr>
        <p:pic>
          <p:nvPicPr>
            <p:cNvPr id="9" name="Picture 8"/>
            <p:cNvPicPr>
              <a:picLocks noChangeAspect="1"/>
            </p:cNvPicPr>
            <p:nvPr/>
          </p:nvPicPr>
          <p:blipFill rotWithShape="1">
            <a:blip r:embed="rId3"/>
            <a:srcRect l="48557" t="41574" b="21894"/>
            <a:stretch/>
          </p:blipFill>
          <p:spPr>
            <a:xfrm>
              <a:off x="5545394" y="2932643"/>
              <a:ext cx="4572000" cy="1611085"/>
            </a:xfrm>
            <a:prstGeom prst="rect">
              <a:avLst/>
            </a:prstGeom>
          </p:spPr>
        </p:pic>
        <p:sp>
          <p:nvSpPr>
            <p:cNvPr id="10" name="Rectangle 9"/>
            <p:cNvSpPr/>
            <p:nvPr/>
          </p:nvSpPr>
          <p:spPr>
            <a:xfrm>
              <a:off x="813911" y="5323072"/>
              <a:ext cx="10925805" cy="377371"/>
            </a:xfrm>
            <a:prstGeom prst="rect">
              <a:avLst/>
            </a:prstGeom>
          </p:spPr>
          <p:txBody>
            <a:bodyPr wrap="square">
              <a:spAutoFit/>
            </a:bodyPr>
            <a:lstStyle/>
            <a:p>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https://www.youtube.com/watch?v=A6sg0mkcJIY&amp;list=PLrVQaAxyJE3cJ1fB9K2poc9pXn7b9WcQg&amp;index=2&amp;t=0s</a:t>
              </a:r>
              <a:endParaRPr lang="en-GB" dirty="0"/>
            </a:p>
          </p:txBody>
        </p:sp>
        <p:pic>
          <p:nvPicPr>
            <p:cNvPr id="12" name="Picture 11"/>
            <p:cNvPicPr>
              <a:picLocks noChangeAspect="1"/>
            </p:cNvPicPr>
            <p:nvPr/>
          </p:nvPicPr>
          <p:blipFill rotWithShape="1">
            <a:blip r:embed="rId3"/>
            <a:srcRect r="52476"/>
            <a:stretch/>
          </p:blipFill>
          <p:spPr>
            <a:xfrm>
              <a:off x="1549691" y="952212"/>
              <a:ext cx="3641741" cy="4088409"/>
            </a:xfrm>
            <a:prstGeom prst="rect">
              <a:avLst/>
            </a:prstGeom>
          </p:spPr>
        </p:pic>
      </p:grpSp>
    </p:spTree>
    <p:extLst>
      <p:ext uri="{BB962C8B-B14F-4D97-AF65-F5344CB8AC3E}">
        <p14:creationId xmlns:p14="http://schemas.microsoft.com/office/powerpoint/2010/main" val="2672496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GB" smtClean="0"/>
              <a:t>|     National Patient Safety Improvement Programmes</a:t>
            </a:r>
            <a:endParaRPr lang="en-GB" dirty="0"/>
          </a:p>
        </p:txBody>
      </p:sp>
      <p:sp>
        <p:nvSpPr>
          <p:cNvPr id="3" name="Slide Number Placeholder 2"/>
          <p:cNvSpPr>
            <a:spLocks noGrp="1"/>
          </p:cNvSpPr>
          <p:nvPr>
            <p:ph type="sldNum" sz="quarter" idx="4"/>
          </p:nvPr>
        </p:nvSpPr>
        <p:spPr/>
        <p:txBody>
          <a:bodyPr/>
          <a:lstStyle/>
          <a:p>
            <a:fld id="{C444E201-67E6-4C84-91CE-EF6C201C1FBB}" type="slidenum">
              <a:rPr lang="en-GB" smtClean="0"/>
              <a:pPr/>
              <a:t>16</a:t>
            </a:fld>
            <a:endParaRPr lang="en-GB" dirty="0"/>
          </a:p>
        </p:txBody>
      </p:sp>
      <p:pic>
        <p:nvPicPr>
          <p:cNvPr id="4" name="Picture 3"/>
          <p:cNvPicPr/>
          <p:nvPr/>
        </p:nvPicPr>
        <p:blipFill rotWithShape="1">
          <a:blip r:embed="rId3"/>
          <a:srcRect l="4653" t="34877" r="78396" b="24926"/>
          <a:stretch/>
        </p:blipFill>
        <p:spPr bwMode="auto">
          <a:xfrm>
            <a:off x="1740310" y="923002"/>
            <a:ext cx="2949677" cy="407471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22601" t="52019" r="51474" b="33498"/>
          <a:stretch/>
        </p:blipFill>
        <p:spPr bwMode="auto">
          <a:xfrm>
            <a:off x="5091111" y="2669458"/>
            <a:ext cx="5159018" cy="1666567"/>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2729424" y="4997720"/>
            <a:ext cx="5175711" cy="369332"/>
          </a:xfrm>
          <a:prstGeom prst="rect">
            <a:avLst/>
          </a:prstGeom>
        </p:spPr>
        <p:txBody>
          <a:bodyPr wrap="square">
            <a:spAutoFit/>
          </a:bodyPr>
          <a:lstStyle/>
          <a:p>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https://www.youtube.com/watch?v=vSWCPza8dCU</a:t>
            </a:r>
            <a:endParaRPr lang="en-GB" dirty="0"/>
          </a:p>
        </p:txBody>
      </p:sp>
    </p:spTree>
    <p:extLst>
      <p:ext uri="{BB962C8B-B14F-4D97-AF65-F5344CB8AC3E}">
        <p14:creationId xmlns:p14="http://schemas.microsoft.com/office/powerpoint/2010/main" val="1285788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6EF864-1311-CA4D-9B57-A0B7309FF1AB}"/>
              </a:ext>
            </a:extLst>
          </p:cNvPr>
          <p:cNvSpPr>
            <a:spLocks noGrp="1"/>
          </p:cNvSpPr>
          <p:nvPr>
            <p:ph type="title"/>
          </p:nvPr>
        </p:nvSpPr>
        <p:spPr>
          <a:xfrm>
            <a:off x="816404" y="765011"/>
            <a:ext cx="4012771" cy="649452"/>
          </a:xfrm>
        </p:spPr>
        <p:txBody>
          <a:bodyPr/>
          <a:lstStyle/>
          <a:p>
            <a:r>
              <a:rPr lang="en-GB" dirty="0"/>
              <a:t>Medical emergencies</a:t>
            </a:r>
          </a:p>
        </p:txBody>
      </p:sp>
      <p:sp>
        <p:nvSpPr>
          <p:cNvPr id="3" name="Content Placeholder 2">
            <a:extLst>
              <a:ext uri="{FF2B5EF4-FFF2-40B4-BE49-F238E27FC236}">
                <a16:creationId xmlns="" xmlns:a16="http://schemas.microsoft.com/office/drawing/2014/main" id="{A826108F-C9D6-D94A-B61F-FAD92D3828B1}"/>
              </a:ext>
            </a:extLst>
          </p:cNvPr>
          <p:cNvSpPr>
            <a:spLocks noGrp="1"/>
          </p:cNvSpPr>
          <p:nvPr>
            <p:ph idx="1"/>
          </p:nvPr>
        </p:nvSpPr>
        <p:spPr>
          <a:xfrm>
            <a:off x="813911" y="1866238"/>
            <a:ext cx="10752000" cy="4399105"/>
          </a:xfrm>
        </p:spPr>
        <p:txBody>
          <a:bodyPr>
            <a:normAutofit/>
          </a:bodyPr>
          <a:lstStyle/>
          <a:p>
            <a:pPr marL="0" indent="0">
              <a:buNone/>
            </a:pPr>
            <a:r>
              <a:rPr lang="en-GB" dirty="0"/>
              <a:t>There may be some occasions when the early signs of deterioration may be a medical emergency. In these cases it is not appropriate to delay contacting the emergency services in order to record a NEWS2. </a:t>
            </a:r>
            <a:r>
              <a:rPr lang="en-GB" dirty="0" smtClean="0"/>
              <a:t>It </a:t>
            </a:r>
            <a:r>
              <a:rPr lang="en-GB" dirty="0"/>
              <a:t>may be appropriate to monitor your resident’s vital signs once you have contacted the emergency services</a:t>
            </a:r>
            <a:r>
              <a:rPr lang="en-GB" dirty="0" smtClean="0"/>
              <a:t>. Such </a:t>
            </a:r>
            <a:r>
              <a:rPr lang="en-GB" dirty="0"/>
              <a:t>situations include</a:t>
            </a:r>
            <a:r>
              <a:rPr lang="en-GB" dirty="0" smtClean="0"/>
              <a:t>:</a:t>
            </a:r>
          </a:p>
          <a:p>
            <a:pPr marL="0" indent="0">
              <a:buNone/>
            </a:pPr>
            <a:endParaRPr lang="en-GB" dirty="0"/>
          </a:p>
          <a:p>
            <a:pPr lvl="2">
              <a:buFont typeface="Wingdings" panose="05000000000000000000" pitchFamily="2" charset="2"/>
              <a:buChar char="v"/>
            </a:pPr>
            <a:r>
              <a:rPr lang="en-GB" dirty="0" smtClean="0">
                <a:solidFill>
                  <a:srgbClr val="FF0000"/>
                </a:solidFill>
              </a:rPr>
              <a:t>New onset of chest </a:t>
            </a:r>
            <a:r>
              <a:rPr lang="en-GB" dirty="0">
                <a:solidFill>
                  <a:srgbClr val="FF0000"/>
                </a:solidFill>
              </a:rPr>
              <a:t>pain or suspected heart attack</a:t>
            </a:r>
          </a:p>
          <a:p>
            <a:pPr lvl="2">
              <a:buFont typeface="Wingdings" panose="05000000000000000000" pitchFamily="2" charset="2"/>
              <a:buChar char="v"/>
            </a:pPr>
            <a:r>
              <a:rPr lang="en-GB" dirty="0">
                <a:solidFill>
                  <a:srgbClr val="FF0000"/>
                </a:solidFill>
              </a:rPr>
              <a:t>Where the individual is displaying signs consistent with having a stroke</a:t>
            </a:r>
          </a:p>
          <a:p>
            <a:pPr lvl="2">
              <a:buFont typeface="Wingdings" panose="05000000000000000000" pitchFamily="2" charset="2"/>
              <a:buChar char="v"/>
            </a:pPr>
            <a:r>
              <a:rPr lang="en-GB" dirty="0">
                <a:solidFill>
                  <a:srgbClr val="FF0000"/>
                </a:solidFill>
              </a:rPr>
              <a:t>Prolonged seizure where the individual does not have a care plan in place to manage </a:t>
            </a:r>
            <a:r>
              <a:rPr lang="en-GB" dirty="0" smtClean="0">
                <a:solidFill>
                  <a:srgbClr val="FF0000"/>
                </a:solidFill>
              </a:rPr>
              <a:t>it</a:t>
            </a:r>
          </a:p>
          <a:p>
            <a:pPr lvl="2">
              <a:buFont typeface="Wingdings" panose="05000000000000000000" pitchFamily="2" charset="2"/>
              <a:buChar char="v"/>
            </a:pPr>
            <a:r>
              <a:rPr lang="en-GB" dirty="0" smtClean="0">
                <a:solidFill>
                  <a:srgbClr val="FF0000"/>
                </a:solidFill>
              </a:rPr>
              <a:t>Where </a:t>
            </a:r>
            <a:r>
              <a:rPr lang="en-GB" dirty="0">
                <a:solidFill>
                  <a:srgbClr val="FF0000"/>
                </a:solidFill>
              </a:rPr>
              <a:t>the resident has sustained a significant injury – e.g. a fracture head </a:t>
            </a:r>
            <a:r>
              <a:rPr lang="en-GB" dirty="0" smtClean="0">
                <a:solidFill>
                  <a:srgbClr val="FF0000"/>
                </a:solidFill>
              </a:rPr>
              <a:t>injury</a:t>
            </a:r>
          </a:p>
          <a:p>
            <a:pPr lvl="2">
              <a:buFont typeface="Wingdings" panose="05000000000000000000" pitchFamily="2" charset="2"/>
              <a:buChar char="v"/>
            </a:pPr>
            <a:r>
              <a:rPr lang="en-GB" dirty="0" smtClean="0">
                <a:solidFill>
                  <a:srgbClr val="FF0000"/>
                </a:solidFill>
              </a:rPr>
              <a:t>Where the person is unable to breath </a:t>
            </a:r>
            <a:endParaRPr lang="en-GB" dirty="0">
              <a:solidFill>
                <a:srgbClr val="FF0000"/>
              </a:solidFill>
            </a:endParaRPr>
          </a:p>
          <a:p>
            <a:pPr marL="0" lvl="1" indent="0">
              <a:buNone/>
            </a:pPr>
            <a:r>
              <a:rPr lang="en-GB" b="1" dirty="0" smtClean="0">
                <a:solidFill>
                  <a:schemeClr val="tx1"/>
                </a:solidFill>
              </a:rPr>
              <a:t>       </a:t>
            </a:r>
          </a:p>
          <a:p>
            <a:pPr marL="0" lvl="1" indent="0" algn="ctr">
              <a:buNone/>
            </a:pPr>
            <a:r>
              <a:rPr lang="en-GB" dirty="0" smtClean="0">
                <a:solidFill>
                  <a:schemeClr val="tx1"/>
                </a:solidFill>
              </a:rPr>
              <a:t>Remember to follow a person’s End of Life or Agreed Limit of Treatment of they have one</a:t>
            </a:r>
            <a:endParaRPr lang="en-GB" dirty="0">
              <a:solidFill>
                <a:schemeClr val="tx1"/>
              </a:solidFill>
            </a:endParaRPr>
          </a:p>
        </p:txBody>
      </p:sp>
      <p:sp>
        <p:nvSpPr>
          <p:cNvPr id="4" name="Footer Placeholder 3">
            <a:extLst>
              <a:ext uri="{FF2B5EF4-FFF2-40B4-BE49-F238E27FC236}">
                <a16:creationId xmlns="" xmlns:a16="http://schemas.microsoft.com/office/drawing/2014/main" id="{B07E5FE7-D41F-0A4B-9919-561A8148191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     National Patient Safety Improvement Programmes</a:t>
            </a:r>
          </a:p>
        </p:txBody>
      </p:sp>
      <p:sp>
        <p:nvSpPr>
          <p:cNvPr id="5" name="Slide Number Placeholder 4">
            <a:extLst>
              <a:ext uri="{FF2B5EF4-FFF2-40B4-BE49-F238E27FC236}">
                <a16:creationId xmlns="" xmlns:a16="http://schemas.microsoft.com/office/drawing/2014/main" id="{F4AAD26C-8167-F04F-BEA9-1A8AECB5240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 xmlns:a16="http://schemas.microsoft.com/office/drawing/2014/main" id="{4C720684-68E9-0645-8D6F-17517B3E5AFD}"/>
              </a:ext>
            </a:extLst>
          </p:cNvPr>
          <p:cNvPicPr>
            <a:picLocks noChangeAspect="1"/>
          </p:cNvPicPr>
          <p:nvPr/>
        </p:nvPicPr>
        <p:blipFill rotWithShape="1">
          <a:blip r:embed="rId3"/>
          <a:srcRect l="61573" t="781" r="2827" b="76403"/>
          <a:stretch/>
        </p:blipFill>
        <p:spPr>
          <a:xfrm>
            <a:off x="4829176" y="271463"/>
            <a:ext cx="2085974" cy="1594774"/>
          </a:xfrm>
          <a:prstGeom prst="rect">
            <a:avLst/>
          </a:prstGeom>
        </p:spPr>
      </p:pic>
      <p:pic>
        <p:nvPicPr>
          <p:cNvPr id="7" name="Picture 6">
            <a:extLst>
              <a:ext uri="{FF2B5EF4-FFF2-40B4-BE49-F238E27FC236}">
                <a16:creationId xmlns="" xmlns:a16="http://schemas.microsoft.com/office/drawing/2014/main" id="{2EFE5780-2196-E149-A6D8-2799B2818989}"/>
              </a:ext>
            </a:extLst>
          </p:cNvPr>
          <p:cNvPicPr>
            <a:picLocks noChangeAspect="1"/>
          </p:cNvPicPr>
          <p:nvPr/>
        </p:nvPicPr>
        <p:blipFill rotWithShape="1">
          <a:blip r:embed="rId3"/>
          <a:srcRect l="2836" t="71314" r="39855" b="11249"/>
          <a:stretch/>
        </p:blipFill>
        <p:spPr>
          <a:xfrm>
            <a:off x="9080112" y="3130442"/>
            <a:ext cx="2968050" cy="1135698"/>
          </a:xfrm>
          <a:prstGeom prst="rect">
            <a:avLst/>
          </a:prstGeom>
        </p:spPr>
      </p:pic>
    </p:spTree>
    <p:extLst>
      <p:ext uri="{BB962C8B-B14F-4D97-AF65-F5344CB8AC3E}">
        <p14:creationId xmlns:p14="http://schemas.microsoft.com/office/powerpoint/2010/main" val="3398733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AD56F5-D920-DA4D-850B-4261742A1F57}"/>
              </a:ext>
            </a:extLst>
          </p:cNvPr>
          <p:cNvSpPr>
            <a:spLocks noGrp="1"/>
          </p:cNvSpPr>
          <p:nvPr>
            <p:ph type="title"/>
          </p:nvPr>
        </p:nvSpPr>
        <p:spPr>
          <a:xfrm>
            <a:off x="454240" y="582562"/>
            <a:ext cx="10752000" cy="729407"/>
          </a:xfrm>
        </p:spPr>
        <p:txBody>
          <a:bodyPr>
            <a:normAutofit fontScale="90000"/>
          </a:bodyPr>
          <a:lstStyle/>
          <a:p>
            <a:r>
              <a:rPr lang="en-GB" dirty="0" smtClean="0">
                <a:solidFill>
                  <a:srgbClr val="0070C0"/>
                </a:solidFill>
              </a:rPr>
              <a:t>Can you identify the early softs signs the residents below may show if they were becoming unwell? </a:t>
            </a:r>
            <a:r>
              <a:rPr lang="en-GB" dirty="0" smtClean="0">
                <a:solidFill>
                  <a:schemeClr val="accent2"/>
                </a:solidFill>
              </a:rPr>
              <a:t/>
            </a:r>
            <a:br>
              <a:rPr lang="en-GB" dirty="0" smtClean="0">
                <a:solidFill>
                  <a:schemeClr val="accent2"/>
                </a:solidFill>
              </a:rPr>
            </a:br>
            <a:r>
              <a:rPr lang="en-GB" dirty="0">
                <a:solidFill>
                  <a:schemeClr val="accent2"/>
                </a:solidFill>
              </a:rPr>
              <a:t> </a:t>
            </a:r>
            <a:r>
              <a:rPr lang="en-GB" dirty="0" smtClean="0">
                <a:solidFill>
                  <a:schemeClr val="accent2"/>
                </a:solidFill>
              </a:rPr>
              <a:t>  </a:t>
            </a:r>
            <a:endParaRPr lang="en-GB" dirty="0">
              <a:solidFill>
                <a:schemeClr val="accent2"/>
              </a:solidFill>
            </a:endParaRPr>
          </a:p>
        </p:txBody>
      </p:sp>
      <p:sp>
        <p:nvSpPr>
          <p:cNvPr id="3" name="Content Placeholder 2">
            <a:extLst>
              <a:ext uri="{FF2B5EF4-FFF2-40B4-BE49-F238E27FC236}">
                <a16:creationId xmlns:a16="http://schemas.microsoft.com/office/drawing/2014/main" xmlns="" id="{00B2851E-7F3D-6A42-9009-EEA9221759A1}"/>
              </a:ext>
            </a:extLst>
          </p:cNvPr>
          <p:cNvSpPr>
            <a:spLocks noGrp="1"/>
          </p:cNvSpPr>
          <p:nvPr>
            <p:ph idx="1"/>
          </p:nvPr>
        </p:nvSpPr>
        <p:spPr>
          <a:xfrm>
            <a:off x="389877" y="1715543"/>
            <a:ext cx="11244121" cy="4618173"/>
          </a:xfrm>
        </p:spPr>
        <p:txBody>
          <a:bodyPr>
            <a:normAutofit fontScale="92500"/>
          </a:bodyPr>
          <a:lstStyle/>
          <a:p>
            <a:pPr marL="0" indent="0">
              <a:buNone/>
            </a:pPr>
            <a:r>
              <a:rPr lang="en-GB" sz="2400" b="1" dirty="0" smtClean="0">
                <a:solidFill>
                  <a:schemeClr val="accent4"/>
                </a:solidFill>
                <a:cs typeface="Calibri" panose="020F0502020204030204" pitchFamily="34" charset="0"/>
              </a:rPr>
              <a:t>Molly</a:t>
            </a:r>
            <a:r>
              <a:rPr lang="en-GB" sz="2400" dirty="0" smtClean="0">
                <a:solidFill>
                  <a:schemeClr val="accent4"/>
                </a:solidFill>
                <a:cs typeface="Calibri" panose="020F0502020204030204" pitchFamily="34" charset="0"/>
              </a:rPr>
              <a:t> </a:t>
            </a:r>
            <a:r>
              <a:rPr lang="en-GB" sz="2400" dirty="0">
                <a:solidFill>
                  <a:schemeClr val="accent4"/>
                </a:solidFill>
                <a:cs typeface="Calibri" panose="020F0502020204030204" pitchFamily="34" charset="0"/>
              </a:rPr>
              <a:t>is a fun and outgoing 83 year old. She mobilises with a Zimmer frame and loves to socialise with other residents and staff in the lounge. When she’s not talking she is an avid reader of romantic novels, you can often find her with her head in a book in the conservatory. Molly often jokes that she is too busy to sleep; she goes to bed late and tends to get up early, often having a cup of tea with the night staff before they go off duty</a:t>
            </a:r>
            <a:r>
              <a:rPr lang="en-GB" sz="2400" dirty="0" smtClean="0">
                <a:solidFill>
                  <a:schemeClr val="accent4"/>
                </a:solidFill>
                <a:cs typeface="Calibri" panose="020F0502020204030204" pitchFamily="34" charset="0"/>
              </a:rPr>
              <a:t>.</a:t>
            </a:r>
          </a:p>
          <a:p>
            <a:pPr marL="0" indent="0">
              <a:buNone/>
            </a:pPr>
            <a:endParaRPr lang="en-GB" dirty="0" smtClean="0">
              <a:solidFill>
                <a:schemeClr val="accent4"/>
              </a:solidFill>
            </a:endParaRPr>
          </a:p>
          <a:p>
            <a:pPr marL="0" indent="0">
              <a:buNone/>
            </a:pPr>
            <a:endParaRPr lang="en-GB" sz="2200" b="1" dirty="0" smtClean="0"/>
          </a:p>
          <a:p>
            <a:pPr marL="0" indent="0">
              <a:buNone/>
            </a:pPr>
            <a:r>
              <a:rPr lang="en-GB" sz="2400" b="1" dirty="0" smtClean="0"/>
              <a:t>David</a:t>
            </a:r>
            <a:r>
              <a:rPr lang="en-GB" sz="2400" dirty="0" smtClean="0"/>
              <a:t> </a:t>
            </a:r>
            <a:r>
              <a:rPr lang="en-GB" sz="2400" dirty="0"/>
              <a:t>is 70. He lives in your home, primarily because of his poorly controlled diabetes. He has </a:t>
            </a:r>
            <a:r>
              <a:rPr lang="en-GB" sz="2400" dirty="0" smtClean="0"/>
              <a:t>both legs amputated and sometimes </a:t>
            </a:r>
            <a:r>
              <a:rPr lang="en-GB" sz="2400" dirty="0"/>
              <a:t>uses a </a:t>
            </a:r>
            <a:r>
              <a:rPr lang="en-GB" sz="2400" dirty="0" smtClean="0"/>
              <a:t>wheelchair to mobilise. </a:t>
            </a:r>
            <a:r>
              <a:rPr lang="en-GB" sz="2400" smtClean="0"/>
              <a:t>Often David </a:t>
            </a:r>
            <a:r>
              <a:rPr lang="en-GB" sz="2400" dirty="0"/>
              <a:t>stays in his </a:t>
            </a:r>
            <a:r>
              <a:rPr lang="en-GB" sz="2400" dirty="0" smtClean="0"/>
              <a:t>room, </a:t>
            </a:r>
            <a:r>
              <a:rPr lang="en-GB" sz="2400" dirty="0"/>
              <a:t>his blood sugars are high he gets </a:t>
            </a:r>
            <a:r>
              <a:rPr lang="en-GB" sz="2400" dirty="0" smtClean="0"/>
              <a:t>headaches. He </a:t>
            </a:r>
            <a:r>
              <a:rPr lang="en-GB" sz="2400" dirty="0"/>
              <a:t>becomes increasingly tired and feels very </a:t>
            </a:r>
            <a:r>
              <a:rPr lang="en-GB" sz="2400" dirty="0" smtClean="0"/>
              <a:t>thirsty and when </a:t>
            </a:r>
            <a:r>
              <a:rPr lang="en-GB" sz="2400" dirty="0"/>
              <a:t>his blood sugars are high he gets very grumpy.</a:t>
            </a:r>
          </a:p>
          <a:p>
            <a:endParaRPr lang="en-GB" dirty="0"/>
          </a:p>
          <a:p>
            <a:pPr marL="0" indent="0">
              <a:buNone/>
            </a:pPr>
            <a:r>
              <a:rPr lang="en-GB" b="1" dirty="0" smtClean="0">
                <a:solidFill>
                  <a:schemeClr val="tx1"/>
                </a:solidFill>
              </a:rPr>
              <a:t>        </a:t>
            </a:r>
          </a:p>
        </p:txBody>
      </p:sp>
      <p:sp>
        <p:nvSpPr>
          <p:cNvPr id="4" name="Footer Placeholder 3">
            <a:extLst>
              <a:ext uri="{FF2B5EF4-FFF2-40B4-BE49-F238E27FC236}">
                <a16:creationId xmlns:a16="http://schemas.microsoft.com/office/drawing/2014/main" xmlns="" id="{43AE352C-C477-4F48-87D6-0FA1D0D1995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     National Patient Safety Improvement Programmes</a:t>
            </a:r>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xmlns="" id="{6757775C-ACB7-A748-85B4-6D5D3895A8A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10" name="Graphic 9" descr="Leprechaun Hat">
            <a:extLst>
              <a:ext uri="{FF2B5EF4-FFF2-40B4-BE49-F238E27FC236}">
                <a16:creationId xmlns:a16="http://schemas.microsoft.com/office/drawing/2014/main" xmlns="" id="{23B8AC33-5BDA-7144-B2E9-0E3471285F03}"/>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10468" b="10788"/>
          <a:stretch/>
        </p:blipFill>
        <p:spPr>
          <a:xfrm>
            <a:off x="5089019" y="3390090"/>
            <a:ext cx="922918" cy="796413"/>
          </a:xfrm>
          <a:prstGeom prst="rect">
            <a:avLst/>
          </a:prstGeom>
        </p:spPr>
      </p:pic>
      <p:sp>
        <p:nvSpPr>
          <p:cNvPr id="13" name="Rectangle 12" descr="Moustache Face with Solid Fill">
            <a:extLst>
              <a:ext uri="{FF2B5EF4-FFF2-40B4-BE49-F238E27FC236}">
                <a16:creationId xmlns:a16="http://schemas.microsoft.com/office/drawing/2014/main" xmlns="" id="{A395BF72-E1CE-EB48-9927-A0E10B984F68}"/>
              </a:ext>
            </a:extLst>
          </p:cNvPr>
          <p:cNvSpPr/>
          <p:nvPr/>
        </p:nvSpPr>
        <p:spPr>
          <a:xfrm>
            <a:off x="5245022" y="5566082"/>
            <a:ext cx="766916" cy="752169"/>
          </a:xfrm>
          <a:prstGeom prst="rect">
            <a:avLst/>
          </a:prstGeom>
          <a: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l="-9574" t="-8745" r="-7388" b="-10511"/>
            </a:stretch>
          </a:blipFill>
          <a:ln>
            <a:noFill/>
          </a:ln>
        </p:spPr>
        <p:style>
          <a:lnRef idx="2">
            <a:scrgbClr r="0" g="0" b="0"/>
          </a:lnRef>
          <a:fillRef idx="1">
            <a:scrgbClr r="0" g="0" b="0"/>
          </a:fillRef>
          <a:effectRef idx="0">
            <a:schemeClr val="accent2">
              <a:hueOff val="-7210337"/>
              <a:satOff val="-19217"/>
              <a:lumOff val="14117"/>
              <a:alphaOff val="0"/>
            </a:schemeClr>
          </a:effectRef>
          <a:fontRef idx="minor">
            <a:schemeClr val="lt1"/>
          </a:fontRef>
        </p:style>
      </p:sp>
    </p:spTree>
    <p:extLst>
      <p:ext uri="{BB962C8B-B14F-4D97-AF65-F5344CB8AC3E}">
        <p14:creationId xmlns:p14="http://schemas.microsoft.com/office/powerpoint/2010/main" val="1604615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use a pulse oximeter </a:t>
            </a:r>
            <a:r>
              <a:rPr lang="en-GB" dirty="0" smtClean="0"/>
              <a:t>(YouTube videos)</a:t>
            </a:r>
            <a:endParaRPr lang="en-GB" dirty="0"/>
          </a:p>
        </p:txBody>
      </p:sp>
      <p:sp>
        <p:nvSpPr>
          <p:cNvPr id="3" name="Content Placeholder 2"/>
          <p:cNvSpPr>
            <a:spLocks noGrp="1"/>
          </p:cNvSpPr>
          <p:nvPr>
            <p:ph idx="1"/>
          </p:nvPr>
        </p:nvSpPr>
        <p:spPr/>
        <p:txBody>
          <a:bodyPr/>
          <a:lstStyle/>
          <a:p>
            <a:pPr marL="0" indent="0">
              <a:buNone/>
            </a:pPr>
            <a:r>
              <a:rPr lang="en-GB" dirty="0" smtClean="0"/>
              <a:t>  </a:t>
            </a:r>
            <a:r>
              <a:rPr lang="en-GB" sz="2400" dirty="0" smtClean="0"/>
              <a:t>HEE video: </a:t>
            </a:r>
            <a:r>
              <a:rPr lang="en-GB" sz="2400" dirty="0">
                <a:hlinkClick r:id="rId2"/>
              </a:rPr>
              <a:t>https://youtu.be/QabKghrtXps</a:t>
            </a:r>
            <a:r>
              <a:rPr lang="en-GB" sz="2400" dirty="0" smtClean="0"/>
              <a:t>         (</a:t>
            </a:r>
            <a:r>
              <a:rPr lang="en-GB" sz="2400" dirty="0"/>
              <a:t>2:41sec</a:t>
            </a:r>
            <a:r>
              <a:rPr lang="en-GB" sz="2400" dirty="0" smtClean="0"/>
              <a:t>)</a:t>
            </a:r>
          </a:p>
          <a:p>
            <a:r>
              <a:rPr lang="en-GB" sz="2400" dirty="0" smtClean="0"/>
              <a:t>English :</a:t>
            </a:r>
            <a:r>
              <a:rPr lang="en-GB" sz="2400" u="sng" dirty="0" smtClean="0">
                <a:hlinkClick r:id="rId3"/>
              </a:rPr>
              <a:t>https</a:t>
            </a:r>
            <a:r>
              <a:rPr lang="en-GB" sz="2400" u="sng" dirty="0">
                <a:hlinkClick r:id="rId3"/>
              </a:rPr>
              <a:t>://www.youtube.com/watch?v=nx27Ck7xOgo</a:t>
            </a:r>
            <a:endParaRPr lang="en-GB" sz="2400" u="sng" dirty="0" smtClean="0"/>
          </a:p>
          <a:p>
            <a:r>
              <a:rPr lang="en-GB" sz="2400" dirty="0" smtClean="0"/>
              <a:t>Hindi:     </a:t>
            </a:r>
            <a:r>
              <a:rPr lang="en-GB" sz="2400" u="sng" dirty="0" smtClean="0">
                <a:hlinkClick r:id="rId4"/>
              </a:rPr>
              <a:t>https</a:t>
            </a:r>
            <a:r>
              <a:rPr lang="en-GB" sz="2400" u="sng" dirty="0">
                <a:hlinkClick r:id="rId4"/>
              </a:rPr>
              <a:t>://www.youtube.com/watch?v=e1ipiJY-zwk</a:t>
            </a:r>
            <a:endParaRPr lang="en-GB" sz="2400" dirty="0"/>
          </a:p>
          <a:p>
            <a:r>
              <a:rPr lang="en-GB" sz="2400" dirty="0"/>
              <a:t>Punjabi: </a:t>
            </a:r>
            <a:r>
              <a:rPr lang="en-GB" sz="2400" u="sng" dirty="0">
                <a:hlinkClick r:id="rId5"/>
              </a:rPr>
              <a:t>https://www.youtube.com/watch?v=wU5V6wVEHoM</a:t>
            </a:r>
            <a:endParaRPr lang="en-GB" sz="2400" dirty="0"/>
          </a:p>
          <a:p>
            <a:r>
              <a:rPr lang="en-GB" sz="2400" dirty="0"/>
              <a:t>Urdu: </a:t>
            </a:r>
            <a:r>
              <a:rPr lang="en-GB" sz="2400" dirty="0" smtClean="0"/>
              <a:t>    </a:t>
            </a:r>
            <a:r>
              <a:rPr lang="en-GB" sz="2400" u="sng" dirty="0" smtClean="0">
                <a:hlinkClick r:id="rId6"/>
              </a:rPr>
              <a:t>https</a:t>
            </a:r>
            <a:r>
              <a:rPr lang="en-GB" sz="2400" u="sng" dirty="0">
                <a:hlinkClick r:id="rId6"/>
              </a:rPr>
              <a:t>://www.youtube.com/watch?v=rkGRRLlumW4</a:t>
            </a:r>
            <a:endParaRPr lang="en-GB" sz="2400" dirty="0"/>
          </a:p>
          <a:p>
            <a:r>
              <a:rPr lang="en-GB" sz="2400" dirty="0"/>
              <a:t>Polish</a:t>
            </a:r>
            <a:r>
              <a:rPr lang="en-GB" sz="2400" dirty="0" smtClean="0"/>
              <a:t>:   </a:t>
            </a:r>
            <a:r>
              <a:rPr lang="en-GB" sz="2400" u="sng" dirty="0">
                <a:hlinkClick r:id="rId7"/>
              </a:rPr>
              <a:t>https://</a:t>
            </a:r>
            <a:r>
              <a:rPr lang="en-GB" sz="2400" u="sng" dirty="0" smtClean="0">
                <a:hlinkClick r:id="rId7"/>
              </a:rPr>
              <a:t>www.youtube.com/watch?v=Lkd-BNeMvLs</a:t>
            </a:r>
            <a:endParaRPr lang="en-GB" sz="2400" u="sng" dirty="0" smtClean="0"/>
          </a:p>
          <a:p>
            <a:endParaRPr lang="en-GB" dirty="0"/>
          </a:p>
          <a:p>
            <a:pPr marL="0" indent="0">
              <a:buNone/>
            </a:pPr>
            <a:endParaRPr lang="en-GB" dirty="0"/>
          </a:p>
        </p:txBody>
      </p:sp>
      <p:sp>
        <p:nvSpPr>
          <p:cNvPr id="4" name="Footer Placeholder 3"/>
          <p:cNvSpPr>
            <a:spLocks noGrp="1"/>
          </p:cNvSpPr>
          <p:nvPr>
            <p:ph type="ftr" sz="quarter" idx="3"/>
          </p:nvPr>
        </p:nvSpPr>
        <p:spPr/>
        <p:txBody>
          <a:bodyPr/>
          <a:lstStyle/>
          <a:p>
            <a:r>
              <a:rPr lang="en-GB" smtClean="0"/>
              <a:t>|     National Patient Safety Improvement Programmes</a:t>
            </a:r>
            <a:endParaRPr lang="en-GB" dirty="0"/>
          </a:p>
        </p:txBody>
      </p:sp>
      <p:sp>
        <p:nvSpPr>
          <p:cNvPr id="5" name="Slide Number Placeholder 4"/>
          <p:cNvSpPr>
            <a:spLocks noGrp="1"/>
          </p:cNvSpPr>
          <p:nvPr>
            <p:ph type="sldNum" sz="quarter" idx="4"/>
          </p:nvPr>
        </p:nvSpPr>
        <p:spPr/>
        <p:txBody>
          <a:bodyPr/>
          <a:lstStyle/>
          <a:p>
            <a:fld id="{C444E201-67E6-4C84-91CE-EF6C201C1FBB}" type="slidenum">
              <a:rPr lang="en-GB" smtClean="0"/>
              <a:pPr/>
              <a:t>19</a:t>
            </a:fld>
            <a:endParaRPr lang="en-GB" dirty="0"/>
          </a:p>
        </p:txBody>
      </p:sp>
    </p:spTree>
    <p:extLst>
      <p:ext uri="{BB962C8B-B14F-4D97-AF65-F5344CB8AC3E}">
        <p14:creationId xmlns:p14="http://schemas.microsoft.com/office/powerpoint/2010/main" val="528869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06" y="467906"/>
            <a:ext cx="7729538" cy="662734"/>
          </a:xfrm>
        </p:spPr>
        <p:txBody>
          <a:bodyPr>
            <a:normAutofit/>
          </a:bodyPr>
          <a:lstStyle/>
          <a:p>
            <a:r>
              <a:rPr lang="en-GB" sz="3600" dirty="0" smtClean="0">
                <a:solidFill>
                  <a:schemeClr val="tx2">
                    <a:lumMod val="75000"/>
                  </a:schemeClr>
                </a:solidFill>
              </a:rPr>
              <a:t>Introduction and Housekeeping</a:t>
            </a:r>
            <a:endParaRPr lang="en-GB" sz="3600" dirty="0">
              <a:solidFill>
                <a:schemeClr val="tx2">
                  <a:lumMod val="75000"/>
                </a:schemeClr>
              </a:solidFill>
            </a:endParaRPr>
          </a:p>
        </p:txBody>
      </p:sp>
      <p:sp>
        <p:nvSpPr>
          <p:cNvPr id="3" name="Content Placeholder 2"/>
          <p:cNvSpPr>
            <a:spLocks noGrp="1"/>
          </p:cNvSpPr>
          <p:nvPr>
            <p:ph idx="1"/>
          </p:nvPr>
        </p:nvSpPr>
        <p:spPr>
          <a:xfrm>
            <a:off x="438417" y="1161462"/>
            <a:ext cx="11215687" cy="4419601"/>
          </a:xfrm>
        </p:spPr>
        <p:txBody>
          <a:bodyPr>
            <a:normAutofit/>
          </a:bodyPr>
          <a:lstStyle/>
          <a:p>
            <a:pPr marL="0" indent="0">
              <a:spcAft>
                <a:spcPts val="0"/>
              </a:spcAft>
              <a:buNone/>
            </a:pPr>
            <a:r>
              <a:rPr lang="en-GB"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Guidelines </a:t>
            </a: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for </a:t>
            </a:r>
            <a:r>
              <a:rPr lang="en-GB"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participating – please follow local guidance, e.g.:</a:t>
            </a:r>
            <a:endParaRPr lang="en-GB"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GB" sz="2400" dirty="0" smtClean="0">
                <a:solidFill>
                  <a:schemeClr val="tx1"/>
                </a:solidFill>
              </a:rPr>
              <a:t> Maintain </a:t>
            </a:r>
            <a:r>
              <a:rPr lang="en-GB" sz="2400" dirty="0">
                <a:solidFill>
                  <a:schemeClr val="tx1"/>
                </a:solidFill>
              </a:rPr>
              <a:t>2m+ spacing </a:t>
            </a:r>
            <a:endParaRPr lang="en-GB" sz="2400" dirty="0" smtClean="0">
              <a:solidFill>
                <a:schemeClr val="tx1"/>
              </a:solidFill>
            </a:endParaRPr>
          </a:p>
          <a:p>
            <a:pPr>
              <a:buFont typeface="Wingdings" panose="05000000000000000000" pitchFamily="2" charset="2"/>
              <a:buChar char="q"/>
            </a:pPr>
            <a:r>
              <a:rPr lang="en-GB" sz="2400" dirty="0" smtClean="0">
                <a:solidFill>
                  <a:schemeClr val="tx1"/>
                </a:solidFill>
              </a:rPr>
              <a:t> Wear </a:t>
            </a:r>
            <a:r>
              <a:rPr lang="en-GB" sz="2400" dirty="0">
                <a:solidFill>
                  <a:schemeClr val="tx1"/>
                </a:solidFill>
              </a:rPr>
              <a:t>facemasks</a:t>
            </a:r>
          </a:p>
          <a:p>
            <a:pPr>
              <a:buFont typeface="Wingdings" panose="05000000000000000000" pitchFamily="2" charset="2"/>
              <a:buChar char="q"/>
            </a:pPr>
            <a:r>
              <a:rPr lang="en-GB" sz="2400" dirty="0" smtClean="0">
                <a:solidFill>
                  <a:schemeClr val="tx1"/>
                </a:solidFill>
              </a:rPr>
              <a:t> Well </a:t>
            </a:r>
            <a:r>
              <a:rPr lang="en-GB" sz="2400" dirty="0">
                <a:solidFill>
                  <a:schemeClr val="tx1"/>
                </a:solidFill>
              </a:rPr>
              <a:t>ventilated areas (windows open etc</a:t>
            </a:r>
            <a:r>
              <a:rPr lang="en-GB" sz="2400" dirty="0" smtClean="0">
                <a:solidFill>
                  <a:schemeClr val="tx1"/>
                </a:solidFill>
              </a:rPr>
              <a:t>.)</a:t>
            </a:r>
          </a:p>
          <a:p>
            <a:pPr>
              <a:buFont typeface="Wingdings" panose="05000000000000000000" pitchFamily="2" charset="2"/>
              <a:buChar char="q"/>
            </a:pPr>
            <a:r>
              <a:rPr lang="en-GB" sz="2400" dirty="0" smtClean="0">
                <a:solidFill>
                  <a:schemeClr val="tx1"/>
                </a:solidFill>
              </a:rPr>
              <a:t> Consider </a:t>
            </a:r>
            <a:r>
              <a:rPr lang="en-GB" sz="2400" dirty="0">
                <a:solidFill>
                  <a:schemeClr val="tx1"/>
                </a:solidFill>
              </a:rPr>
              <a:t>use of more </a:t>
            </a:r>
            <a:r>
              <a:rPr lang="en-GB" sz="2400" dirty="0" smtClean="0">
                <a:solidFill>
                  <a:schemeClr val="tx1"/>
                </a:solidFill>
              </a:rPr>
              <a:t>devices </a:t>
            </a:r>
          </a:p>
          <a:p>
            <a:pPr>
              <a:buFont typeface="Wingdings" panose="05000000000000000000" pitchFamily="2" charset="2"/>
              <a:buChar char="q"/>
            </a:pPr>
            <a:r>
              <a:rPr lang="en-GB" sz="2400" dirty="0" smtClean="0">
                <a:solidFill>
                  <a:schemeClr val="tx1"/>
                </a:solidFill>
              </a:rPr>
              <a:t> Consider use of projectors to for easier viewing</a:t>
            </a:r>
          </a:p>
          <a:p>
            <a:pPr marL="0" indent="0">
              <a:spcAft>
                <a:spcPts val="0"/>
              </a:spcAft>
              <a:buNone/>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3"/>
          </p:nvPr>
        </p:nvSpPr>
        <p:spPr/>
        <p:txBody>
          <a:bodyPr/>
          <a:lstStyle/>
          <a:p>
            <a:r>
              <a:rPr lang="en-GB" smtClean="0"/>
              <a:t>|     National Patient Safety Improvement Programmes</a:t>
            </a:r>
            <a:endParaRPr lang="en-GB" dirty="0"/>
          </a:p>
        </p:txBody>
      </p:sp>
      <p:sp>
        <p:nvSpPr>
          <p:cNvPr id="5" name="Slide Number Placeholder 4"/>
          <p:cNvSpPr>
            <a:spLocks noGrp="1"/>
          </p:cNvSpPr>
          <p:nvPr>
            <p:ph type="sldNum" sz="quarter" idx="4"/>
          </p:nvPr>
        </p:nvSpPr>
        <p:spPr/>
        <p:txBody>
          <a:bodyPr/>
          <a:lstStyle/>
          <a:p>
            <a:fld id="{C444E201-67E6-4C84-91CE-EF6C201C1FBB}" type="slidenum">
              <a:rPr lang="en-GB" smtClean="0"/>
              <a:pPr/>
              <a:t>2</a:t>
            </a:fld>
            <a:endParaRPr lang="en-GB" dirty="0"/>
          </a:p>
        </p:txBody>
      </p:sp>
      <p:pic>
        <p:nvPicPr>
          <p:cNvPr id="7" name="Picture 2" descr="Trisha Greenhalgh 😷 #CovidIsAirborne on Twitter: &quot;Now we are four: HANDS  [wash] FACE [mask] SPACE [distance] REPLACE [air, by ventilating]… &quot;"/>
          <p:cNvPicPr>
            <a:picLocks noChangeAspect="1" noChangeArrowheads="1"/>
          </p:cNvPicPr>
          <p:nvPr/>
        </p:nvPicPr>
        <p:blipFill rotWithShape="1">
          <a:blip r:embed="rId3">
            <a:extLst>
              <a:ext uri="{28A0092B-C50C-407E-A947-70E740481C1C}">
                <a14:useLocalDpi xmlns:a14="http://schemas.microsoft.com/office/drawing/2010/main" val="0"/>
              </a:ext>
            </a:extLst>
          </a:blip>
          <a:srcRect t="17235" b="18173"/>
          <a:stretch/>
        </p:blipFill>
        <p:spPr bwMode="auto">
          <a:xfrm>
            <a:off x="3546470" y="4439017"/>
            <a:ext cx="5013790" cy="161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40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FB96D-0F4E-4ECD-9CCC-7E86242B0AE3}"/>
              </a:ext>
            </a:extLst>
          </p:cNvPr>
          <p:cNvSpPr>
            <a:spLocks noGrp="1"/>
          </p:cNvSpPr>
          <p:nvPr>
            <p:ph type="ctrTitle"/>
          </p:nvPr>
        </p:nvSpPr>
        <p:spPr>
          <a:xfrm>
            <a:off x="971320" y="1626592"/>
            <a:ext cx="10738081" cy="2387600"/>
          </a:xfrm>
        </p:spPr>
        <p:txBody>
          <a:bodyPr/>
          <a:lstStyle/>
          <a:p>
            <a:r>
              <a:rPr lang="en-GB" dirty="0"/>
              <a:t>Communicating and escalating </a:t>
            </a:r>
            <a:r>
              <a:rPr lang="en-GB" dirty="0" smtClean="0"/>
              <a:t>concerns     </a:t>
            </a:r>
            <a:br>
              <a:rPr lang="en-GB" dirty="0" smtClean="0"/>
            </a:br>
            <a:r>
              <a:rPr lang="en-GB" dirty="0"/>
              <a:t> </a:t>
            </a:r>
            <a:r>
              <a:rPr lang="en-GB" dirty="0" smtClean="0"/>
              <a:t>                            (SBARD)</a:t>
            </a:r>
            <a:endParaRPr lang="en-GB" dirty="0"/>
          </a:p>
        </p:txBody>
      </p:sp>
      <p:sp>
        <p:nvSpPr>
          <p:cNvPr id="3" name="Subtitle 2">
            <a:extLst>
              <a:ext uri="{FF2B5EF4-FFF2-40B4-BE49-F238E27FC236}">
                <a16:creationId xmlns:a16="http://schemas.microsoft.com/office/drawing/2014/main" xmlns="" id="{B44CB570-7523-4DF2-8BB0-6C3FEC7C7141}"/>
              </a:ext>
            </a:extLst>
          </p:cNvPr>
          <p:cNvSpPr>
            <a:spLocks noGrp="1"/>
          </p:cNvSpPr>
          <p:nvPr>
            <p:ph type="subTitle" idx="1"/>
          </p:nvPr>
        </p:nvSpPr>
        <p:spPr>
          <a:xfrm>
            <a:off x="971320" y="4230482"/>
            <a:ext cx="10738081" cy="642567"/>
          </a:xfrm>
        </p:spPr>
        <p:txBody>
          <a:bodyPr/>
          <a:lstStyle/>
          <a:p>
            <a:r>
              <a:rPr lang="en-GB" dirty="0"/>
              <a:t>Getting your message across</a:t>
            </a:r>
          </a:p>
        </p:txBody>
      </p:sp>
      <p:sp>
        <p:nvSpPr>
          <p:cNvPr id="6" name="Text Placeholder 5">
            <a:extLst>
              <a:ext uri="{FF2B5EF4-FFF2-40B4-BE49-F238E27FC236}">
                <a16:creationId xmlns:a16="http://schemas.microsoft.com/office/drawing/2014/main" xmlns="" id="{7C2325FA-844A-48E2-8389-6FA0F9130DF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482505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432ED-3173-7249-99D6-521CA65B64DE}"/>
              </a:ext>
            </a:extLst>
          </p:cNvPr>
          <p:cNvSpPr>
            <a:spLocks noGrp="1"/>
          </p:cNvSpPr>
          <p:nvPr>
            <p:ph type="title"/>
          </p:nvPr>
        </p:nvSpPr>
        <p:spPr/>
        <p:txBody>
          <a:bodyPr/>
          <a:lstStyle/>
          <a:p>
            <a:r>
              <a:rPr lang="en-GB" dirty="0"/>
              <a:t>How confident do you feel?</a:t>
            </a:r>
          </a:p>
        </p:txBody>
      </p:sp>
      <p:sp>
        <p:nvSpPr>
          <p:cNvPr id="3" name="Content Placeholder 2">
            <a:extLst>
              <a:ext uri="{FF2B5EF4-FFF2-40B4-BE49-F238E27FC236}">
                <a16:creationId xmlns:a16="http://schemas.microsoft.com/office/drawing/2014/main" xmlns="" id="{5543CD4E-7DAE-BD44-9652-4BD2B84A6CD4}"/>
              </a:ext>
            </a:extLst>
          </p:cNvPr>
          <p:cNvSpPr>
            <a:spLocks noGrp="1"/>
          </p:cNvSpPr>
          <p:nvPr>
            <p:ph idx="1"/>
          </p:nvPr>
        </p:nvSpPr>
        <p:spPr>
          <a:xfrm>
            <a:off x="960000" y="2229634"/>
            <a:ext cx="4481366" cy="3947329"/>
          </a:xfrm>
        </p:spPr>
        <p:txBody>
          <a:bodyPr/>
          <a:lstStyle/>
          <a:p>
            <a:r>
              <a:rPr lang="en-GB" sz="2200" dirty="0"/>
              <a:t>How confident do you feel communicating your concerns about a resident both within your care home and to external healthcare professionals? </a:t>
            </a:r>
          </a:p>
          <a:p>
            <a:pPr marL="0" indent="0">
              <a:buNone/>
            </a:pPr>
            <a:endParaRPr lang="en-GB" dirty="0"/>
          </a:p>
        </p:txBody>
      </p:sp>
      <p:sp>
        <p:nvSpPr>
          <p:cNvPr id="4" name="Footer Placeholder 3">
            <a:extLst>
              <a:ext uri="{FF2B5EF4-FFF2-40B4-BE49-F238E27FC236}">
                <a16:creationId xmlns:a16="http://schemas.microsoft.com/office/drawing/2014/main" xmlns="" id="{7AFCD54F-1F21-6349-BD3D-E96482585FE1}"/>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84761D6F-70D8-F244-9D7A-4A85B2752E65}"/>
              </a:ext>
            </a:extLst>
          </p:cNvPr>
          <p:cNvSpPr>
            <a:spLocks noGrp="1"/>
          </p:cNvSpPr>
          <p:nvPr>
            <p:ph type="sldNum" sz="quarter" idx="4"/>
          </p:nvPr>
        </p:nvSpPr>
        <p:spPr/>
        <p:txBody>
          <a:bodyPr/>
          <a:lstStyle/>
          <a:p>
            <a:fld id="{C444E201-67E6-4C84-91CE-EF6C201C1FBB}" type="slidenum">
              <a:rPr lang="en-GB" smtClean="0"/>
              <a:pPr/>
              <a:t>21</a:t>
            </a:fld>
            <a:endParaRPr lang="en-GB" dirty="0"/>
          </a:p>
        </p:txBody>
      </p:sp>
      <p:pic>
        <p:nvPicPr>
          <p:cNvPr id="9" name="Graphic 8" descr="Thought bubble">
            <a:extLst>
              <a:ext uri="{FF2B5EF4-FFF2-40B4-BE49-F238E27FC236}">
                <a16:creationId xmlns:a16="http://schemas.microsoft.com/office/drawing/2014/main" xmlns="" id="{614BAB68-62FE-9546-8EF7-ADEA8E685D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18697" y="1543133"/>
            <a:ext cx="3483935" cy="3483935"/>
          </a:xfrm>
          <a:prstGeom prst="rect">
            <a:avLst/>
          </a:prstGeom>
        </p:spPr>
      </p:pic>
    </p:spTree>
    <p:extLst>
      <p:ext uri="{BB962C8B-B14F-4D97-AF65-F5344CB8AC3E}">
        <p14:creationId xmlns:p14="http://schemas.microsoft.com/office/powerpoint/2010/main" val="1414046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     National Patient Safety Improvement Programmes</a:t>
            </a:r>
            <a:endParaRPr lang="en-GB" dirty="0"/>
          </a:p>
        </p:txBody>
      </p:sp>
      <p:sp>
        <p:nvSpPr>
          <p:cNvPr id="5" name="Slide Number Placeholder 4"/>
          <p:cNvSpPr>
            <a:spLocks noGrp="1"/>
          </p:cNvSpPr>
          <p:nvPr>
            <p:ph type="sldNum" sz="quarter" idx="4"/>
          </p:nvPr>
        </p:nvSpPr>
        <p:spPr/>
        <p:txBody>
          <a:bodyPr/>
          <a:lstStyle/>
          <a:p>
            <a:fld id="{C444E201-67E6-4C84-91CE-EF6C201C1FBB}" type="slidenum">
              <a:rPr lang="en-GB" smtClean="0"/>
              <a:pPr/>
              <a:t>22</a:t>
            </a:fld>
            <a:endParaRPr lang="en-GB" dirty="0"/>
          </a:p>
        </p:txBody>
      </p:sp>
      <p:grpSp>
        <p:nvGrpSpPr>
          <p:cNvPr id="9" name="Group 8"/>
          <p:cNvGrpSpPr/>
          <p:nvPr/>
        </p:nvGrpSpPr>
        <p:grpSpPr>
          <a:xfrm>
            <a:off x="1513741" y="815062"/>
            <a:ext cx="9385317" cy="5111130"/>
            <a:chOff x="1513741" y="815062"/>
            <a:chExt cx="9385317" cy="5111130"/>
          </a:xfrm>
        </p:grpSpPr>
        <p:pic>
          <p:nvPicPr>
            <p:cNvPr id="6" name="Picture 5">
              <a:extLst>
                <a:ext uri="{FF2B5EF4-FFF2-40B4-BE49-F238E27FC236}">
                  <a16:creationId xmlns:a16="http://schemas.microsoft.com/office/drawing/2014/main" xmlns="" id="{69D41A2F-C5C7-6C46-BC41-062B6918A03E}"/>
                </a:ext>
              </a:extLst>
            </p:cNvPr>
            <p:cNvPicPr/>
            <p:nvPr/>
          </p:nvPicPr>
          <p:blipFill rotWithShape="1">
            <a:blip r:embed="rId3"/>
            <a:srcRect l="4154" t="33724" r="78919" b="25516"/>
            <a:stretch/>
          </p:blipFill>
          <p:spPr bwMode="auto">
            <a:xfrm>
              <a:off x="1513741" y="815062"/>
              <a:ext cx="3006827" cy="427313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69D41A2F-C5C7-6C46-BC41-062B6918A03E}"/>
                </a:ext>
              </a:extLst>
            </p:cNvPr>
            <p:cNvPicPr/>
            <p:nvPr/>
          </p:nvPicPr>
          <p:blipFill rotWithShape="1">
            <a:blip r:embed="rId3"/>
            <a:srcRect l="26226" t="53341" r="53789" b="33824"/>
            <a:stretch/>
          </p:blipFill>
          <p:spPr bwMode="auto">
            <a:xfrm>
              <a:off x="4806592" y="2551470"/>
              <a:ext cx="5148569" cy="1519085"/>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1513741" y="5279861"/>
              <a:ext cx="9385317" cy="646331"/>
            </a:xfrm>
            <a:prstGeom prst="rect">
              <a:avLst/>
            </a:prstGeom>
          </p:spPr>
          <p:txBody>
            <a:bodyPr wrap="square">
              <a:spAutoFit/>
            </a:bodyPr>
            <a:lstStyle/>
            <a:p>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https://www.youtube.com/watch?v=Ki0BX61xhdw&amp;list=PLrVQaAxyJE3cJ1fB9K2poc9pXn7b9WcQg&amp;index=12</a:t>
              </a:r>
              <a:endParaRPr lang="en-GB" dirty="0"/>
            </a:p>
          </p:txBody>
        </p:sp>
      </p:grpSp>
    </p:spTree>
    <p:extLst>
      <p:ext uri="{BB962C8B-B14F-4D97-AF65-F5344CB8AC3E}">
        <p14:creationId xmlns:p14="http://schemas.microsoft.com/office/powerpoint/2010/main" val="1899499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145C7-9135-8941-9B61-6F7D4D1C8BCB}"/>
              </a:ext>
            </a:extLst>
          </p:cNvPr>
          <p:cNvSpPr>
            <a:spLocks noGrp="1"/>
          </p:cNvSpPr>
          <p:nvPr>
            <p:ph type="title"/>
          </p:nvPr>
        </p:nvSpPr>
        <p:spPr>
          <a:xfrm>
            <a:off x="960000" y="1094629"/>
            <a:ext cx="10752000" cy="1222602"/>
          </a:xfrm>
        </p:spPr>
        <p:txBody>
          <a:bodyPr>
            <a:normAutofit/>
          </a:bodyPr>
          <a:lstStyle/>
          <a:p>
            <a:r>
              <a:rPr lang="en-GB" dirty="0" smtClean="0"/>
              <a:t>SBARD: </a:t>
            </a:r>
            <a:r>
              <a:rPr lang="en-GB" sz="2400" dirty="0" smtClean="0"/>
              <a:t>A structured </a:t>
            </a:r>
            <a:r>
              <a:rPr lang="en-GB" sz="2400" dirty="0"/>
              <a:t>method for communicating critical information that requires immediate attention and action effectively with medical professionals.</a:t>
            </a:r>
          </a:p>
        </p:txBody>
      </p:sp>
      <p:sp>
        <p:nvSpPr>
          <p:cNvPr id="4" name="Footer Placeholder 3">
            <a:extLst>
              <a:ext uri="{FF2B5EF4-FFF2-40B4-BE49-F238E27FC236}">
                <a16:creationId xmlns:a16="http://schemas.microsoft.com/office/drawing/2014/main" xmlns="" id="{17C57495-EADF-9646-9DB8-B70C8B1B0FCE}"/>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E6F4CBC3-4EEC-B944-A2BB-F9B03494FA41}"/>
              </a:ext>
            </a:extLst>
          </p:cNvPr>
          <p:cNvSpPr>
            <a:spLocks noGrp="1"/>
          </p:cNvSpPr>
          <p:nvPr>
            <p:ph type="sldNum" sz="quarter" idx="4"/>
          </p:nvPr>
        </p:nvSpPr>
        <p:spPr/>
        <p:txBody>
          <a:bodyPr/>
          <a:lstStyle/>
          <a:p>
            <a:fld id="{C444E201-67E6-4C84-91CE-EF6C201C1FBB}" type="slidenum">
              <a:rPr lang="en-GB" smtClean="0"/>
              <a:pPr/>
              <a:t>23</a:t>
            </a:fld>
            <a:endParaRPr lang="en-GB" dirty="0"/>
          </a:p>
        </p:txBody>
      </p:sp>
      <p:graphicFrame>
        <p:nvGraphicFramePr>
          <p:cNvPr id="15" name="Content Placeholder 2">
            <a:extLst>
              <a:ext uri="{FF2B5EF4-FFF2-40B4-BE49-F238E27FC236}">
                <a16:creationId xmlns:a16="http://schemas.microsoft.com/office/drawing/2014/main" xmlns="" id="{BE6F8717-1526-CA48-9883-3E282C7CD03E}"/>
              </a:ext>
            </a:extLst>
          </p:cNvPr>
          <p:cNvGraphicFramePr>
            <a:graphicFrameLocks noGrp="1"/>
          </p:cNvGraphicFramePr>
          <p:nvPr>
            <p:ph idx="1"/>
            <p:extLst>
              <p:ext uri="{D42A27DB-BD31-4B8C-83A1-F6EECF244321}">
                <p14:modId xmlns:p14="http://schemas.microsoft.com/office/powerpoint/2010/main" val="3339378345"/>
              </p:ext>
            </p:extLst>
          </p:nvPr>
        </p:nvGraphicFramePr>
        <p:xfrm>
          <a:off x="916622" y="2317231"/>
          <a:ext cx="10752137" cy="3948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3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xmlns="" id="{884C962E-3578-424F-B7A7-6B70B0A0F0C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51624"/>
          <a:stretch/>
        </p:blipFill>
        <p:spPr>
          <a:xfrm>
            <a:off x="813911" y="221226"/>
            <a:ext cx="4489775" cy="5810864"/>
          </a:xfrm>
        </p:spPr>
      </p:pic>
      <p:sp>
        <p:nvSpPr>
          <p:cNvPr id="5" name="Slide Number Placeholder 4">
            <a:extLst>
              <a:ext uri="{FF2B5EF4-FFF2-40B4-BE49-F238E27FC236}">
                <a16:creationId xmlns:a16="http://schemas.microsoft.com/office/drawing/2014/main" xmlns="" id="{BBC1A72F-0B56-2C4C-AD2D-FA23EB86855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4" name="Picture 3"/>
          <p:cNvPicPr/>
          <p:nvPr/>
        </p:nvPicPr>
        <p:blipFill rotWithShape="1">
          <a:blip r:embed="rId4"/>
          <a:srcRect l="4321" t="23054" r="69912" b="11626"/>
          <a:stretch/>
        </p:blipFill>
        <p:spPr bwMode="auto">
          <a:xfrm>
            <a:off x="5700782" y="221226"/>
            <a:ext cx="4903308" cy="5810864"/>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2712413" y="6080678"/>
            <a:ext cx="42894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https://westhampshireccg.nhs.uk/restore2/</a:t>
            </a:r>
            <a:endPar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28603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327CF-A82F-7B46-8D17-EED89792E9D7}"/>
              </a:ext>
            </a:extLst>
          </p:cNvPr>
          <p:cNvSpPr>
            <a:spLocks noGrp="1"/>
          </p:cNvSpPr>
          <p:nvPr>
            <p:ph type="title"/>
          </p:nvPr>
        </p:nvSpPr>
        <p:spPr>
          <a:xfrm>
            <a:off x="665032" y="768252"/>
            <a:ext cx="10752000" cy="734172"/>
          </a:xfrm>
        </p:spPr>
        <p:txBody>
          <a:bodyPr>
            <a:normAutofit/>
          </a:bodyPr>
          <a:lstStyle/>
          <a:p>
            <a:r>
              <a:rPr lang="en-GB" dirty="0" smtClean="0"/>
              <a:t>  Scenario to practice communicating concerns</a:t>
            </a:r>
            <a:endParaRPr lang="en-GB" sz="2400" dirty="0">
              <a:solidFill>
                <a:schemeClr val="tx1"/>
              </a:solidFill>
            </a:endParaRPr>
          </a:p>
        </p:txBody>
      </p:sp>
      <p:sp>
        <p:nvSpPr>
          <p:cNvPr id="3" name="Content Placeholder 2">
            <a:extLst>
              <a:ext uri="{FF2B5EF4-FFF2-40B4-BE49-F238E27FC236}">
                <a16:creationId xmlns:a16="http://schemas.microsoft.com/office/drawing/2014/main" xmlns="" id="{CBEBA6C7-EAC8-1D4C-8349-B9858A7AB738}"/>
              </a:ext>
            </a:extLst>
          </p:cNvPr>
          <p:cNvSpPr>
            <a:spLocks noGrp="1"/>
          </p:cNvSpPr>
          <p:nvPr>
            <p:ph idx="1"/>
          </p:nvPr>
        </p:nvSpPr>
        <p:spPr>
          <a:xfrm>
            <a:off x="942695" y="1502424"/>
            <a:ext cx="10752000" cy="4436543"/>
          </a:xfrm>
        </p:spPr>
        <p:txBody>
          <a:bodyPr/>
          <a:lstStyle/>
          <a:p>
            <a:r>
              <a:rPr lang="en-GB" sz="2200" dirty="0"/>
              <a:t>One morning you notice that 76yr old resident Charlie is reluctant to eat his breakfast and feels he needs to go back to bed for a rest. When you check on Charlie an hour later you feel his hands are colder than normal and he is beginning to shiver.</a:t>
            </a:r>
          </a:p>
          <a:p>
            <a:r>
              <a:rPr lang="en-GB" sz="2200" dirty="0"/>
              <a:t>Charlie has been with the home for 3 months and is generally fit and well. He is on medication for hypertension but no other medication and has not required medication review since joining the home. Charlie has informed you he does not feel very well.  </a:t>
            </a:r>
          </a:p>
          <a:p>
            <a:pPr marL="0" indent="0">
              <a:buNone/>
            </a:pPr>
            <a:endParaRPr lang="en-GB" dirty="0" smtClean="0"/>
          </a:p>
          <a:p>
            <a:pPr marL="0" indent="0">
              <a:buNone/>
            </a:pPr>
            <a:r>
              <a:rPr lang="en-GB" b="1" dirty="0" smtClean="0">
                <a:solidFill>
                  <a:schemeClr val="tx1"/>
                </a:solidFill>
              </a:rPr>
              <a:t>Using </a:t>
            </a:r>
            <a:r>
              <a:rPr lang="en-GB" b="1" dirty="0">
                <a:solidFill>
                  <a:schemeClr val="tx1"/>
                </a:solidFill>
              </a:rPr>
              <a:t>the SBARD framework, how would you communicate your concerns about Charlie to other healthcare professionals?</a:t>
            </a:r>
          </a:p>
          <a:p>
            <a:pPr marL="0" indent="0">
              <a:buNone/>
            </a:pPr>
            <a:endParaRPr lang="en-GB" dirty="0"/>
          </a:p>
        </p:txBody>
      </p:sp>
      <p:sp>
        <p:nvSpPr>
          <p:cNvPr id="4" name="Footer Placeholder 3">
            <a:extLst>
              <a:ext uri="{FF2B5EF4-FFF2-40B4-BE49-F238E27FC236}">
                <a16:creationId xmlns:a16="http://schemas.microsoft.com/office/drawing/2014/main" xmlns="" id="{A4F9E8F6-D393-0941-9FA2-F114611469E6}"/>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38773FB6-342A-034A-A7BD-4BE73B6290E3}"/>
              </a:ext>
            </a:extLst>
          </p:cNvPr>
          <p:cNvSpPr>
            <a:spLocks noGrp="1"/>
          </p:cNvSpPr>
          <p:nvPr>
            <p:ph type="sldNum" sz="quarter" idx="4"/>
          </p:nvPr>
        </p:nvSpPr>
        <p:spPr/>
        <p:txBody>
          <a:bodyPr/>
          <a:lstStyle/>
          <a:p>
            <a:fld id="{C444E201-67E6-4C84-91CE-EF6C201C1FBB}" type="slidenum">
              <a:rPr lang="en-GB" smtClean="0"/>
              <a:pPr/>
              <a:t>25</a:t>
            </a:fld>
            <a:endParaRPr lang="en-GB" dirty="0"/>
          </a:p>
        </p:txBody>
      </p:sp>
      <p:graphicFrame>
        <p:nvGraphicFramePr>
          <p:cNvPr id="6" name="Diagram 5"/>
          <p:cNvGraphicFramePr/>
          <p:nvPr>
            <p:extLst>
              <p:ext uri="{D42A27DB-BD31-4B8C-83A1-F6EECF244321}">
                <p14:modId xmlns:p14="http://schemas.microsoft.com/office/powerpoint/2010/main" val="212370398"/>
              </p:ext>
            </p:extLst>
          </p:nvPr>
        </p:nvGraphicFramePr>
        <p:xfrm>
          <a:off x="953518" y="4853041"/>
          <a:ext cx="10730354" cy="972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5030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xmlns="" id="{C5EE0D29-71EB-EF45-961C-CBC1D2FCEE37}"/>
              </a:ext>
            </a:extLst>
          </p:cNvPr>
          <p:cNvGraphicFramePr>
            <a:graphicFrameLocks/>
          </p:cNvGraphicFramePr>
          <p:nvPr>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xmlns="" id="{0E886A61-3FE6-A048-B3B5-2E14AF0EF3B7}"/>
              </a:ext>
            </a:extLst>
          </p:cNvPr>
          <p:cNvSpPr>
            <a:spLocks noGrp="1"/>
          </p:cNvSpPr>
          <p:nvPr>
            <p:ph type="title"/>
          </p:nvPr>
        </p:nvSpPr>
        <p:spPr/>
        <p:txBody>
          <a:bodyPr/>
          <a:lstStyle/>
          <a:p>
            <a:r>
              <a:rPr lang="en-GB" dirty="0"/>
              <a:t>Summary of what we have covered so far</a:t>
            </a:r>
          </a:p>
        </p:txBody>
      </p:sp>
      <p:sp>
        <p:nvSpPr>
          <p:cNvPr id="2" name="Footer Placeholder 1">
            <a:extLst>
              <a:ext uri="{FF2B5EF4-FFF2-40B4-BE49-F238E27FC236}">
                <a16:creationId xmlns:a16="http://schemas.microsoft.com/office/drawing/2014/main" xmlns="" id="{8EBB0EC1-B470-1A4D-A6AF-B556739985BA}"/>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xmlns="" id="{98767028-9CA2-D047-848F-8FADC41B5BF5}"/>
              </a:ext>
            </a:extLst>
          </p:cNvPr>
          <p:cNvSpPr>
            <a:spLocks noGrp="1"/>
          </p:cNvSpPr>
          <p:nvPr>
            <p:ph type="sldNum" sz="quarter" idx="4"/>
          </p:nvPr>
        </p:nvSpPr>
        <p:spPr/>
        <p:txBody>
          <a:bodyPr/>
          <a:lstStyle/>
          <a:p>
            <a:fld id="{C444E201-67E6-4C84-91CE-EF6C201C1FBB}" type="slidenum">
              <a:rPr lang="en-GB" smtClean="0"/>
              <a:pPr/>
              <a:t>26</a:t>
            </a:fld>
            <a:endParaRPr lang="en-GB" dirty="0"/>
          </a:p>
        </p:txBody>
      </p:sp>
    </p:spTree>
    <p:extLst>
      <p:ext uri="{BB962C8B-B14F-4D97-AF65-F5344CB8AC3E}">
        <p14:creationId xmlns:p14="http://schemas.microsoft.com/office/powerpoint/2010/main" val="2026618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5BD02AF-DE70-EC45-8629-BCCF14E3D6E3}"/>
              </a:ext>
            </a:extLst>
          </p:cNvPr>
          <p:cNvSpPr>
            <a:spLocks noGrp="1"/>
          </p:cNvSpPr>
          <p:nvPr>
            <p:ph type="title"/>
          </p:nvPr>
        </p:nvSpPr>
        <p:spPr/>
        <p:txBody>
          <a:bodyPr/>
          <a:lstStyle/>
          <a:p>
            <a:r>
              <a:rPr lang="en-GB" dirty="0"/>
              <a:t> </a:t>
            </a:r>
          </a:p>
        </p:txBody>
      </p:sp>
      <p:sp>
        <p:nvSpPr>
          <p:cNvPr id="6" name="Content Placeholder 5">
            <a:extLst>
              <a:ext uri="{FF2B5EF4-FFF2-40B4-BE49-F238E27FC236}">
                <a16:creationId xmlns:a16="http://schemas.microsoft.com/office/drawing/2014/main" xmlns="" id="{1B1444A6-5C74-9347-9B4E-184DD4A60BD4}"/>
              </a:ext>
            </a:extLst>
          </p:cNvPr>
          <p:cNvSpPr>
            <a:spLocks noGrp="1"/>
          </p:cNvSpPr>
          <p:nvPr>
            <p:ph idx="1"/>
          </p:nvPr>
        </p:nvSpPr>
        <p:spPr/>
        <p:txBody>
          <a:bodyPr/>
          <a:lstStyle/>
          <a:p>
            <a:pPr marL="0" lvl="0" indent="0" defTabSz="914400">
              <a:spcBef>
                <a:spcPts val="1000"/>
              </a:spcBef>
              <a:buNone/>
            </a:pPr>
            <a:r>
              <a:rPr lang="en-GB" sz="2800" b="1" dirty="0">
                <a:solidFill>
                  <a:srgbClr val="51435F"/>
                </a:solidFill>
              </a:rPr>
              <a:t>Re</a:t>
            </a:r>
            <a:r>
              <a:rPr lang="en-GB" sz="2800" b="1" dirty="0">
                <a:solidFill>
                  <a:srgbClr val="CDC3DF"/>
                </a:solidFill>
              </a:rPr>
              <a:t>commended</a:t>
            </a:r>
          </a:p>
          <a:p>
            <a:pPr marL="0" lvl="0" indent="0" defTabSz="914400">
              <a:spcBef>
                <a:spcPts val="1000"/>
              </a:spcBef>
              <a:buNone/>
            </a:pPr>
            <a:r>
              <a:rPr lang="en-GB" sz="2800" b="1" dirty="0">
                <a:solidFill>
                  <a:srgbClr val="51435F"/>
                </a:solidFill>
              </a:rPr>
              <a:t>S</a:t>
            </a:r>
            <a:r>
              <a:rPr lang="en-GB" sz="2800" b="1" dirty="0">
                <a:solidFill>
                  <a:srgbClr val="CDC3DF"/>
                </a:solidFill>
              </a:rPr>
              <a:t>ummary</a:t>
            </a:r>
          </a:p>
          <a:p>
            <a:pPr marL="0" lvl="0" indent="0" defTabSz="914400">
              <a:spcBef>
                <a:spcPts val="1000"/>
              </a:spcBef>
              <a:buNone/>
            </a:pPr>
            <a:r>
              <a:rPr lang="en-GB" sz="2800" b="1" dirty="0">
                <a:solidFill>
                  <a:srgbClr val="51435F"/>
                </a:solidFill>
              </a:rPr>
              <a:t>P</a:t>
            </a:r>
            <a:r>
              <a:rPr lang="en-GB" sz="2800" b="1" dirty="0">
                <a:solidFill>
                  <a:srgbClr val="CDC3DF"/>
                </a:solidFill>
              </a:rPr>
              <a:t>lan for</a:t>
            </a:r>
          </a:p>
          <a:p>
            <a:pPr marL="0" lvl="0" indent="0" defTabSz="914400">
              <a:spcBef>
                <a:spcPts val="1000"/>
              </a:spcBef>
              <a:buNone/>
            </a:pPr>
            <a:r>
              <a:rPr lang="en-GB" sz="2800" b="1" dirty="0">
                <a:solidFill>
                  <a:srgbClr val="51435F"/>
                </a:solidFill>
              </a:rPr>
              <a:t>E</a:t>
            </a:r>
            <a:r>
              <a:rPr lang="en-GB" sz="2800" b="1" dirty="0">
                <a:solidFill>
                  <a:srgbClr val="CDC3DF"/>
                </a:solidFill>
              </a:rPr>
              <a:t>mergency </a:t>
            </a:r>
          </a:p>
          <a:p>
            <a:pPr marL="0" lvl="0" indent="0" defTabSz="914400">
              <a:spcBef>
                <a:spcPts val="1000"/>
              </a:spcBef>
              <a:buNone/>
            </a:pPr>
            <a:r>
              <a:rPr lang="en-GB" sz="2800" b="1" dirty="0">
                <a:solidFill>
                  <a:srgbClr val="51435F"/>
                </a:solidFill>
              </a:rPr>
              <a:t>C</a:t>
            </a:r>
            <a:r>
              <a:rPr lang="en-GB" sz="2800" b="1" dirty="0">
                <a:solidFill>
                  <a:srgbClr val="CDC3DF"/>
                </a:solidFill>
              </a:rPr>
              <a:t>are and </a:t>
            </a:r>
          </a:p>
          <a:p>
            <a:pPr marL="0" lvl="0" indent="0" defTabSz="914400">
              <a:spcBef>
                <a:spcPts val="1000"/>
              </a:spcBef>
              <a:buNone/>
            </a:pPr>
            <a:r>
              <a:rPr lang="en-GB" sz="2800" b="1" dirty="0">
                <a:solidFill>
                  <a:srgbClr val="51435F"/>
                </a:solidFill>
              </a:rPr>
              <a:t>T</a:t>
            </a:r>
            <a:r>
              <a:rPr lang="en-GB" sz="2800" b="1" dirty="0">
                <a:solidFill>
                  <a:srgbClr val="CDC3DF"/>
                </a:solidFill>
              </a:rPr>
              <a:t>reatment</a:t>
            </a:r>
          </a:p>
          <a:p>
            <a:pPr marL="0" indent="0">
              <a:buNone/>
            </a:pPr>
            <a:endParaRPr lang="en-GB" dirty="0"/>
          </a:p>
        </p:txBody>
      </p:sp>
      <p:sp>
        <p:nvSpPr>
          <p:cNvPr id="2" name="Footer Placeholder 1">
            <a:extLst>
              <a:ext uri="{FF2B5EF4-FFF2-40B4-BE49-F238E27FC236}">
                <a16:creationId xmlns:a16="http://schemas.microsoft.com/office/drawing/2014/main" xmlns="" id="{E52C9FE6-9CE7-F445-88F2-FA5EC13DB9E2}"/>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xmlns="" id="{97E2B0DD-52C1-5747-972E-6F110FEB7549}"/>
              </a:ext>
            </a:extLst>
          </p:cNvPr>
          <p:cNvSpPr>
            <a:spLocks noGrp="1"/>
          </p:cNvSpPr>
          <p:nvPr>
            <p:ph type="sldNum" sz="quarter" idx="4"/>
          </p:nvPr>
        </p:nvSpPr>
        <p:spPr/>
        <p:txBody>
          <a:bodyPr/>
          <a:lstStyle/>
          <a:p>
            <a:fld id="{C444E201-67E6-4C84-91CE-EF6C201C1FBB}" type="slidenum">
              <a:rPr lang="en-GB" smtClean="0"/>
              <a:pPr/>
              <a:t>27</a:t>
            </a:fld>
            <a:endParaRPr lang="en-GB" dirty="0"/>
          </a:p>
        </p:txBody>
      </p:sp>
      <p:pic>
        <p:nvPicPr>
          <p:cNvPr id="4" name="Picture 3">
            <a:extLst>
              <a:ext uri="{FF2B5EF4-FFF2-40B4-BE49-F238E27FC236}">
                <a16:creationId xmlns:a16="http://schemas.microsoft.com/office/drawing/2014/main" xmlns="" id="{B0A97618-70D5-6249-97D2-AC219DF5BD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756" y="1089003"/>
            <a:ext cx="2556352" cy="814198"/>
          </a:xfrm>
          <a:prstGeom prst="rect">
            <a:avLst/>
          </a:prstGeom>
        </p:spPr>
      </p:pic>
      <p:pic>
        <p:nvPicPr>
          <p:cNvPr id="7" name="Content Placeholder 5" descr="illustration.png">
            <a:extLst>
              <a:ext uri="{FF2B5EF4-FFF2-40B4-BE49-F238E27FC236}">
                <a16:creationId xmlns:a16="http://schemas.microsoft.com/office/drawing/2014/main" xmlns="" id="{91FAB56B-2C4E-A24A-B7C9-C2362BD92683}"/>
              </a:ext>
            </a:extLst>
          </p:cNvPr>
          <p:cNvPicPr>
            <a:picLocks/>
          </p:cNvPicPr>
          <p:nvPr/>
        </p:nvPicPr>
        <p:blipFill rotWithShape="1">
          <a:blip r:embed="rId4">
            <a:extLst>
              <a:ext uri="{28A0092B-C50C-407E-A947-70E740481C1C}">
                <a14:useLocalDpi xmlns:a14="http://schemas.microsoft.com/office/drawing/2010/main" val="0"/>
              </a:ext>
            </a:extLst>
          </a:blip>
          <a:srcRect t="3874" b="7698"/>
          <a:stretch/>
        </p:blipFill>
        <p:spPr bwMode="auto">
          <a:xfrm>
            <a:off x="4494367" y="1543133"/>
            <a:ext cx="7297614" cy="43513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0638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C45E56-F24D-1149-BCFC-58C2306D219E}"/>
              </a:ext>
            </a:extLst>
          </p:cNvPr>
          <p:cNvSpPr>
            <a:spLocks noGrp="1"/>
          </p:cNvSpPr>
          <p:nvPr>
            <p:ph type="title"/>
          </p:nvPr>
        </p:nvSpPr>
        <p:spPr>
          <a:xfrm>
            <a:off x="273991" y="423592"/>
            <a:ext cx="10752000" cy="897008"/>
          </a:xfrm>
        </p:spPr>
        <p:txBody>
          <a:bodyPr/>
          <a:lstStyle/>
          <a:p>
            <a:r>
              <a:rPr lang="en-GB" dirty="0"/>
              <a:t>How to recognise the form</a:t>
            </a:r>
          </a:p>
        </p:txBody>
      </p:sp>
      <p:sp>
        <p:nvSpPr>
          <p:cNvPr id="4" name="Footer Placeholder 3">
            <a:extLst>
              <a:ext uri="{FF2B5EF4-FFF2-40B4-BE49-F238E27FC236}">
                <a16:creationId xmlns="" xmlns:a16="http://schemas.microsoft.com/office/drawing/2014/main" id="{893D8DC4-2587-3F41-A3EB-DC489770DC5F}"/>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8E4D48D4-BD2F-0042-8A8E-E2728F9513BA}"/>
              </a:ext>
            </a:extLst>
          </p:cNvPr>
          <p:cNvSpPr>
            <a:spLocks noGrp="1"/>
          </p:cNvSpPr>
          <p:nvPr>
            <p:ph type="sldNum" sz="quarter" idx="4"/>
          </p:nvPr>
        </p:nvSpPr>
        <p:spPr/>
        <p:txBody>
          <a:bodyPr/>
          <a:lstStyle/>
          <a:p>
            <a:fld id="{C444E201-67E6-4C84-91CE-EF6C201C1FBB}" type="slidenum">
              <a:rPr lang="en-GB" smtClean="0"/>
              <a:pPr/>
              <a:t>28</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91" y="1193278"/>
            <a:ext cx="5940197" cy="472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269" y="1320600"/>
            <a:ext cx="6257731" cy="459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759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FD6ED-0128-C045-8887-81213A2E2574}"/>
              </a:ext>
            </a:extLst>
          </p:cNvPr>
          <p:cNvSpPr>
            <a:spLocks noGrp="1"/>
          </p:cNvSpPr>
          <p:nvPr>
            <p:ph type="title"/>
          </p:nvPr>
        </p:nvSpPr>
        <p:spPr>
          <a:xfrm>
            <a:off x="576542" y="371958"/>
            <a:ext cx="7181110" cy="512945"/>
          </a:xfrm>
        </p:spPr>
        <p:txBody>
          <a:bodyPr/>
          <a:lstStyle/>
          <a:p>
            <a:r>
              <a:rPr lang="en-GB" dirty="0" smtClean="0"/>
              <a:t>Example of completed ReSPECT </a:t>
            </a:r>
            <a:r>
              <a:rPr lang="en-GB" dirty="0"/>
              <a:t>form</a:t>
            </a:r>
          </a:p>
        </p:txBody>
      </p:sp>
      <p:sp>
        <p:nvSpPr>
          <p:cNvPr id="5" name="Slide Number Placeholder 4">
            <a:extLst>
              <a:ext uri="{FF2B5EF4-FFF2-40B4-BE49-F238E27FC236}">
                <a16:creationId xmlns:a16="http://schemas.microsoft.com/office/drawing/2014/main" xmlns="" id="{1F0F58BF-C288-B148-A2A3-D7F583D80140}"/>
              </a:ext>
            </a:extLst>
          </p:cNvPr>
          <p:cNvSpPr>
            <a:spLocks noGrp="1"/>
          </p:cNvSpPr>
          <p:nvPr>
            <p:ph type="sldNum" sz="quarter" idx="4"/>
          </p:nvPr>
        </p:nvSpPr>
        <p:spPr/>
        <p:txBody>
          <a:bodyPr/>
          <a:lstStyle/>
          <a:p>
            <a:fld id="{C444E201-67E6-4C84-91CE-EF6C201C1FBB}" type="slidenum">
              <a:rPr lang="en-GB" smtClean="0"/>
              <a:pPr/>
              <a:t>29</a:t>
            </a:fld>
            <a:endParaRPr lang="en-GB"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1" y="797821"/>
            <a:ext cx="5026450"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352" y="797821"/>
            <a:ext cx="4795203" cy="5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9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F63DC-ABE9-FB4F-8E0C-A605C0DB3F2B}"/>
              </a:ext>
            </a:extLst>
          </p:cNvPr>
          <p:cNvSpPr>
            <a:spLocks noGrp="1"/>
          </p:cNvSpPr>
          <p:nvPr>
            <p:ph type="title"/>
          </p:nvPr>
        </p:nvSpPr>
        <p:spPr/>
        <p:txBody>
          <a:bodyPr>
            <a:normAutofit/>
          </a:bodyPr>
          <a:lstStyle/>
          <a:p>
            <a:r>
              <a:rPr lang="en-GB" sz="4400" dirty="0"/>
              <a:t>Training objectives</a:t>
            </a:r>
          </a:p>
        </p:txBody>
      </p:sp>
      <p:sp>
        <p:nvSpPr>
          <p:cNvPr id="3" name="Content Placeholder 2">
            <a:extLst>
              <a:ext uri="{FF2B5EF4-FFF2-40B4-BE49-F238E27FC236}">
                <a16:creationId xmlns:a16="http://schemas.microsoft.com/office/drawing/2014/main" xmlns="" id="{C9D22B02-88A0-834A-AE03-9D6D03BC1DBB}"/>
              </a:ext>
            </a:extLst>
          </p:cNvPr>
          <p:cNvSpPr>
            <a:spLocks noGrp="1"/>
          </p:cNvSpPr>
          <p:nvPr>
            <p:ph idx="1"/>
          </p:nvPr>
        </p:nvSpPr>
        <p:spPr/>
        <p:txBody>
          <a:bodyPr>
            <a:normAutofit/>
          </a:bodyPr>
          <a:lstStyle/>
          <a:p>
            <a:r>
              <a:rPr lang="en-GB" sz="3600" dirty="0"/>
              <a:t>To ensure that care staff can:</a:t>
            </a:r>
          </a:p>
          <a:p>
            <a:pPr lvl="3"/>
            <a:r>
              <a:rPr lang="en-GB" sz="3600" dirty="0"/>
              <a:t> spot any illness or cause of deterioration quickly</a:t>
            </a:r>
          </a:p>
          <a:p>
            <a:pPr lvl="3"/>
            <a:r>
              <a:rPr lang="en-GB" sz="3600" dirty="0"/>
              <a:t> </a:t>
            </a:r>
            <a:r>
              <a:rPr lang="en-GB" sz="3600" b="1" dirty="0"/>
              <a:t>respond to and escalate concern</a:t>
            </a:r>
            <a:r>
              <a:rPr lang="en-GB" sz="3600" dirty="0"/>
              <a:t> effectively so as to “</a:t>
            </a:r>
            <a:r>
              <a:rPr lang="en-GB" sz="3600" b="1" dirty="0"/>
              <a:t>get their message across</a:t>
            </a:r>
            <a:r>
              <a:rPr lang="en-GB" sz="3600" dirty="0"/>
              <a:t>” every time in order to “</a:t>
            </a:r>
            <a:r>
              <a:rPr lang="en-GB" sz="3600" b="1" dirty="0"/>
              <a:t>get the right help</a:t>
            </a:r>
            <a:r>
              <a:rPr lang="en-GB" sz="3600" dirty="0"/>
              <a:t>”</a:t>
            </a:r>
          </a:p>
        </p:txBody>
      </p:sp>
      <p:sp>
        <p:nvSpPr>
          <p:cNvPr id="4" name="Footer Placeholder 3">
            <a:extLst>
              <a:ext uri="{FF2B5EF4-FFF2-40B4-BE49-F238E27FC236}">
                <a16:creationId xmlns:a16="http://schemas.microsoft.com/office/drawing/2014/main" xmlns="" id="{18EECD40-AE62-4447-A694-31D5C54718D2}"/>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A9FDB15A-31F7-784E-93D6-EB409629AC36}"/>
              </a:ext>
            </a:extLst>
          </p:cNvPr>
          <p:cNvSpPr>
            <a:spLocks noGrp="1"/>
          </p:cNvSpPr>
          <p:nvPr>
            <p:ph type="sldNum" sz="quarter" idx="4"/>
          </p:nvPr>
        </p:nvSpPr>
        <p:spPr/>
        <p:txBody>
          <a:bodyPr/>
          <a:lstStyle/>
          <a:p>
            <a:fld id="{C444E201-67E6-4C84-91CE-EF6C201C1FBB}" type="slidenum">
              <a:rPr lang="en-GB" smtClean="0"/>
              <a:pPr/>
              <a:t>3</a:t>
            </a:fld>
            <a:endParaRPr lang="en-GB" dirty="0"/>
          </a:p>
        </p:txBody>
      </p:sp>
    </p:spTree>
    <p:extLst>
      <p:ext uri="{BB962C8B-B14F-4D97-AF65-F5344CB8AC3E}">
        <p14:creationId xmlns:p14="http://schemas.microsoft.com/office/powerpoint/2010/main" val="3841785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FD6ED-0128-C045-8887-81213A2E2574}"/>
              </a:ext>
            </a:extLst>
          </p:cNvPr>
          <p:cNvSpPr>
            <a:spLocks noGrp="1"/>
          </p:cNvSpPr>
          <p:nvPr>
            <p:ph type="title"/>
          </p:nvPr>
        </p:nvSpPr>
        <p:spPr>
          <a:xfrm>
            <a:off x="576542" y="371958"/>
            <a:ext cx="7181110" cy="512945"/>
          </a:xfrm>
        </p:spPr>
        <p:txBody>
          <a:bodyPr/>
          <a:lstStyle/>
          <a:p>
            <a:r>
              <a:rPr lang="en-GB" dirty="0" smtClean="0"/>
              <a:t>Example of completed ReSPECT </a:t>
            </a:r>
            <a:r>
              <a:rPr lang="en-GB" dirty="0"/>
              <a:t>form</a:t>
            </a:r>
          </a:p>
        </p:txBody>
      </p:sp>
      <p:sp>
        <p:nvSpPr>
          <p:cNvPr id="5" name="Slide Number Placeholder 4">
            <a:extLst>
              <a:ext uri="{FF2B5EF4-FFF2-40B4-BE49-F238E27FC236}">
                <a16:creationId xmlns:a16="http://schemas.microsoft.com/office/drawing/2014/main" xmlns="" id="{1F0F58BF-C288-B148-A2A3-D7F583D80140}"/>
              </a:ext>
            </a:extLst>
          </p:cNvPr>
          <p:cNvSpPr>
            <a:spLocks noGrp="1"/>
          </p:cNvSpPr>
          <p:nvPr>
            <p:ph type="sldNum" sz="quarter" idx="4"/>
          </p:nvPr>
        </p:nvSpPr>
        <p:spPr/>
        <p:txBody>
          <a:bodyPr/>
          <a:lstStyle/>
          <a:p>
            <a:fld id="{C444E201-67E6-4C84-91CE-EF6C201C1FBB}" type="slidenum">
              <a:rPr lang="en-GB" smtClean="0"/>
              <a:pPr/>
              <a:t>30</a:t>
            </a:fld>
            <a:endParaRPr lang="en-GB" dirty="0"/>
          </a:p>
        </p:txBody>
      </p:sp>
      <p:pic>
        <p:nvPicPr>
          <p:cNvPr id="6" name="Picture 5"/>
          <p:cNvPicPr/>
          <p:nvPr/>
        </p:nvPicPr>
        <p:blipFill>
          <a:blip r:embed="rId3"/>
          <a:stretch>
            <a:fillRect/>
          </a:stretch>
        </p:blipFill>
        <p:spPr>
          <a:xfrm>
            <a:off x="958795" y="779882"/>
            <a:ext cx="4866818" cy="5850587"/>
          </a:xfrm>
          <a:prstGeom prst="rect">
            <a:avLst/>
          </a:prstGeom>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897" y="864130"/>
            <a:ext cx="4929400" cy="577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226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B07DBC-E19F-2A48-A12F-C0F53B7071D0}"/>
              </a:ext>
            </a:extLst>
          </p:cNvPr>
          <p:cNvSpPr>
            <a:spLocks noGrp="1"/>
          </p:cNvSpPr>
          <p:nvPr>
            <p:ph type="title"/>
          </p:nvPr>
        </p:nvSpPr>
        <p:spPr/>
        <p:txBody>
          <a:bodyPr/>
          <a:lstStyle/>
          <a:p>
            <a:r>
              <a:rPr lang="en-GB" dirty="0" smtClean="0"/>
              <a:t> How to care for </a:t>
            </a:r>
            <a:r>
              <a:rPr lang="en-GB" dirty="0"/>
              <a:t>someone with a ReSPECT form</a:t>
            </a:r>
          </a:p>
        </p:txBody>
      </p:sp>
      <p:sp>
        <p:nvSpPr>
          <p:cNvPr id="3" name="Content Placeholder 2">
            <a:extLst>
              <a:ext uri="{FF2B5EF4-FFF2-40B4-BE49-F238E27FC236}">
                <a16:creationId xmlns="" xmlns:a16="http://schemas.microsoft.com/office/drawing/2014/main" id="{64AD4204-313B-6349-90D9-DB8930AA747F}"/>
              </a:ext>
            </a:extLst>
          </p:cNvPr>
          <p:cNvSpPr>
            <a:spLocks noGrp="1"/>
          </p:cNvSpPr>
          <p:nvPr>
            <p:ph idx="1"/>
          </p:nvPr>
        </p:nvSpPr>
        <p:spPr/>
        <p:txBody>
          <a:bodyPr/>
          <a:lstStyle/>
          <a:p>
            <a:r>
              <a:rPr lang="en-GB" dirty="0"/>
              <a:t>ReSPECT is not legally binding. It is a guide to immediate decision-making. You should be prepared to justify valid reasons for overriding the recommendations on a ReSPECT form</a:t>
            </a:r>
            <a:r>
              <a:rPr lang="en-GB" dirty="0" smtClean="0"/>
              <a:t>.</a:t>
            </a:r>
          </a:p>
          <a:p>
            <a:endParaRPr lang="en-GB" dirty="0"/>
          </a:p>
          <a:p>
            <a:r>
              <a:rPr lang="en-GB" dirty="0" smtClean="0"/>
              <a:t>If a person opens up to you about their future preferences and these are not documented, offer to help set up an appointment with their GP so that they can have a </a:t>
            </a:r>
            <a:r>
              <a:rPr lang="en-GB" dirty="0" err="1" smtClean="0"/>
              <a:t>ReSPECT</a:t>
            </a:r>
            <a:r>
              <a:rPr lang="en-GB" dirty="0" smtClean="0"/>
              <a:t> conversation.</a:t>
            </a:r>
            <a:endParaRPr lang="en-GB" dirty="0"/>
          </a:p>
          <a:p>
            <a:endParaRPr lang="en-GB" dirty="0"/>
          </a:p>
          <a:p>
            <a:r>
              <a:rPr lang="en-GB" b="1" dirty="0"/>
              <a:t>If a situation arises that is not addressed on the form, or staff are unsure what to do, they should ask for help from their seniors, or members of the clinical team.  </a:t>
            </a:r>
          </a:p>
          <a:p>
            <a:pPr marL="0" indent="0">
              <a:buNone/>
            </a:pPr>
            <a:endParaRPr lang="en-GB" dirty="0"/>
          </a:p>
        </p:txBody>
      </p:sp>
      <p:sp>
        <p:nvSpPr>
          <p:cNvPr id="4" name="Footer Placeholder 3">
            <a:extLst>
              <a:ext uri="{FF2B5EF4-FFF2-40B4-BE49-F238E27FC236}">
                <a16:creationId xmlns="" xmlns:a16="http://schemas.microsoft.com/office/drawing/2014/main" id="{925ECE46-5D28-2343-AB82-1FD10235A419}"/>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D3824FFB-AC60-A24E-9FDF-296616052B95}"/>
              </a:ext>
            </a:extLst>
          </p:cNvPr>
          <p:cNvSpPr>
            <a:spLocks noGrp="1"/>
          </p:cNvSpPr>
          <p:nvPr>
            <p:ph type="sldNum" sz="quarter" idx="4"/>
          </p:nvPr>
        </p:nvSpPr>
        <p:spPr/>
        <p:txBody>
          <a:bodyPr/>
          <a:lstStyle/>
          <a:p>
            <a:fld id="{C444E201-67E6-4C84-91CE-EF6C201C1FBB}" type="slidenum">
              <a:rPr lang="en-GB" smtClean="0"/>
              <a:pPr/>
              <a:t>31</a:t>
            </a:fld>
            <a:endParaRPr lang="en-GB" dirty="0"/>
          </a:p>
        </p:txBody>
      </p:sp>
      <p:pic>
        <p:nvPicPr>
          <p:cNvPr id="6" name="Picture 5">
            <a:extLst>
              <a:ext uri="{FF2B5EF4-FFF2-40B4-BE49-F238E27FC236}">
                <a16:creationId xmlns="" xmlns:a16="http://schemas.microsoft.com/office/drawing/2014/main" id="{14FF78AC-F332-964A-B1D0-878CF65E5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2502" y="5574298"/>
            <a:ext cx="2556352" cy="814198"/>
          </a:xfrm>
          <a:prstGeom prst="rect">
            <a:avLst/>
          </a:prstGeom>
        </p:spPr>
      </p:pic>
    </p:spTree>
    <p:extLst>
      <p:ext uri="{BB962C8B-B14F-4D97-AF65-F5344CB8AC3E}">
        <p14:creationId xmlns:p14="http://schemas.microsoft.com/office/powerpoint/2010/main" val="293609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537C6-4897-F54A-8605-D177C7A7D20D}"/>
              </a:ext>
            </a:extLst>
          </p:cNvPr>
          <p:cNvSpPr>
            <a:spLocks noGrp="1"/>
          </p:cNvSpPr>
          <p:nvPr>
            <p:ph type="title"/>
          </p:nvPr>
        </p:nvSpPr>
        <p:spPr/>
        <p:txBody>
          <a:bodyPr/>
          <a:lstStyle/>
          <a:p>
            <a:r>
              <a:rPr lang="en-GB" dirty="0"/>
              <a:t>Action in a life threatening situation</a:t>
            </a:r>
          </a:p>
        </p:txBody>
      </p:sp>
      <p:graphicFrame>
        <p:nvGraphicFramePr>
          <p:cNvPr id="9" name="Content Placeholder 2">
            <a:extLst>
              <a:ext uri="{FF2B5EF4-FFF2-40B4-BE49-F238E27FC236}">
                <a16:creationId xmlns:a16="http://schemas.microsoft.com/office/drawing/2014/main" xmlns="" id="{1D83CC15-5532-4C3D-8B62-DEE45E892B2A}"/>
              </a:ext>
            </a:extLst>
          </p:cNvPr>
          <p:cNvGraphicFramePr>
            <a:graphicFrameLocks noGrp="1"/>
          </p:cNvGraphicFramePr>
          <p:nvPr>
            <p:ph idx="1"/>
          </p:nvPr>
        </p:nvGraphicFramePr>
        <p:xfrm>
          <a:off x="813911" y="1903730"/>
          <a:ext cx="10752137" cy="394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xmlns="" id="{0DACB08F-6EC4-674E-B1C9-8F806E499ADB}"/>
              </a:ext>
            </a:extLst>
          </p:cNvPr>
          <p:cNvSpPr>
            <a:spLocks noGrp="1"/>
          </p:cNvSpPr>
          <p:nvPr>
            <p:ph type="ftr" sz="quarter" idx="3"/>
          </p:nvPr>
        </p:nvSpPr>
        <p:spPr/>
        <p:txBody>
          <a:bodyPr/>
          <a:lstStyle/>
          <a:p>
            <a:r>
              <a:rPr lang="en-GB"/>
              <a:t>|     National Patient Safety Improvement Programmes</a:t>
            </a:r>
          </a:p>
        </p:txBody>
      </p:sp>
      <p:sp>
        <p:nvSpPr>
          <p:cNvPr id="5" name="Slide Number Placeholder 4">
            <a:extLst>
              <a:ext uri="{FF2B5EF4-FFF2-40B4-BE49-F238E27FC236}">
                <a16:creationId xmlns:a16="http://schemas.microsoft.com/office/drawing/2014/main" xmlns="" id="{073A8855-A016-C247-9006-1A77C6C2D719}"/>
              </a:ext>
            </a:extLst>
          </p:cNvPr>
          <p:cNvSpPr>
            <a:spLocks noGrp="1"/>
          </p:cNvSpPr>
          <p:nvPr>
            <p:ph type="sldNum" sz="quarter" idx="4"/>
          </p:nvPr>
        </p:nvSpPr>
        <p:spPr/>
        <p:txBody>
          <a:bodyPr/>
          <a:lstStyle/>
          <a:p>
            <a:fld id="{C444E201-67E6-4C84-91CE-EF6C201C1FBB}" type="slidenum">
              <a:rPr lang="en-GB" smtClean="0"/>
              <a:pPr/>
              <a:t>32</a:t>
            </a:fld>
            <a:endParaRPr lang="en-GB"/>
          </a:p>
        </p:txBody>
      </p:sp>
    </p:spTree>
    <p:extLst>
      <p:ext uri="{BB962C8B-B14F-4D97-AF65-F5344CB8AC3E}">
        <p14:creationId xmlns:p14="http://schemas.microsoft.com/office/powerpoint/2010/main" val="3828988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07DBC-E19F-2A48-A12F-C0F53B7071D0}"/>
              </a:ext>
            </a:extLst>
          </p:cNvPr>
          <p:cNvSpPr>
            <a:spLocks noGrp="1"/>
          </p:cNvSpPr>
          <p:nvPr>
            <p:ph type="title"/>
          </p:nvPr>
        </p:nvSpPr>
        <p:spPr/>
        <p:txBody>
          <a:bodyPr/>
          <a:lstStyle/>
          <a:p>
            <a:r>
              <a:rPr lang="en-GB" dirty="0" smtClean="0"/>
              <a:t>Other key points to note about a ReSPECT:</a:t>
            </a:r>
            <a:endParaRPr lang="en-GB" dirty="0"/>
          </a:p>
        </p:txBody>
      </p:sp>
      <p:sp>
        <p:nvSpPr>
          <p:cNvPr id="3" name="Content Placeholder 2">
            <a:extLst>
              <a:ext uri="{FF2B5EF4-FFF2-40B4-BE49-F238E27FC236}">
                <a16:creationId xmlns:a16="http://schemas.microsoft.com/office/drawing/2014/main" xmlns="" id="{64AD4204-313B-6349-90D9-DB8930AA747F}"/>
              </a:ext>
            </a:extLst>
          </p:cNvPr>
          <p:cNvSpPr>
            <a:spLocks noGrp="1"/>
          </p:cNvSpPr>
          <p:nvPr>
            <p:ph idx="1"/>
          </p:nvPr>
        </p:nvSpPr>
        <p:spPr>
          <a:xfrm>
            <a:off x="959756" y="1991637"/>
            <a:ext cx="10752000" cy="3947329"/>
          </a:xfrm>
        </p:spPr>
        <p:txBody>
          <a:bodyPr/>
          <a:lstStyle/>
          <a:p>
            <a:r>
              <a:rPr lang="en-GB" sz="2400" dirty="0"/>
              <a:t>ReSPECT is not legally binding. It is a guide to immediate decision-making. You should be prepared to justify valid reasons for overriding the recommendations on a ReSPECT form.</a:t>
            </a:r>
          </a:p>
          <a:p>
            <a:endParaRPr lang="en-GB" sz="2400" dirty="0"/>
          </a:p>
          <a:p>
            <a:r>
              <a:rPr lang="en-GB" sz="2400" b="1" dirty="0"/>
              <a:t>If a situation arises that is not addressed on the form, or staff are unsure what to do, they should ask for help from their seniors, or members of the clinical team.  </a:t>
            </a:r>
          </a:p>
          <a:p>
            <a:pPr marL="0" indent="0">
              <a:buNone/>
            </a:pPr>
            <a:endParaRPr lang="en-GB" dirty="0"/>
          </a:p>
        </p:txBody>
      </p:sp>
      <p:sp>
        <p:nvSpPr>
          <p:cNvPr id="4" name="Footer Placeholder 3">
            <a:extLst>
              <a:ext uri="{FF2B5EF4-FFF2-40B4-BE49-F238E27FC236}">
                <a16:creationId xmlns:a16="http://schemas.microsoft.com/office/drawing/2014/main" xmlns="" id="{925ECE46-5D28-2343-AB82-1FD10235A419}"/>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D3824FFB-AC60-A24E-9FDF-296616052B95}"/>
              </a:ext>
            </a:extLst>
          </p:cNvPr>
          <p:cNvSpPr>
            <a:spLocks noGrp="1"/>
          </p:cNvSpPr>
          <p:nvPr>
            <p:ph type="sldNum" sz="quarter" idx="4"/>
          </p:nvPr>
        </p:nvSpPr>
        <p:spPr/>
        <p:txBody>
          <a:bodyPr/>
          <a:lstStyle/>
          <a:p>
            <a:fld id="{C444E201-67E6-4C84-91CE-EF6C201C1FBB}" type="slidenum">
              <a:rPr lang="en-GB" smtClean="0"/>
              <a:pPr/>
              <a:t>33</a:t>
            </a:fld>
            <a:endParaRPr lang="en-GB" dirty="0"/>
          </a:p>
        </p:txBody>
      </p:sp>
      <p:pic>
        <p:nvPicPr>
          <p:cNvPr id="6" name="Picture 5">
            <a:extLst>
              <a:ext uri="{FF2B5EF4-FFF2-40B4-BE49-F238E27FC236}">
                <a16:creationId xmlns:a16="http://schemas.microsoft.com/office/drawing/2014/main" xmlns="" id="{14FF78AC-F332-964A-B1D0-878CF65E5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556" y="5124768"/>
            <a:ext cx="2556352" cy="814198"/>
          </a:xfrm>
          <a:prstGeom prst="rect">
            <a:avLst/>
          </a:prstGeom>
        </p:spPr>
      </p:pic>
    </p:spTree>
    <p:extLst>
      <p:ext uri="{BB962C8B-B14F-4D97-AF65-F5344CB8AC3E}">
        <p14:creationId xmlns:p14="http://schemas.microsoft.com/office/powerpoint/2010/main" val="3092423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B11BC-DEAC-D044-B8FE-4E47708213F2}"/>
              </a:ext>
            </a:extLst>
          </p:cNvPr>
          <p:cNvSpPr>
            <a:spLocks noGrp="1"/>
          </p:cNvSpPr>
          <p:nvPr>
            <p:ph type="title"/>
          </p:nvPr>
        </p:nvSpPr>
        <p:spPr/>
        <p:txBody>
          <a:bodyPr/>
          <a:lstStyle/>
          <a:p>
            <a:r>
              <a:rPr lang="en-GB" dirty="0"/>
              <a:t>Thank you… now it’s over to you!</a:t>
            </a:r>
          </a:p>
        </p:txBody>
      </p:sp>
      <p:sp>
        <p:nvSpPr>
          <p:cNvPr id="3" name="Content Placeholder 2">
            <a:extLst>
              <a:ext uri="{FF2B5EF4-FFF2-40B4-BE49-F238E27FC236}">
                <a16:creationId xmlns:a16="http://schemas.microsoft.com/office/drawing/2014/main" xmlns="" id="{6721653E-4CDD-864E-8936-D7821F93D9B4}"/>
              </a:ext>
            </a:extLst>
          </p:cNvPr>
          <p:cNvSpPr>
            <a:spLocks noGrp="1"/>
          </p:cNvSpPr>
          <p:nvPr>
            <p:ph idx="1"/>
          </p:nvPr>
        </p:nvSpPr>
        <p:spPr/>
        <p:txBody>
          <a:bodyPr/>
          <a:lstStyle/>
          <a:p>
            <a:r>
              <a:rPr lang="en-GB" dirty="0"/>
              <a:t>How will you use this training to contribute to </a:t>
            </a:r>
          </a:p>
          <a:p>
            <a:pPr marL="0" indent="0">
              <a:buNone/>
            </a:pPr>
            <a:r>
              <a:rPr lang="en-GB" dirty="0"/>
              <a:t>your delivery of care going forwards?</a:t>
            </a:r>
          </a:p>
          <a:p>
            <a:pPr marL="0" indent="0">
              <a:buNone/>
            </a:pPr>
            <a:endParaRPr lang="en-GB" dirty="0"/>
          </a:p>
          <a:p>
            <a:r>
              <a:rPr lang="en-GB" b="1" dirty="0"/>
              <a:t>Let us know in the chat! </a:t>
            </a:r>
          </a:p>
          <a:p>
            <a:pPr marL="0" lvl="0" indent="0">
              <a:buNone/>
            </a:pPr>
            <a:endParaRPr lang="en-GB" sz="1800" dirty="0">
              <a:solidFill>
                <a:srgbClr val="330072"/>
              </a:solidFill>
            </a:endParaRPr>
          </a:p>
          <a:p>
            <a:pPr marL="0" lvl="0" indent="0">
              <a:buNone/>
            </a:pPr>
            <a:endParaRPr lang="en-GB" sz="1800" dirty="0">
              <a:solidFill>
                <a:srgbClr val="330072"/>
              </a:solidFill>
            </a:endParaRPr>
          </a:p>
          <a:p>
            <a:pPr marL="0" lvl="0" indent="0">
              <a:buNone/>
            </a:pPr>
            <a:r>
              <a:rPr lang="en-GB" dirty="0"/>
              <a:t>We</a:t>
            </a:r>
            <a:r>
              <a:rPr lang="en-GB" dirty="0">
                <a:solidFill>
                  <a:schemeClr val="tx1"/>
                </a:solidFill>
              </a:rPr>
              <a:t> </a:t>
            </a:r>
            <a:r>
              <a:rPr lang="en-GB" dirty="0">
                <a:solidFill>
                  <a:srgbClr val="330072"/>
                </a:solidFill>
              </a:rPr>
              <a:t>will stay on the call for 30 minutes after the session if you would like to talk though any questions further. </a:t>
            </a:r>
          </a:p>
          <a:p>
            <a:pPr marL="0" lvl="0" indent="0">
              <a:buNone/>
            </a:pPr>
            <a:r>
              <a:rPr lang="en-GB" b="1" dirty="0">
                <a:solidFill>
                  <a:srgbClr val="330072"/>
                </a:solidFill>
              </a:rPr>
              <a:t>Please complete our post-training survey with feedback on the session</a:t>
            </a:r>
            <a:r>
              <a:rPr lang="en-GB" dirty="0">
                <a:solidFill>
                  <a:srgbClr val="330072"/>
                </a:solidFill>
              </a:rPr>
              <a:t> and let us know how you get on with using the training in practice. </a:t>
            </a:r>
            <a:endParaRPr lang="en-GB" b="1" dirty="0">
              <a:solidFill>
                <a:srgbClr val="330072"/>
              </a:solidFill>
            </a:endParaRPr>
          </a:p>
          <a:p>
            <a:pPr marL="0" indent="0">
              <a:buNone/>
            </a:pPr>
            <a:endParaRPr lang="en-GB" sz="2800" b="1" dirty="0">
              <a:solidFill>
                <a:srgbClr val="005EB8"/>
              </a:solidFill>
            </a:endParaRPr>
          </a:p>
          <a:p>
            <a:endParaRPr lang="en-GB" dirty="0"/>
          </a:p>
          <a:p>
            <a:endParaRPr lang="en-GB" b="1" dirty="0">
              <a:solidFill>
                <a:srgbClr val="005EB8"/>
              </a:solidFill>
            </a:endParaRPr>
          </a:p>
        </p:txBody>
      </p:sp>
      <p:sp>
        <p:nvSpPr>
          <p:cNvPr id="4" name="Footer Placeholder 3">
            <a:extLst>
              <a:ext uri="{FF2B5EF4-FFF2-40B4-BE49-F238E27FC236}">
                <a16:creationId xmlns:a16="http://schemas.microsoft.com/office/drawing/2014/main" xmlns="" id="{12BF3A45-94B7-724D-84C6-B38FE3A42377}"/>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19449C2D-6606-E448-B04E-9D8C53D01B46}"/>
              </a:ext>
            </a:extLst>
          </p:cNvPr>
          <p:cNvSpPr>
            <a:spLocks noGrp="1"/>
          </p:cNvSpPr>
          <p:nvPr>
            <p:ph type="sldNum" sz="quarter" idx="4"/>
          </p:nvPr>
        </p:nvSpPr>
        <p:spPr/>
        <p:txBody>
          <a:bodyPr/>
          <a:lstStyle/>
          <a:p>
            <a:fld id="{C444E201-67E6-4C84-91CE-EF6C201C1FBB}" type="slidenum">
              <a:rPr lang="en-GB" smtClean="0"/>
              <a:pPr/>
              <a:t>34</a:t>
            </a:fld>
            <a:endParaRPr lang="en-GB" dirty="0"/>
          </a:p>
        </p:txBody>
      </p:sp>
      <p:pic>
        <p:nvPicPr>
          <p:cNvPr id="7" name="Graphic 6" descr="Thought bubble">
            <a:extLst>
              <a:ext uri="{FF2B5EF4-FFF2-40B4-BE49-F238E27FC236}">
                <a16:creationId xmlns:a16="http://schemas.microsoft.com/office/drawing/2014/main" xmlns="" id="{7825BAD7-C968-A54A-98FA-7E84774BAB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228065" y="719363"/>
            <a:ext cx="3483935" cy="3483935"/>
          </a:xfrm>
          <a:prstGeom prst="rect">
            <a:avLst/>
          </a:prstGeom>
        </p:spPr>
      </p:pic>
    </p:spTree>
    <p:extLst>
      <p:ext uri="{BB962C8B-B14F-4D97-AF65-F5344CB8AC3E}">
        <p14:creationId xmlns:p14="http://schemas.microsoft.com/office/powerpoint/2010/main" val="30612853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FB96D-0F4E-4ECD-9CCC-7E86242B0AE3}"/>
              </a:ext>
            </a:extLst>
          </p:cNvPr>
          <p:cNvSpPr>
            <a:spLocks noGrp="1"/>
          </p:cNvSpPr>
          <p:nvPr>
            <p:ph type="ctrTitle"/>
          </p:nvPr>
        </p:nvSpPr>
        <p:spPr>
          <a:xfrm>
            <a:off x="971320" y="1626592"/>
            <a:ext cx="10738081" cy="2387600"/>
          </a:xfrm>
        </p:spPr>
        <p:txBody>
          <a:bodyPr/>
          <a:lstStyle/>
          <a:p>
            <a:r>
              <a:rPr lang="en-GB" dirty="0"/>
              <a:t>Additional resources</a:t>
            </a:r>
          </a:p>
        </p:txBody>
      </p:sp>
      <p:sp>
        <p:nvSpPr>
          <p:cNvPr id="3" name="Subtitle 2">
            <a:extLst>
              <a:ext uri="{FF2B5EF4-FFF2-40B4-BE49-F238E27FC236}">
                <a16:creationId xmlns:a16="http://schemas.microsoft.com/office/drawing/2014/main" xmlns="" id="{B44CB570-7523-4DF2-8BB0-6C3FEC7C7141}"/>
              </a:ext>
            </a:extLst>
          </p:cNvPr>
          <p:cNvSpPr>
            <a:spLocks noGrp="1"/>
          </p:cNvSpPr>
          <p:nvPr>
            <p:ph type="subTitle" idx="1"/>
          </p:nvPr>
        </p:nvSpPr>
        <p:spPr>
          <a:xfrm>
            <a:off x="971320" y="4230482"/>
            <a:ext cx="10738081" cy="642567"/>
          </a:xfrm>
        </p:spPr>
        <p:txBody>
          <a:bodyPr/>
          <a:lstStyle/>
          <a:p>
            <a:endParaRPr lang="en-GB" dirty="0"/>
          </a:p>
        </p:txBody>
      </p:sp>
      <p:sp>
        <p:nvSpPr>
          <p:cNvPr id="6" name="Text Placeholder 5">
            <a:extLst>
              <a:ext uri="{FF2B5EF4-FFF2-40B4-BE49-F238E27FC236}">
                <a16:creationId xmlns:a16="http://schemas.microsoft.com/office/drawing/2014/main" xmlns="" id="{7C2325FA-844A-48E2-8389-6FA0F9130DF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247478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192000" cy="2209955"/>
          </a:xfrm>
          <a:prstGeom prst="rect">
            <a:avLst/>
          </a:prstGeom>
        </p:spPr>
      </p:pic>
      <p:pic>
        <p:nvPicPr>
          <p:cNvPr id="8" name="Picture 7"/>
          <p:cNvPicPr>
            <a:picLocks noChangeAspect="1"/>
          </p:cNvPicPr>
          <p:nvPr/>
        </p:nvPicPr>
        <p:blipFill rotWithShape="1">
          <a:blip r:embed="rId3"/>
          <a:srcRect b="12267"/>
          <a:stretch/>
        </p:blipFill>
        <p:spPr>
          <a:xfrm>
            <a:off x="58903" y="1975061"/>
            <a:ext cx="5438775" cy="3701967"/>
          </a:xfrm>
          <a:prstGeom prst="rect">
            <a:avLst/>
          </a:prstGeom>
        </p:spPr>
      </p:pic>
      <p:pic>
        <p:nvPicPr>
          <p:cNvPr id="10" name="Picture 9"/>
          <p:cNvPicPr>
            <a:picLocks noChangeAspect="1"/>
          </p:cNvPicPr>
          <p:nvPr/>
        </p:nvPicPr>
        <p:blipFill>
          <a:blip r:embed="rId4"/>
          <a:stretch>
            <a:fillRect/>
          </a:stretch>
        </p:blipFill>
        <p:spPr>
          <a:xfrm>
            <a:off x="5809247" y="1975061"/>
            <a:ext cx="5759616" cy="2559829"/>
          </a:xfrm>
          <a:prstGeom prst="rect">
            <a:avLst/>
          </a:prstGeom>
        </p:spPr>
      </p:pic>
      <p:pic>
        <p:nvPicPr>
          <p:cNvPr id="11" name="Picture 10"/>
          <p:cNvPicPr>
            <a:picLocks noChangeAspect="1"/>
          </p:cNvPicPr>
          <p:nvPr/>
        </p:nvPicPr>
        <p:blipFill rotWithShape="1">
          <a:blip r:embed="rId5"/>
          <a:srcRect l="12483" t="12756" r="13745" b="7579"/>
          <a:stretch/>
        </p:blipFill>
        <p:spPr>
          <a:xfrm>
            <a:off x="5967663" y="4626067"/>
            <a:ext cx="5400425" cy="2101921"/>
          </a:xfrm>
          <a:prstGeom prst="rect">
            <a:avLst/>
          </a:prstGeom>
        </p:spPr>
      </p:pic>
      <p:sp>
        <p:nvSpPr>
          <p:cNvPr id="12" name="TextBox 11"/>
          <p:cNvSpPr txBox="1"/>
          <p:nvPr/>
        </p:nvSpPr>
        <p:spPr>
          <a:xfrm>
            <a:off x="215900" y="5804658"/>
            <a:ext cx="37719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6"/>
              </a:rPr>
              <a:t>https://www.weahsn.net/</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7"/>
              </a:rPr>
              <a:t>https://wessexahsn.org.uk/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327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322F0-CB96-F943-8AC3-C5731D179FD8}"/>
              </a:ext>
            </a:extLst>
          </p:cNvPr>
          <p:cNvSpPr>
            <a:spLocks noGrp="1"/>
          </p:cNvSpPr>
          <p:nvPr>
            <p:ph type="title"/>
          </p:nvPr>
        </p:nvSpPr>
        <p:spPr/>
        <p:txBody>
          <a:bodyPr/>
          <a:lstStyle/>
          <a:p>
            <a:r>
              <a:rPr lang="en-GB" dirty="0"/>
              <a:t>Rollout handbook</a:t>
            </a:r>
          </a:p>
        </p:txBody>
      </p:sp>
      <p:sp>
        <p:nvSpPr>
          <p:cNvPr id="3" name="Content Placeholder 2">
            <a:extLst>
              <a:ext uri="{FF2B5EF4-FFF2-40B4-BE49-F238E27FC236}">
                <a16:creationId xmlns:a16="http://schemas.microsoft.com/office/drawing/2014/main" xmlns="" id="{B7D9123F-2ACD-824B-B78B-7FAE060827CB}"/>
              </a:ext>
            </a:extLst>
          </p:cNvPr>
          <p:cNvSpPr>
            <a:spLocks noGrp="1"/>
          </p:cNvSpPr>
          <p:nvPr>
            <p:ph idx="1"/>
          </p:nvPr>
        </p:nvSpPr>
        <p:spPr>
          <a:xfrm>
            <a:off x="959756" y="1666568"/>
            <a:ext cx="6218284" cy="4510396"/>
          </a:xfrm>
        </p:spPr>
        <p:txBody>
          <a:bodyPr/>
          <a:lstStyle/>
          <a:p>
            <a:r>
              <a:rPr lang="en-GB" dirty="0"/>
              <a:t>These slides can be used in conjunction with the RESTORE2 Rollout Handbook (April 2020) which gives more detail and training scenarios and optional competency assessments.</a:t>
            </a:r>
          </a:p>
        </p:txBody>
      </p:sp>
      <p:sp>
        <p:nvSpPr>
          <p:cNvPr id="4" name="Footer Placeholder 3">
            <a:extLst>
              <a:ext uri="{FF2B5EF4-FFF2-40B4-BE49-F238E27FC236}">
                <a16:creationId xmlns:a16="http://schemas.microsoft.com/office/drawing/2014/main" xmlns="" id="{FC4AE0E4-BE96-A34D-9637-BD52DE082F76}"/>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13DC8766-3CF0-4141-83C1-B259AB4F31ED}"/>
              </a:ext>
            </a:extLst>
          </p:cNvPr>
          <p:cNvSpPr>
            <a:spLocks noGrp="1"/>
          </p:cNvSpPr>
          <p:nvPr>
            <p:ph type="sldNum" sz="quarter" idx="4"/>
          </p:nvPr>
        </p:nvSpPr>
        <p:spPr/>
        <p:txBody>
          <a:bodyPr/>
          <a:lstStyle/>
          <a:p>
            <a:fld id="{C444E201-67E6-4C84-91CE-EF6C201C1FBB}" type="slidenum">
              <a:rPr lang="en-GB" smtClean="0"/>
              <a:pPr/>
              <a:t>37</a:t>
            </a:fld>
            <a:endParaRPr lang="en-GB" dirty="0"/>
          </a:p>
        </p:txBody>
      </p:sp>
      <p:pic>
        <p:nvPicPr>
          <p:cNvPr id="6" name="Picture 5">
            <a:extLst>
              <a:ext uri="{FF2B5EF4-FFF2-40B4-BE49-F238E27FC236}">
                <a16:creationId xmlns:a16="http://schemas.microsoft.com/office/drawing/2014/main" xmlns="" id="{936360AD-E3E8-4141-B068-909389600E8A}"/>
              </a:ext>
            </a:extLst>
          </p:cNvPr>
          <p:cNvPicPr>
            <a:picLocks noChangeAspect="1"/>
          </p:cNvPicPr>
          <p:nvPr/>
        </p:nvPicPr>
        <p:blipFill>
          <a:blip r:embed="rId3"/>
          <a:stretch>
            <a:fillRect/>
          </a:stretch>
        </p:blipFill>
        <p:spPr>
          <a:xfrm>
            <a:off x="7178040" y="1094629"/>
            <a:ext cx="4165109" cy="5232862"/>
          </a:xfrm>
          <a:prstGeom prst="rect">
            <a:avLst/>
          </a:prstGeom>
          <a:ln>
            <a:solidFill>
              <a:schemeClr val="tx1"/>
            </a:solidFill>
          </a:ln>
        </p:spPr>
      </p:pic>
      <p:pic>
        <p:nvPicPr>
          <p:cNvPr id="7" name="Picture 6">
            <a:extLst>
              <a:ext uri="{FF2B5EF4-FFF2-40B4-BE49-F238E27FC236}">
                <a16:creationId xmlns:a16="http://schemas.microsoft.com/office/drawing/2014/main" xmlns="" id="{CACBA3E9-9E58-A64D-9394-86916F04AB10}"/>
              </a:ext>
            </a:extLst>
          </p:cNvPr>
          <p:cNvPicPr>
            <a:picLocks noChangeAspect="1"/>
          </p:cNvPicPr>
          <p:nvPr/>
        </p:nvPicPr>
        <p:blipFill>
          <a:blip r:embed="rId4"/>
          <a:stretch>
            <a:fillRect/>
          </a:stretch>
        </p:blipFill>
        <p:spPr>
          <a:xfrm>
            <a:off x="1843548" y="3111910"/>
            <a:ext cx="4350775" cy="3065053"/>
          </a:xfrm>
          <a:prstGeom prst="rect">
            <a:avLst/>
          </a:prstGeom>
          <a:ln w="9525">
            <a:solidFill>
              <a:schemeClr val="tx1"/>
            </a:solidFill>
          </a:ln>
        </p:spPr>
      </p:pic>
    </p:spTree>
    <p:extLst>
      <p:ext uri="{BB962C8B-B14F-4D97-AF65-F5344CB8AC3E}">
        <p14:creationId xmlns:p14="http://schemas.microsoft.com/office/powerpoint/2010/main" val="3765754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A3830-CCF8-EE42-AF98-FDE9181CE9CE}"/>
              </a:ext>
            </a:extLst>
          </p:cNvPr>
          <p:cNvSpPr>
            <a:spLocks noGrp="1"/>
          </p:cNvSpPr>
          <p:nvPr>
            <p:ph type="title"/>
          </p:nvPr>
        </p:nvSpPr>
        <p:spPr/>
        <p:txBody>
          <a:bodyPr/>
          <a:lstStyle/>
          <a:p>
            <a:r>
              <a:rPr lang="en-GB" dirty="0"/>
              <a:t>Additional training available</a:t>
            </a:r>
          </a:p>
        </p:txBody>
      </p:sp>
      <p:sp>
        <p:nvSpPr>
          <p:cNvPr id="3" name="Content Placeholder 2">
            <a:extLst>
              <a:ext uri="{FF2B5EF4-FFF2-40B4-BE49-F238E27FC236}">
                <a16:creationId xmlns:a16="http://schemas.microsoft.com/office/drawing/2014/main" xmlns="" id="{CADEAB09-231B-394A-9553-1542FCFBDA6A}"/>
              </a:ext>
            </a:extLst>
          </p:cNvPr>
          <p:cNvSpPr>
            <a:spLocks noGrp="1"/>
          </p:cNvSpPr>
          <p:nvPr>
            <p:ph idx="1"/>
          </p:nvPr>
        </p:nvSpPr>
        <p:spPr>
          <a:xfrm>
            <a:off x="959756" y="1846176"/>
            <a:ext cx="4114556" cy="3947329"/>
          </a:xfrm>
        </p:spPr>
        <p:txBody>
          <a:bodyPr/>
          <a:lstStyle/>
          <a:p>
            <a:r>
              <a:rPr lang="en-GB" dirty="0"/>
              <a:t>Further sessions on RESTORE2 (including taking physical observations and calculating NEWS2) and using ReSPECT are available. </a:t>
            </a:r>
          </a:p>
          <a:p>
            <a:r>
              <a:rPr lang="en-GB" dirty="0"/>
              <a:t>Visit </a:t>
            </a:r>
            <a:r>
              <a:rPr lang="en-GB" b="1" dirty="0">
                <a:hlinkClick r:id="rId3"/>
              </a:rPr>
              <a:t>https://www.weahsn.net/covid-19-support</a:t>
            </a:r>
            <a:r>
              <a:rPr lang="en-GB" b="1" dirty="0"/>
              <a:t>   </a:t>
            </a:r>
          </a:p>
        </p:txBody>
      </p:sp>
      <p:sp>
        <p:nvSpPr>
          <p:cNvPr id="4" name="Footer Placeholder 3">
            <a:extLst>
              <a:ext uri="{FF2B5EF4-FFF2-40B4-BE49-F238E27FC236}">
                <a16:creationId xmlns:a16="http://schemas.microsoft.com/office/drawing/2014/main" xmlns="" id="{6202C944-7B3B-2941-964B-AC72D38F9894}"/>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AC26DFD3-0B1B-0A4D-BD38-BA335392344A}"/>
              </a:ext>
            </a:extLst>
          </p:cNvPr>
          <p:cNvSpPr>
            <a:spLocks noGrp="1"/>
          </p:cNvSpPr>
          <p:nvPr>
            <p:ph type="sldNum" sz="quarter" idx="4"/>
          </p:nvPr>
        </p:nvSpPr>
        <p:spPr/>
        <p:txBody>
          <a:bodyPr/>
          <a:lstStyle/>
          <a:p>
            <a:fld id="{C444E201-67E6-4C84-91CE-EF6C201C1FBB}" type="slidenum">
              <a:rPr lang="en-GB" smtClean="0"/>
              <a:pPr/>
              <a:t>38</a:t>
            </a:fld>
            <a:endParaRPr lang="en-GB" dirty="0"/>
          </a:p>
        </p:txBody>
      </p:sp>
      <p:pic>
        <p:nvPicPr>
          <p:cNvPr id="7" name="Picture 6">
            <a:extLst>
              <a:ext uri="{FF2B5EF4-FFF2-40B4-BE49-F238E27FC236}">
                <a16:creationId xmlns:a16="http://schemas.microsoft.com/office/drawing/2014/main" xmlns="" id="{E5EB7B86-4035-5944-BBD8-A6546A4090B1}"/>
              </a:ext>
            </a:extLst>
          </p:cNvPr>
          <p:cNvPicPr>
            <a:picLocks noChangeAspect="1"/>
          </p:cNvPicPr>
          <p:nvPr/>
        </p:nvPicPr>
        <p:blipFill>
          <a:blip r:embed="rId4"/>
          <a:stretch>
            <a:fillRect/>
          </a:stretch>
        </p:blipFill>
        <p:spPr>
          <a:xfrm>
            <a:off x="5613284" y="1810549"/>
            <a:ext cx="2890006" cy="4129976"/>
          </a:xfrm>
          <a:prstGeom prst="rect">
            <a:avLst/>
          </a:prstGeom>
        </p:spPr>
      </p:pic>
      <p:pic>
        <p:nvPicPr>
          <p:cNvPr id="8" name="Content Placeholder 6" descr="A screenshot of a cell phone&#10;&#10;Description automatically generated">
            <a:extLst>
              <a:ext uri="{FF2B5EF4-FFF2-40B4-BE49-F238E27FC236}">
                <a16:creationId xmlns:a16="http://schemas.microsoft.com/office/drawing/2014/main" xmlns="" id="{6311F2D6-66E5-5047-B243-56507B6B12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67"/>
          <a:stretch/>
        </p:blipFill>
        <p:spPr>
          <a:xfrm>
            <a:off x="2639961" y="4193573"/>
            <a:ext cx="2688399" cy="1853266"/>
          </a:xfrm>
          <a:prstGeom prst="rect">
            <a:avLst/>
          </a:prstGeom>
        </p:spPr>
      </p:pic>
      <p:pic>
        <p:nvPicPr>
          <p:cNvPr id="9" name="Picture 8">
            <a:extLst>
              <a:ext uri="{FF2B5EF4-FFF2-40B4-BE49-F238E27FC236}">
                <a16:creationId xmlns:a16="http://schemas.microsoft.com/office/drawing/2014/main" xmlns="" id="{437B8A86-1251-A54C-8691-0638CD64B8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7338" y="1810549"/>
            <a:ext cx="2816506" cy="3982956"/>
          </a:xfrm>
          <a:prstGeom prst="rect">
            <a:avLst/>
          </a:prstGeom>
        </p:spPr>
      </p:pic>
    </p:spTree>
    <p:extLst>
      <p:ext uri="{BB962C8B-B14F-4D97-AF65-F5344CB8AC3E}">
        <p14:creationId xmlns:p14="http://schemas.microsoft.com/office/powerpoint/2010/main" val="1999047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A3830-CCF8-EE42-AF98-FDE9181CE9CE}"/>
              </a:ext>
            </a:extLst>
          </p:cNvPr>
          <p:cNvSpPr>
            <a:spLocks noGrp="1"/>
          </p:cNvSpPr>
          <p:nvPr>
            <p:ph type="title"/>
          </p:nvPr>
        </p:nvSpPr>
        <p:spPr/>
        <p:txBody>
          <a:bodyPr/>
          <a:lstStyle/>
          <a:p>
            <a:r>
              <a:rPr lang="en-GB" dirty="0" smtClean="0"/>
              <a:t>Free short </a:t>
            </a:r>
            <a:r>
              <a:rPr lang="en-GB" dirty="0"/>
              <a:t>training </a:t>
            </a:r>
            <a:r>
              <a:rPr lang="en-GB" dirty="0" smtClean="0"/>
              <a:t>videos available on:</a:t>
            </a:r>
            <a:endParaRPr lang="en-GB" dirty="0"/>
          </a:p>
        </p:txBody>
      </p:sp>
      <p:sp>
        <p:nvSpPr>
          <p:cNvPr id="3" name="Content Placeholder 2">
            <a:extLst>
              <a:ext uri="{FF2B5EF4-FFF2-40B4-BE49-F238E27FC236}">
                <a16:creationId xmlns:a16="http://schemas.microsoft.com/office/drawing/2014/main" xmlns="" id="{CADEAB09-231B-394A-9553-1542FCFBDA6A}"/>
              </a:ext>
            </a:extLst>
          </p:cNvPr>
          <p:cNvSpPr>
            <a:spLocks noGrp="1"/>
          </p:cNvSpPr>
          <p:nvPr>
            <p:ph idx="1"/>
          </p:nvPr>
        </p:nvSpPr>
        <p:spPr>
          <a:xfrm>
            <a:off x="959999" y="2229635"/>
            <a:ext cx="3253133" cy="3710116"/>
          </a:xfrm>
        </p:spPr>
        <p:txBody>
          <a:bodyPr/>
          <a:lstStyle/>
          <a:p>
            <a:r>
              <a:rPr lang="en-GB" dirty="0" smtClean="0">
                <a:hlinkClick r:id="rId2"/>
              </a:rPr>
              <a:t>https</a:t>
            </a:r>
            <a:r>
              <a:rPr lang="en-GB" dirty="0">
                <a:hlinkClick r:id="rId2"/>
              </a:rPr>
              <a:t>://www.youtube.com/playlist?list=PLrVQaAxyJE3cJ1fB9K2poc9pXn7b9WcQg</a:t>
            </a:r>
            <a:r>
              <a:rPr lang="en-GB" dirty="0"/>
              <a:t> </a:t>
            </a:r>
          </a:p>
          <a:p>
            <a:pPr marL="0" indent="0">
              <a:buNone/>
            </a:pPr>
            <a:endParaRPr lang="en-GB" b="1" dirty="0"/>
          </a:p>
        </p:txBody>
      </p:sp>
      <p:sp>
        <p:nvSpPr>
          <p:cNvPr id="4" name="Footer Placeholder 3">
            <a:extLst>
              <a:ext uri="{FF2B5EF4-FFF2-40B4-BE49-F238E27FC236}">
                <a16:creationId xmlns:a16="http://schemas.microsoft.com/office/drawing/2014/main" xmlns="" id="{6202C944-7B3B-2941-964B-AC72D38F9894}"/>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AC26DFD3-0B1B-0A4D-BD38-BA335392344A}"/>
              </a:ext>
            </a:extLst>
          </p:cNvPr>
          <p:cNvSpPr>
            <a:spLocks noGrp="1"/>
          </p:cNvSpPr>
          <p:nvPr>
            <p:ph type="sldNum" sz="quarter" idx="4"/>
          </p:nvPr>
        </p:nvSpPr>
        <p:spPr/>
        <p:txBody>
          <a:bodyPr/>
          <a:lstStyle/>
          <a:p>
            <a:fld id="{C444E201-67E6-4C84-91CE-EF6C201C1FBB}" type="slidenum">
              <a:rPr lang="en-GB" smtClean="0"/>
              <a:pPr/>
              <a:t>39</a:t>
            </a:fld>
            <a:endParaRPr lang="en-GB" dirty="0"/>
          </a:p>
        </p:txBody>
      </p:sp>
      <p:pic>
        <p:nvPicPr>
          <p:cNvPr id="10" name="Content Placeholder 6" descr="A person posing for the camera&#10;&#10;Description automatically generated">
            <a:extLst>
              <a:ext uri="{FF2B5EF4-FFF2-40B4-BE49-F238E27FC236}">
                <a16:creationId xmlns:a16="http://schemas.microsoft.com/office/drawing/2014/main" xmlns="" id="{D4EC6CE5-B897-7C4D-A064-44566078C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148" y="1991637"/>
            <a:ext cx="7018867" cy="3948113"/>
          </a:xfrm>
          <a:prstGeom prst="rect">
            <a:avLst/>
          </a:prstGeom>
        </p:spPr>
      </p:pic>
    </p:spTree>
    <p:extLst>
      <p:ext uri="{BB962C8B-B14F-4D97-AF65-F5344CB8AC3E}">
        <p14:creationId xmlns:p14="http://schemas.microsoft.com/office/powerpoint/2010/main" val="2071755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xmlns="" id="{C5EE0D29-71EB-EF45-961C-CBC1D2FCEE37}"/>
              </a:ext>
            </a:extLst>
          </p:cNvPr>
          <p:cNvGraphicFramePr>
            <a:graphicFrameLocks/>
          </p:cNvGraphicFramePr>
          <p:nvPr>
            <p:extLst>
              <p:ext uri="{D42A27DB-BD31-4B8C-83A1-F6EECF244321}">
                <p14:modId xmlns:p14="http://schemas.microsoft.com/office/powerpoint/2010/main" val="310068177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xmlns="" id="{0E886A61-3FE6-A048-B3B5-2E14AF0EF3B7}"/>
              </a:ext>
            </a:extLst>
          </p:cNvPr>
          <p:cNvSpPr>
            <a:spLocks noGrp="1"/>
          </p:cNvSpPr>
          <p:nvPr>
            <p:ph type="title"/>
          </p:nvPr>
        </p:nvSpPr>
        <p:spPr/>
        <p:txBody>
          <a:bodyPr/>
          <a:lstStyle/>
          <a:p>
            <a:r>
              <a:rPr lang="en-GB" dirty="0"/>
              <a:t>Session outline</a:t>
            </a:r>
          </a:p>
        </p:txBody>
      </p:sp>
      <p:sp>
        <p:nvSpPr>
          <p:cNvPr id="2" name="Footer Placeholder 1">
            <a:extLst>
              <a:ext uri="{FF2B5EF4-FFF2-40B4-BE49-F238E27FC236}">
                <a16:creationId xmlns:a16="http://schemas.microsoft.com/office/drawing/2014/main" xmlns="" id="{8EBB0EC1-B470-1A4D-A6AF-B556739985BA}"/>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xmlns="" id="{98767028-9CA2-D047-848F-8FADC41B5BF5}"/>
              </a:ext>
            </a:extLst>
          </p:cNvPr>
          <p:cNvSpPr>
            <a:spLocks noGrp="1"/>
          </p:cNvSpPr>
          <p:nvPr>
            <p:ph type="sldNum" sz="quarter" idx="4"/>
          </p:nvPr>
        </p:nvSpPr>
        <p:spPr/>
        <p:txBody>
          <a:bodyPr/>
          <a:lstStyle/>
          <a:p>
            <a:fld id="{C444E201-67E6-4C84-91CE-EF6C201C1FBB}" type="slidenum">
              <a:rPr lang="en-GB" smtClean="0"/>
              <a:pPr/>
              <a:t>4</a:t>
            </a:fld>
            <a:endParaRPr lang="en-GB" dirty="0"/>
          </a:p>
        </p:txBody>
      </p:sp>
    </p:spTree>
    <p:extLst>
      <p:ext uri="{BB962C8B-B14F-4D97-AF65-F5344CB8AC3E}">
        <p14:creationId xmlns:p14="http://schemas.microsoft.com/office/powerpoint/2010/main" val="4159480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D8885-9DCA-B943-87D1-13A76BF33599}"/>
              </a:ext>
            </a:extLst>
          </p:cNvPr>
          <p:cNvSpPr>
            <a:spLocks noGrp="1"/>
          </p:cNvSpPr>
          <p:nvPr>
            <p:ph type="title"/>
          </p:nvPr>
        </p:nvSpPr>
        <p:spPr>
          <a:xfrm>
            <a:off x="959756" y="1164967"/>
            <a:ext cx="10752000" cy="897008"/>
          </a:xfrm>
        </p:spPr>
        <p:txBody>
          <a:bodyPr>
            <a:noAutofit/>
          </a:bodyPr>
          <a:lstStyle/>
          <a:p>
            <a:r>
              <a:rPr lang="en-GB" sz="2000" dirty="0"/>
              <a:t>You can also access the films as part of the full training on Health Education England’s e-Learning for Healthcare (e-</a:t>
            </a:r>
            <a:r>
              <a:rPr lang="en-GB" sz="2000" dirty="0" err="1"/>
              <a:t>LfH</a:t>
            </a:r>
            <a:r>
              <a:rPr lang="en-GB" sz="2000" dirty="0"/>
              <a:t>) Hub (</a:t>
            </a:r>
            <a:r>
              <a:rPr lang="en-GB" sz="2000" u="sng" dirty="0">
                <a:hlinkClick r:id="rId3"/>
              </a:rPr>
              <a:t>www.e-lfh.org.uk</a:t>
            </a:r>
            <a:r>
              <a:rPr lang="en-GB" sz="2000" dirty="0"/>
              <a:t>), an educational web-based platform that provides quality assured online training content for the UK’s health and care workforce, </a:t>
            </a:r>
            <a:r>
              <a:rPr lang="en-GB" sz="2000" u="sng" dirty="0">
                <a:hlinkClick r:id="rId4"/>
              </a:rPr>
              <a:t>from this link</a:t>
            </a:r>
            <a:r>
              <a:rPr lang="en-GB" sz="2000" dirty="0"/>
              <a:t>.</a:t>
            </a:r>
          </a:p>
        </p:txBody>
      </p:sp>
      <p:sp>
        <p:nvSpPr>
          <p:cNvPr id="4" name="Footer Placeholder 3">
            <a:extLst>
              <a:ext uri="{FF2B5EF4-FFF2-40B4-BE49-F238E27FC236}">
                <a16:creationId xmlns:a16="http://schemas.microsoft.com/office/drawing/2014/main" xmlns="" id="{15B56F0F-41FE-3348-A018-C9EB97785FD9}"/>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5F43B1CD-7216-274F-8301-8440201E5F1C}"/>
              </a:ext>
            </a:extLst>
          </p:cNvPr>
          <p:cNvSpPr>
            <a:spLocks noGrp="1"/>
          </p:cNvSpPr>
          <p:nvPr>
            <p:ph type="sldNum" sz="quarter" idx="4"/>
          </p:nvPr>
        </p:nvSpPr>
        <p:spPr/>
        <p:txBody>
          <a:bodyPr/>
          <a:lstStyle/>
          <a:p>
            <a:fld id="{C444E201-67E6-4C84-91CE-EF6C201C1FBB}" type="slidenum">
              <a:rPr lang="en-GB" smtClean="0"/>
              <a:pPr/>
              <a:t>40</a:t>
            </a:fld>
            <a:endParaRPr lang="en-GB" dirty="0"/>
          </a:p>
        </p:txBody>
      </p:sp>
      <p:pic>
        <p:nvPicPr>
          <p:cNvPr id="6" name="Content Placeholder 5">
            <a:extLst>
              <a:ext uri="{FF2B5EF4-FFF2-40B4-BE49-F238E27FC236}">
                <a16:creationId xmlns:a16="http://schemas.microsoft.com/office/drawing/2014/main" xmlns="" id="{86927D77-87B8-214F-8682-B91176749874}"/>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25457"/>
          <a:stretch/>
        </p:blipFill>
        <p:spPr>
          <a:xfrm>
            <a:off x="1885156" y="2356849"/>
            <a:ext cx="8902700" cy="3692115"/>
          </a:xfrm>
          <a:prstGeom prst="rect">
            <a:avLst/>
          </a:prstGeom>
        </p:spPr>
      </p:pic>
    </p:spTree>
    <p:extLst>
      <p:ext uri="{BB962C8B-B14F-4D97-AF65-F5344CB8AC3E}">
        <p14:creationId xmlns:p14="http://schemas.microsoft.com/office/powerpoint/2010/main" val="2022833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53675-E0F5-E344-A409-016473267FF5}"/>
              </a:ext>
            </a:extLst>
          </p:cNvPr>
          <p:cNvSpPr>
            <a:spLocks noGrp="1"/>
          </p:cNvSpPr>
          <p:nvPr>
            <p:ph type="title"/>
          </p:nvPr>
        </p:nvSpPr>
        <p:spPr/>
        <p:txBody>
          <a:bodyPr/>
          <a:lstStyle/>
          <a:p>
            <a:r>
              <a:rPr lang="en-GB" u="sng" dirty="0"/>
              <a:t>Free</a:t>
            </a:r>
            <a:r>
              <a:rPr lang="en-GB" dirty="0"/>
              <a:t> NEWS2 e-learning</a:t>
            </a:r>
          </a:p>
        </p:txBody>
      </p:sp>
      <p:sp>
        <p:nvSpPr>
          <p:cNvPr id="3" name="Content Placeholder 2">
            <a:extLst>
              <a:ext uri="{FF2B5EF4-FFF2-40B4-BE49-F238E27FC236}">
                <a16:creationId xmlns:a16="http://schemas.microsoft.com/office/drawing/2014/main" xmlns="" id="{9CD3DA2A-1DAC-494C-ADCF-B5B4F5C05C8B}"/>
              </a:ext>
            </a:extLst>
          </p:cNvPr>
          <p:cNvSpPr>
            <a:spLocks noGrp="1"/>
          </p:cNvSpPr>
          <p:nvPr>
            <p:ph idx="1"/>
          </p:nvPr>
        </p:nvSpPr>
        <p:spPr>
          <a:xfrm>
            <a:off x="813911" y="1757685"/>
            <a:ext cx="10752000" cy="4507659"/>
          </a:xfrm>
        </p:spPr>
        <p:txBody>
          <a:bodyPr>
            <a:normAutofit/>
          </a:bodyPr>
          <a:lstStyle/>
          <a:p>
            <a:r>
              <a:rPr lang="en-GB" b="1" dirty="0"/>
              <a:t>This accredited e-learning is usually £5 per registered user but we have funded a number of licenses as our gift to you: </a:t>
            </a:r>
            <a:r>
              <a:rPr lang="en-GB" dirty="0">
                <a:hlinkClick r:id="rId3"/>
              </a:rPr>
              <a:t>https://woe.newslms.ocbmedia.com/</a:t>
            </a:r>
            <a:r>
              <a:rPr lang="en-GB" dirty="0"/>
              <a:t>  </a:t>
            </a:r>
          </a:p>
          <a:p>
            <a:r>
              <a:rPr lang="en-GB" dirty="0"/>
              <a:t>Sign up by clicking on the ‘Sign up now’ </a:t>
            </a:r>
            <a:br>
              <a:rPr lang="en-GB" dirty="0"/>
            </a:br>
            <a:r>
              <a:rPr lang="en-GB" dirty="0"/>
              <a:t>button on the page linked above.</a:t>
            </a:r>
          </a:p>
          <a:p>
            <a:endParaRPr lang="en-GB" dirty="0"/>
          </a:p>
          <a:p>
            <a:r>
              <a:rPr lang="en-GB" sz="1600" b="1" dirty="0"/>
              <a:t>You can also download the official NEWS2 </a:t>
            </a:r>
            <a:br>
              <a:rPr lang="en-GB" sz="1600" b="1" dirty="0"/>
            </a:br>
            <a:r>
              <a:rPr lang="en-GB" sz="1600" b="1" dirty="0"/>
              <a:t>Calculation App for free:</a:t>
            </a:r>
          </a:p>
          <a:p>
            <a:pPr lvl="1"/>
            <a:r>
              <a:rPr lang="en-GB" sz="1600" dirty="0"/>
              <a:t>iOS – visit the Apple App Store and search for ‘NEWS2′. </a:t>
            </a:r>
            <a:br>
              <a:rPr lang="en-GB" sz="1600" dirty="0"/>
            </a:br>
            <a:r>
              <a:rPr lang="en-GB" sz="1600" dirty="0"/>
              <a:t>The app is called NEWS calculator produced by OCB Media. </a:t>
            </a:r>
          </a:p>
          <a:p>
            <a:pPr lvl="1"/>
            <a:r>
              <a:rPr lang="en-GB" sz="1600" dirty="0"/>
              <a:t>Android – visit the Google Play store and search for ‘NEWS2’ </a:t>
            </a:r>
            <a:br>
              <a:rPr lang="en-GB" sz="1600" dirty="0"/>
            </a:br>
            <a:r>
              <a:rPr lang="en-GB" sz="1600" dirty="0"/>
              <a:t>or use the following </a:t>
            </a:r>
            <a:r>
              <a:rPr lang="en-GB" sz="1600" dirty="0">
                <a:hlinkClick r:id="rId4"/>
              </a:rPr>
              <a:t>link here</a:t>
            </a:r>
            <a:r>
              <a:rPr lang="en-GB" sz="1600" dirty="0"/>
              <a:t> </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xmlns="" id="{8C1235A4-D11F-A94C-8F4F-FC16EC37DDE3}"/>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7DF4534C-8D16-1E40-9316-5B96C5587C33}"/>
              </a:ext>
            </a:extLst>
          </p:cNvPr>
          <p:cNvSpPr>
            <a:spLocks noGrp="1"/>
          </p:cNvSpPr>
          <p:nvPr>
            <p:ph type="sldNum" sz="quarter" idx="4"/>
          </p:nvPr>
        </p:nvSpPr>
        <p:spPr/>
        <p:txBody>
          <a:bodyPr/>
          <a:lstStyle/>
          <a:p>
            <a:fld id="{C444E201-67E6-4C84-91CE-EF6C201C1FBB}" type="slidenum">
              <a:rPr lang="en-GB" smtClean="0"/>
              <a:pPr/>
              <a:t>41</a:t>
            </a:fld>
            <a:endParaRPr lang="en-GB" dirty="0"/>
          </a:p>
        </p:txBody>
      </p:sp>
      <p:pic>
        <p:nvPicPr>
          <p:cNvPr id="9" name="Picture 8" descr="A hand holding a remote control&#10;&#10;Description automatically generated">
            <a:extLst>
              <a:ext uri="{FF2B5EF4-FFF2-40B4-BE49-F238E27FC236}">
                <a16:creationId xmlns:a16="http://schemas.microsoft.com/office/drawing/2014/main" xmlns="" id="{F5B613C1-698F-F441-9365-CA4A16496E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768" y="3291517"/>
            <a:ext cx="4694015" cy="2551936"/>
          </a:xfrm>
          <a:prstGeom prst="rect">
            <a:avLst/>
          </a:prstGeom>
        </p:spPr>
      </p:pic>
    </p:spTree>
    <p:extLst>
      <p:ext uri="{BB962C8B-B14F-4D97-AF65-F5344CB8AC3E}">
        <p14:creationId xmlns:p14="http://schemas.microsoft.com/office/powerpoint/2010/main" val="1505765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234" y="866029"/>
            <a:ext cx="6812400" cy="691309"/>
          </a:xfrm>
        </p:spPr>
        <p:txBody>
          <a:bodyPr/>
          <a:lstStyle/>
          <a:p>
            <a:r>
              <a:rPr lang="en-GB" dirty="0" smtClean="0"/>
              <a:t>Advance Care planning- Quick guide</a:t>
            </a:r>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AD6E1-54D2-4834-80D2-066855775DF3}"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a:blip r:embed="rId2"/>
          <a:stretch>
            <a:fillRect/>
          </a:stretch>
        </p:blipFill>
        <p:spPr>
          <a:xfrm>
            <a:off x="6286500" y="1557338"/>
            <a:ext cx="4352800" cy="5073131"/>
          </a:xfrm>
          <a:prstGeom prst="rect">
            <a:avLst/>
          </a:prstGeom>
        </p:spPr>
      </p:pic>
      <p:sp>
        <p:nvSpPr>
          <p:cNvPr id="6" name="Rectangle 5"/>
          <p:cNvSpPr/>
          <p:nvPr/>
        </p:nvSpPr>
        <p:spPr>
          <a:xfrm>
            <a:off x="552488" y="2929917"/>
            <a:ext cx="5457662" cy="108029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a:t>
            </a:r>
            <a:r>
              <a:rPr kumimoji="0" lang="en-GB" sz="2000" b="0" i="0" u="sng" strike="noStrike" kern="1200" cap="none" spc="0" normalizeH="0" baseline="0" noProof="0" dirty="0" smtClean="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www.nice.org.uk/Media/Default/About/ NICE-Communities/Social-care/quick-guides/ advance-care -</a:t>
            </a:r>
            <a:r>
              <a:rPr kumimoji="0" lang="en-GB"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planning-quick-guide.pdf</a:t>
            </a:r>
            <a:endParaRPr kumimoji="0" lang="en-GB" sz="2000" b="0" i="0" u="none" strike="noStrike" kern="1200" cap="none" spc="0" normalizeH="0" baseline="0" noProof="0" dirty="0">
              <a:ln>
                <a:noFill/>
              </a:ln>
              <a:solidFill>
                <a:srgbClr val="231F2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2943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1026" name="Picture 2" descr="Frail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362" y="379548"/>
            <a:ext cx="8177946" cy="15559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14793" y="6278629"/>
            <a:ext cx="976366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Arial" panose="020B0604020202020204"/>
                <a:ea typeface="+mn-ea"/>
                <a:cs typeface="+mn-cs"/>
                <a:hlinkClick r:id="rId3"/>
              </a:rPr>
              <a:t>https://</a:t>
            </a:r>
            <a:r>
              <a:rPr kumimoji="0" lang="en-GB" sz="1600" b="0" i="0" u="none" strike="noStrike" kern="1200" cap="none" spc="0" normalizeH="0" baseline="0" noProof="0" dirty="0" smtClean="0">
                <a:ln>
                  <a:noFill/>
                </a:ln>
                <a:solidFill>
                  <a:srgbClr val="0070C0"/>
                </a:solidFill>
                <a:effectLst/>
                <a:uLnTx/>
                <a:uFillTx/>
                <a:latin typeface="Arial" panose="020B0604020202020204"/>
                <a:ea typeface="+mn-ea"/>
                <a:cs typeface="+mn-cs"/>
                <a:hlinkClick r:id="rId3"/>
              </a:rPr>
              <a:t>www.e-lfh.org.uk/wp-content/uploads/2021/03/MicrosoftTeams-image-1.png</a:t>
            </a:r>
            <a:r>
              <a:rPr kumimoji="0" lang="en-GB" sz="1600" b="0" i="0" u="none" strike="noStrike" kern="1200" cap="none" spc="0" normalizeH="0" baseline="0" noProof="0" dirty="0" smtClean="0">
                <a:ln>
                  <a:noFill/>
                </a:ln>
                <a:solidFill>
                  <a:srgbClr val="0070C0"/>
                </a:solidFill>
                <a:effectLst/>
                <a:uLnTx/>
                <a:uFillTx/>
                <a:latin typeface="Arial" panose="020B0604020202020204"/>
                <a:ea typeface="+mn-ea"/>
                <a:cs typeface="+mn-cs"/>
              </a:rPr>
              <a:t> </a:t>
            </a:r>
            <a:endParaRPr kumimoji="0" lang="en-GB" sz="1600" b="0" i="0" u="none" strike="noStrike" kern="1200" cap="none" spc="0" normalizeH="0" baseline="0" noProof="0" dirty="0">
              <a:ln>
                <a:noFill/>
              </a:ln>
              <a:solidFill>
                <a:srgbClr val="0070C0"/>
              </a:solidFill>
              <a:effectLst/>
              <a:uLnTx/>
              <a:uFillTx/>
              <a:latin typeface="Arial" panose="020B0604020202020204"/>
              <a:ea typeface="+mn-ea"/>
              <a:cs typeface="+mn-cs"/>
            </a:endParaRPr>
          </a:p>
        </p:txBody>
      </p:sp>
      <p:sp>
        <p:nvSpPr>
          <p:cNvPr id="7" name="Rectangle 6"/>
          <p:cNvSpPr/>
          <p:nvPr/>
        </p:nvSpPr>
        <p:spPr>
          <a:xfrm>
            <a:off x="614362" y="1935534"/>
            <a:ext cx="11003244" cy="4373505"/>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smtClean="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A programme which aims </a:t>
            </a:r>
            <a:r>
              <a:rPr kumimoji="0" lang="en-GB" sz="2000" b="0" i="0" u="none" strike="noStrike" kern="1200" cap="none" spc="0" normalizeH="0" baseline="0" noProof="0" dirty="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to standardise training and knowledge of frailty as a complex multi-system, long-term condition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Strives to promote a common language in frailty care and is designed to support enhanced clinical skills and competencies to be embedded within the existing workforce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Will support health and social care staff to meet the needs of individuals living with varying degrees of frailty and to deliver improved health outcomes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Ensures that there is equity in the understanding and knowledge of frailty across workforce to enable delivery of consistent best practice outcomes and person experience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Align consistently with national and regional Ageing Well strategies for improvement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Explores the multi-system complexity of frailty via the Geriatric 5Ms   (framework which comprises Mind, Mobility, Medications, Multi-complexity and Matters most) which encompasses all the elements important when considering holistic care of older adults, whatever setting you are in or profession you come from</a:t>
            </a:r>
            <a:r>
              <a:rPr kumimoji="0" lang="en-GB" sz="2000" b="0" i="0" u="none" strike="noStrike" kern="1200" cap="none" spc="0" normalizeH="0" baseline="0" noProof="0" dirty="0" smtClean="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60524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D852B-9113-4144-ACD7-6118D50EC3E1}"/>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xmlns="" id="{66E2873A-FE9D-8941-AE52-DC81910564C8}"/>
              </a:ext>
            </a:extLst>
          </p:cNvPr>
          <p:cNvSpPr>
            <a:spLocks noGrp="1"/>
          </p:cNvSpPr>
          <p:nvPr>
            <p:ph idx="1"/>
          </p:nvPr>
        </p:nvSpPr>
        <p:spPr>
          <a:xfrm>
            <a:off x="960000" y="2229634"/>
            <a:ext cx="8079497" cy="3947329"/>
          </a:xfrm>
        </p:spPr>
        <p:txBody>
          <a:bodyPr/>
          <a:lstStyle/>
          <a:p>
            <a:r>
              <a:rPr lang="en-GB" dirty="0"/>
              <a:t>Short e-learning available at </a:t>
            </a:r>
            <a:r>
              <a:rPr lang="en-GB" dirty="0">
                <a:hlinkClick r:id="rId2"/>
              </a:rPr>
              <a:t>https://learning.respectprocess.org.uk</a:t>
            </a:r>
            <a:r>
              <a:rPr lang="en-GB" dirty="0"/>
              <a:t> </a:t>
            </a:r>
          </a:p>
          <a:p>
            <a:pPr lvl="1"/>
            <a:r>
              <a:rPr lang="en-GB" dirty="0"/>
              <a:t>What is ReSPECT? (12 minutes)</a:t>
            </a:r>
          </a:p>
          <a:p>
            <a:pPr lvl="1"/>
            <a:r>
              <a:rPr lang="en-GB" dirty="0"/>
              <a:t>Who is ReSPECT for? (4 minutes)</a:t>
            </a:r>
          </a:p>
          <a:p>
            <a:pPr lvl="1"/>
            <a:r>
              <a:rPr lang="en-GB" dirty="0"/>
              <a:t>How to care for someone with a ReSPECT form (10 minutes)</a:t>
            </a:r>
          </a:p>
          <a:p>
            <a:endParaRPr lang="en-GB" dirty="0"/>
          </a:p>
          <a:p>
            <a:r>
              <a:rPr lang="en-GB" dirty="0"/>
              <a:t>Visit </a:t>
            </a:r>
            <a:r>
              <a:rPr lang="en-GB" dirty="0">
                <a:hlinkClick r:id="rId3"/>
              </a:rPr>
              <a:t>https://www.weahsn.net/our-work/improving-patient-safety/respect/implementing-respect/</a:t>
            </a:r>
            <a:r>
              <a:rPr lang="en-GB" dirty="0"/>
              <a:t> for more information and resources</a:t>
            </a:r>
          </a:p>
          <a:p>
            <a:r>
              <a:rPr lang="en-GB" dirty="0"/>
              <a:t>Contact </a:t>
            </a:r>
            <a:r>
              <a:rPr lang="en-GB" dirty="0">
                <a:hlinkClick r:id="rId4"/>
              </a:rPr>
              <a:t>respect@weahsn.net</a:t>
            </a:r>
            <a:r>
              <a:rPr lang="en-GB" dirty="0"/>
              <a:t> </a:t>
            </a:r>
          </a:p>
          <a:p>
            <a:endParaRPr lang="en-GB" dirty="0"/>
          </a:p>
          <a:p>
            <a:endParaRPr lang="en-GB" dirty="0"/>
          </a:p>
        </p:txBody>
      </p:sp>
      <p:sp>
        <p:nvSpPr>
          <p:cNvPr id="4" name="Footer Placeholder 3">
            <a:extLst>
              <a:ext uri="{FF2B5EF4-FFF2-40B4-BE49-F238E27FC236}">
                <a16:creationId xmlns:a16="http://schemas.microsoft.com/office/drawing/2014/main" xmlns="" id="{6B0C8211-F626-CB44-9E14-2B0A5A65712A}"/>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23EB5A00-F31E-9A43-8FEA-C46C643E583C}"/>
              </a:ext>
            </a:extLst>
          </p:cNvPr>
          <p:cNvSpPr>
            <a:spLocks noGrp="1"/>
          </p:cNvSpPr>
          <p:nvPr>
            <p:ph type="sldNum" sz="quarter" idx="4"/>
          </p:nvPr>
        </p:nvSpPr>
        <p:spPr/>
        <p:txBody>
          <a:bodyPr/>
          <a:lstStyle/>
          <a:p>
            <a:fld id="{C444E201-67E6-4C84-91CE-EF6C201C1FBB}" type="slidenum">
              <a:rPr lang="en-GB" smtClean="0"/>
              <a:pPr/>
              <a:t>44</a:t>
            </a:fld>
            <a:endParaRPr lang="en-GB" dirty="0"/>
          </a:p>
        </p:txBody>
      </p:sp>
      <p:pic>
        <p:nvPicPr>
          <p:cNvPr id="6" name="Content Placeholder 3">
            <a:extLst>
              <a:ext uri="{FF2B5EF4-FFF2-40B4-BE49-F238E27FC236}">
                <a16:creationId xmlns:a16="http://schemas.microsoft.com/office/drawing/2014/main" xmlns="" id="{9473C54A-8890-3F48-BEAE-EAE7B368B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6180" y="1711325"/>
            <a:ext cx="4582382" cy="4351338"/>
          </a:xfrm>
          <a:prstGeom prst="rect">
            <a:avLst/>
          </a:prstGeom>
        </p:spPr>
      </p:pic>
      <p:pic>
        <p:nvPicPr>
          <p:cNvPr id="7" name="Picture 6">
            <a:extLst>
              <a:ext uri="{FF2B5EF4-FFF2-40B4-BE49-F238E27FC236}">
                <a16:creationId xmlns:a16="http://schemas.microsoft.com/office/drawing/2014/main" xmlns="" id="{904F1679-4340-124F-96A8-C430C85115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 y="1089003"/>
            <a:ext cx="2556352" cy="814198"/>
          </a:xfrm>
          <a:prstGeom prst="rect">
            <a:avLst/>
          </a:prstGeom>
        </p:spPr>
      </p:pic>
    </p:spTree>
    <p:extLst>
      <p:ext uri="{BB962C8B-B14F-4D97-AF65-F5344CB8AC3E}">
        <p14:creationId xmlns:p14="http://schemas.microsoft.com/office/powerpoint/2010/main" val="3494855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t>|     National Patient Safety Improvement Programmes</a:t>
            </a:r>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09" y="1045000"/>
            <a:ext cx="88011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65409" y="5220984"/>
            <a:ext cx="1093845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31F20"/>
                </a:solidFill>
                <a:effectLst/>
                <a:uLnTx/>
                <a:uFillTx/>
                <a:latin typeface="Arial" panose="020B0604020202020204"/>
                <a:ea typeface="+mn-ea"/>
                <a:cs typeface="+mn-cs"/>
                <a:hlinkClick r:id="rId4"/>
              </a:rPr>
              <a:t>www.england.nhs.uk/coronavirus/wp-content/uploads/sites/52/2020/03/C0590-Patient-carer-and-family-engagement-and-communication-during-the-coronavirus-COVID-19-pandemic.pdf</a:t>
            </a:r>
            <a:endParaRPr kumimoji="0" lang="en-GB" sz="1800" b="0" i="0" u="none" strike="noStrike" kern="1200" cap="none" spc="0" normalizeH="0" baseline="0" noProof="0" dirty="0" smtClean="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32289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artisticBlur radius="19"/>
                    </a14:imgEffect>
                  </a14:imgLayer>
                </a14:imgProps>
              </a:ext>
              <a:ext uri="{28A0092B-C50C-407E-A947-70E740481C1C}">
                <a14:useLocalDpi xmlns:a14="http://schemas.microsoft.com/office/drawing/2010/main" val="0"/>
              </a:ext>
            </a:extLst>
          </a:blip>
          <a:stretch>
            <a:fillRect/>
          </a:stretch>
        </p:blipFill>
        <p:spPr>
          <a:xfrm>
            <a:off x="1514475" y="329040"/>
            <a:ext cx="9286875" cy="5672399"/>
          </a:xfrm>
          <a:prstGeom prst="rect">
            <a:avLst/>
          </a:prstGeom>
        </p:spPr>
      </p:pic>
      <p:sp>
        <p:nvSpPr>
          <p:cNvPr id="9" name="Content Placeholder 2"/>
          <p:cNvSpPr txBox="1">
            <a:spLocks/>
          </p:cNvSpPr>
          <p:nvPr/>
        </p:nvSpPr>
        <p:spPr>
          <a:xfrm>
            <a:off x="1514474" y="329041"/>
            <a:ext cx="8958263" cy="5471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9600" b="1" i="0" u="none" strike="noStrike" kern="1200" cap="none" spc="0" normalizeH="0" baseline="0" noProof="0" dirty="0" smtClean="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9600" b="1" i="0" u="none" strike="noStrike" kern="1200" cap="none" spc="0" normalizeH="0" baseline="0" noProof="0" dirty="0" smtClean="0">
                <a:ln>
                  <a:noFill/>
                </a:ln>
                <a:solidFill>
                  <a:srgbClr val="1F497D"/>
                </a:solidFill>
                <a:effectLst/>
                <a:uLnTx/>
                <a:uFillTx/>
                <a:latin typeface="Calibri"/>
                <a:ea typeface="+mn-ea"/>
                <a:cs typeface="+mn-cs"/>
              </a:rPr>
              <a:t>What is</a:t>
            </a:r>
            <a:endParaRPr kumimoji="0" lang="en-GB" sz="6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975" r="-4287"/>
          <a:stretch/>
        </p:blipFill>
        <p:spPr bwMode="auto">
          <a:xfrm>
            <a:off x="3529621" y="3954820"/>
            <a:ext cx="5699492" cy="12807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75197" y="6222511"/>
            <a:ext cx="680833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hlinkClick r:id="rId6"/>
              </a:rPr>
              <a:t>https://</a:t>
            </a:r>
            <a:r>
              <a:rPr kumimoji="0" lang="en-GB" sz="1800" b="0" i="0" u="sng" strike="noStrike" kern="1200" cap="none" spc="0" normalizeH="0" baseline="0" noProof="0" dirty="0" smtClean="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hlinkClick r:id="rId6"/>
              </a:rPr>
              <a:t>www.youtube.com/watch?v=Gxrr9QOergg</a:t>
            </a:r>
            <a:r>
              <a:rPr kumimoji="0" lang="en-GB" sz="1800" b="0" i="0" u="sng" strike="noStrike" kern="1200" cap="none" spc="0" normalizeH="0" baseline="0" noProof="0" dirty="0" smtClean="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smtClean="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1600" b="0" i="0" u="none" strike="noStrike" kern="1200" cap="none" spc="0" normalizeH="0" baseline="0" noProof="0" dirty="0" smtClean="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3mins 12sec</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3861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519" y="1346531"/>
            <a:ext cx="10893443" cy="4950223"/>
          </a:xfrm>
        </p:spPr>
        <p:txBody>
          <a:bodyPr>
            <a:noAutofit/>
          </a:bodyPr>
          <a:lstStyle/>
          <a:p>
            <a:pPr marL="0" indent="0">
              <a:buNone/>
            </a:pPr>
            <a:r>
              <a:rPr lang="en-GB" sz="2400" b="1" dirty="0">
                <a:solidFill>
                  <a:schemeClr val="tx2"/>
                </a:solidFill>
              </a:rPr>
              <a:t>RESTORE2 is a physical deterioration and escalation tool </a:t>
            </a:r>
            <a:r>
              <a:rPr lang="en-GB" sz="2400" b="1" dirty="0" smtClean="0">
                <a:solidFill>
                  <a:schemeClr val="tx2"/>
                </a:solidFill>
              </a:rPr>
              <a:t>designed </a:t>
            </a:r>
            <a:r>
              <a:rPr lang="en-GB" sz="2400" b="1" dirty="0" smtClean="0">
                <a:solidFill>
                  <a:schemeClr val="tx2"/>
                </a:solidFill>
              </a:rPr>
              <a:t>care/nursing homes, increasingly used in other areas. </a:t>
            </a:r>
            <a:endParaRPr lang="en-GB" sz="2400" b="1" dirty="0" smtClean="0">
              <a:solidFill>
                <a:schemeClr val="tx2"/>
              </a:solidFill>
            </a:endParaRPr>
          </a:p>
          <a:p>
            <a:pPr marL="0" indent="0">
              <a:buNone/>
            </a:pPr>
            <a:r>
              <a:rPr lang="en-GB" sz="2400" b="1" dirty="0">
                <a:solidFill>
                  <a:schemeClr val="tx2"/>
                </a:solidFill>
              </a:rPr>
              <a:t>I</a:t>
            </a:r>
            <a:r>
              <a:rPr lang="en-GB" sz="2400" b="1" dirty="0" smtClean="0">
                <a:solidFill>
                  <a:schemeClr val="tx2"/>
                </a:solidFill>
              </a:rPr>
              <a:t>t </a:t>
            </a:r>
            <a:r>
              <a:rPr lang="en-GB" sz="2400" b="1" dirty="0" smtClean="0">
                <a:solidFill>
                  <a:schemeClr val="tx2"/>
                </a:solidFill>
              </a:rPr>
              <a:t>is designed </a:t>
            </a:r>
            <a:r>
              <a:rPr lang="en-GB" sz="2400" b="1" dirty="0" smtClean="0">
                <a:solidFill>
                  <a:schemeClr val="tx2"/>
                </a:solidFill>
              </a:rPr>
              <a:t>to help carers:</a:t>
            </a:r>
            <a:endParaRPr lang="en-GB" sz="2400" b="1" dirty="0" smtClean="0">
              <a:solidFill>
                <a:schemeClr val="tx2"/>
              </a:solidFill>
            </a:endParaRPr>
          </a:p>
          <a:p>
            <a:pPr lvl="0">
              <a:buFont typeface="Symbol" panose="05050102010706020507" pitchFamily="18"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Recognise when a resident may be deteriorating or at risk of physical deterioration</a:t>
            </a:r>
          </a:p>
          <a:p>
            <a:pPr lvl="0">
              <a:buFont typeface="Symbol" panose="05050102010706020507" pitchFamily="18"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Act appropriately according to the residents care plan</a:t>
            </a:r>
          </a:p>
          <a:p>
            <a:pPr lvl="0">
              <a:buFont typeface="Symbol" panose="05050102010706020507" pitchFamily="18"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Obtain a complete set of physical observations to inform escalation and conversations with health professionals</a:t>
            </a:r>
          </a:p>
          <a:p>
            <a:pPr lvl="0">
              <a:buFont typeface="Symbol" panose="05050102010706020507" pitchFamily="18"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Speak with the most appropriate health professional in a timely way</a:t>
            </a:r>
          </a:p>
          <a:p>
            <a:pPr lvl="0">
              <a:buFont typeface="Symbol" panose="05050102010706020507" pitchFamily="18"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Provide a concise escalation history to health professionals to support their professional decision making</a:t>
            </a:r>
          </a:p>
          <a:p>
            <a:r>
              <a:rPr lang="en-GB" sz="2600" dirty="0">
                <a:latin typeface="Calibri" panose="020F0502020204030204" pitchFamily="34" charset="0"/>
                <a:ea typeface="Calibri" panose="020F0502020204030204" pitchFamily="34" charset="0"/>
                <a:cs typeface="Times New Roman" panose="02020603050405020304" pitchFamily="18" charset="0"/>
              </a:rPr>
              <a:t>Get staff and residents the right support in the right timescale</a:t>
            </a:r>
            <a:endParaRPr lang="en-GB" sz="2600" b="1" dirty="0">
              <a:solidFill>
                <a:schemeClr val="tx2"/>
              </a:solidFill>
            </a:endParaRPr>
          </a:p>
        </p:txBody>
      </p:sp>
      <p:sp>
        <p:nvSpPr>
          <p:cNvPr id="2" name="AutoShape 2" descr="Image result for nhs parliamentary award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6"/>
          <p:cNvGrpSpPr/>
          <p:nvPr/>
        </p:nvGrpSpPr>
        <p:grpSpPr>
          <a:xfrm>
            <a:off x="1679575" y="6381948"/>
            <a:ext cx="9240974" cy="384612"/>
            <a:chOff x="155575" y="6310874"/>
            <a:chExt cx="8633916" cy="52082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045" y="6369346"/>
              <a:ext cx="1910324" cy="46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4679" y="6310874"/>
              <a:ext cx="769340" cy="48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60221" y="6402792"/>
              <a:ext cx="7292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a:ea typeface="+mn-ea"/>
                  <a:cs typeface="+mn-cs"/>
                </a:rPr>
                <a:t>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xmlns="" id="{52CCE14D-FB92-452D-B0C7-E88DF1564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9729" y="6513654"/>
              <a:ext cx="1517650" cy="139700"/>
            </a:xfrm>
            <a:prstGeom prst="rect">
              <a:avLst/>
            </a:prstGeom>
          </p:spPr>
        </p:pic>
        <p:pic>
          <p:nvPicPr>
            <p:cNvPr id="9" name="Picture 8">
              <a:extLst>
                <a:ext uri="{FF2B5EF4-FFF2-40B4-BE49-F238E27FC236}">
                  <a16:creationId xmlns:a16="http://schemas.microsoft.com/office/drawing/2014/main" xmlns="" id="{1688C5AA-7470-49FB-AF19-9A153B0D0F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413" y="6415419"/>
              <a:ext cx="993269" cy="389850"/>
            </a:xfrm>
            <a:prstGeom prst="rect">
              <a:avLst/>
            </a:prstGeom>
          </p:spPr>
        </p:pic>
        <p:pic>
          <p:nvPicPr>
            <p:cNvPr id="10" name="Picture 9">
              <a:extLst>
                <a:ext uri="{FF2B5EF4-FFF2-40B4-BE49-F238E27FC236}">
                  <a16:creationId xmlns:a16="http://schemas.microsoft.com/office/drawing/2014/main" xmlns="" id="{C9EE15D2-76C5-4B3B-9A67-54667650C8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9965"/>
            <a:stretch/>
          </p:blipFill>
          <p:spPr>
            <a:xfrm>
              <a:off x="155575" y="6356386"/>
              <a:ext cx="1236558" cy="454237"/>
            </a:xfrm>
            <a:prstGeom prst="rect">
              <a:avLst/>
            </a:prstGeom>
          </p:spPr>
        </p:pic>
      </p:gr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75" r="-4287"/>
          <a:stretch/>
        </p:blipFill>
        <p:spPr bwMode="auto">
          <a:xfrm>
            <a:off x="6759808" y="421285"/>
            <a:ext cx="4160741" cy="8924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936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519" y="1346531"/>
            <a:ext cx="10893443" cy="4950223"/>
          </a:xfrm>
        </p:spPr>
        <p:txBody>
          <a:bodyPr>
            <a:noAutofit/>
          </a:bodyPr>
          <a:lstStyle/>
          <a:p>
            <a:pPr marL="0" indent="0">
              <a:buNone/>
            </a:pPr>
            <a:r>
              <a:rPr lang="en-GB" sz="2400" b="1" dirty="0" smtClean="0">
                <a:solidFill>
                  <a:schemeClr val="tx2"/>
                </a:solidFill>
              </a:rPr>
              <a:t>The mini version of the tool is designed for those not yet using the National Early Warning Score (NEWS2), so that they can still benefit from other aspects of the tool. It is used:</a:t>
            </a:r>
          </a:p>
          <a:p>
            <a:pPr marL="0" indent="0">
              <a:buNone/>
            </a:pPr>
            <a:endParaRPr lang="en-GB" sz="2400" b="1" dirty="0" smtClean="0">
              <a:solidFill>
                <a:schemeClr val="tx2"/>
              </a:solidFill>
            </a:endParaRPr>
          </a:p>
          <a:p>
            <a:pPr lvl="0">
              <a:buFont typeface="Symbol" panose="05050102010706020507" pitchFamily="18" charset="2"/>
              <a:buChar char=""/>
            </a:pPr>
            <a:r>
              <a:rPr lang="en-GB" sz="2600" dirty="0" smtClean="0">
                <a:latin typeface="Calibri" panose="020F0502020204030204" pitchFamily="34" charset="0"/>
                <a:ea typeface="Calibri" panose="020F0502020204030204" pitchFamily="34" charset="0"/>
                <a:cs typeface="Times New Roman" panose="02020603050405020304" pitchFamily="18" charset="0"/>
              </a:rPr>
              <a:t>In c</a:t>
            </a:r>
            <a:r>
              <a:rPr lang="en-GB" sz="2600" dirty="0" smtClean="0">
                <a:latin typeface="Calibri" panose="020F0502020204030204" pitchFamily="34" charset="0"/>
                <a:ea typeface="Calibri" panose="020F0502020204030204" pitchFamily="34" charset="0"/>
                <a:cs typeface="Times New Roman" panose="02020603050405020304" pitchFamily="18" charset="0"/>
              </a:rPr>
              <a:t>are homes not yet using NEWS2</a:t>
            </a:r>
            <a:endParaRPr lang="en-GB" sz="2600" dirty="0">
              <a:latin typeface="Calibri" panose="020F0502020204030204" pitchFamily="34" charset="0"/>
              <a:ea typeface="Calibri" panose="020F0502020204030204" pitchFamily="34" charset="0"/>
              <a:cs typeface="Times New Roman" panose="02020603050405020304" pitchFamily="18" charset="0"/>
            </a:endParaRPr>
          </a:p>
          <a:p>
            <a:pPr lvl="0">
              <a:buFont typeface="Symbol" panose="05050102010706020507" pitchFamily="18" charset="2"/>
              <a:buChar char=""/>
            </a:pPr>
            <a:r>
              <a:rPr lang="en-GB" sz="2600" dirty="0" smtClean="0">
                <a:latin typeface="Calibri" panose="020F0502020204030204" pitchFamily="34" charset="0"/>
                <a:ea typeface="Calibri" panose="020F0502020204030204" pitchFamily="34" charset="0"/>
                <a:cs typeface="Times New Roman" panose="02020603050405020304" pitchFamily="18" charset="0"/>
              </a:rPr>
              <a:t>To support family carers</a:t>
            </a:r>
          </a:p>
          <a:p>
            <a:pPr lvl="0">
              <a:buFont typeface="Symbol" panose="05050102010706020507" pitchFamily="18" charset="2"/>
              <a:buChar char=""/>
            </a:pPr>
            <a:r>
              <a:rPr lang="en-GB" sz="2600" dirty="0" smtClean="0">
                <a:latin typeface="Calibri" panose="020F0502020204030204" pitchFamily="34" charset="0"/>
                <a:ea typeface="Calibri" panose="020F0502020204030204" pitchFamily="34" charset="0"/>
                <a:cs typeface="Times New Roman" panose="02020603050405020304" pitchFamily="18" charset="0"/>
              </a:rPr>
              <a:t>To support non-care staff, such as admin staff and reception staff</a:t>
            </a:r>
            <a:endParaRPr lang="en-GB"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AutoShape 2" descr="Image result for nhs parliamentary award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6"/>
          <p:cNvGrpSpPr/>
          <p:nvPr/>
        </p:nvGrpSpPr>
        <p:grpSpPr>
          <a:xfrm>
            <a:off x="1679575" y="6381948"/>
            <a:ext cx="9240974" cy="384612"/>
            <a:chOff x="155575" y="6310874"/>
            <a:chExt cx="8633916" cy="52082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045" y="6369346"/>
              <a:ext cx="1910324" cy="46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4679" y="6310874"/>
              <a:ext cx="769340" cy="48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60221" y="6402792"/>
              <a:ext cx="7292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a:ea typeface="+mn-ea"/>
                  <a:cs typeface="+mn-cs"/>
                </a:rPr>
                <a:t>2019</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xmlns="" id="{52CCE14D-FB92-452D-B0C7-E88DF1564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9729" y="6513654"/>
              <a:ext cx="1517650" cy="139700"/>
            </a:xfrm>
            <a:prstGeom prst="rect">
              <a:avLst/>
            </a:prstGeom>
          </p:spPr>
        </p:pic>
        <p:pic>
          <p:nvPicPr>
            <p:cNvPr id="9" name="Picture 8">
              <a:extLst>
                <a:ext uri="{FF2B5EF4-FFF2-40B4-BE49-F238E27FC236}">
                  <a16:creationId xmlns:a16="http://schemas.microsoft.com/office/drawing/2014/main" xmlns="" id="{1688C5AA-7470-49FB-AF19-9A153B0D0F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413" y="6415419"/>
              <a:ext cx="993269" cy="389850"/>
            </a:xfrm>
            <a:prstGeom prst="rect">
              <a:avLst/>
            </a:prstGeom>
          </p:spPr>
        </p:pic>
        <p:pic>
          <p:nvPicPr>
            <p:cNvPr id="10" name="Picture 9">
              <a:extLst>
                <a:ext uri="{FF2B5EF4-FFF2-40B4-BE49-F238E27FC236}">
                  <a16:creationId xmlns:a16="http://schemas.microsoft.com/office/drawing/2014/main" xmlns="" id="{C9EE15D2-76C5-4B3B-9A67-54667650C8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9965"/>
            <a:stretch/>
          </p:blipFill>
          <p:spPr>
            <a:xfrm>
              <a:off x="155575" y="6356386"/>
              <a:ext cx="1236558" cy="454237"/>
            </a:xfrm>
            <a:prstGeom prst="rect">
              <a:avLst/>
            </a:prstGeom>
          </p:spPr>
        </p:pic>
      </p:gr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75" r="-4287"/>
          <a:stretch/>
        </p:blipFill>
        <p:spPr bwMode="auto">
          <a:xfrm>
            <a:off x="6759808" y="421285"/>
            <a:ext cx="4160741" cy="8924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579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xmlns="" id="{884C962E-3578-424F-B7A7-6B70B0A0F0C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51624"/>
          <a:stretch/>
        </p:blipFill>
        <p:spPr>
          <a:xfrm>
            <a:off x="6240629" y="431951"/>
            <a:ext cx="4525693" cy="5833393"/>
          </a:xfrm>
        </p:spPr>
      </p:pic>
      <p:sp>
        <p:nvSpPr>
          <p:cNvPr id="4" name="Footer Placeholder 3">
            <a:extLst>
              <a:ext uri="{FF2B5EF4-FFF2-40B4-BE49-F238E27FC236}">
                <a16:creationId xmlns:a16="http://schemas.microsoft.com/office/drawing/2014/main" xmlns="" id="{ADF52264-943B-924A-9DCB-ADD5723DCEC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     National Patient Safety Improvement Programmes</a:t>
            </a:r>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xmlns="" id="{BBC1A72F-0B56-2C4C-AD2D-FA23EB86855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6" name="Content Placeholder 6" descr="A screenshot of a cell phone&#10;&#10;Description automatically generated">
            <a:extLst>
              <a:ext uri="{FF2B5EF4-FFF2-40B4-BE49-F238E27FC236}">
                <a16:creationId xmlns:a16="http://schemas.microsoft.com/office/drawing/2014/main" xmlns="" id="{D36C643B-1A56-5944-8459-33D3C40EEE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556"/>
          <a:stretch/>
        </p:blipFill>
        <p:spPr>
          <a:xfrm>
            <a:off x="1106128" y="512303"/>
            <a:ext cx="4896465" cy="5833393"/>
          </a:xfrm>
          <a:prstGeom prst="rect">
            <a:avLst/>
          </a:prstGeom>
        </p:spPr>
      </p:pic>
    </p:spTree>
    <p:extLst>
      <p:ext uri="{BB962C8B-B14F-4D97-AF65-F5344CB8AC3E}">
        <p14:creationId xmlns:p14="http://schemas.microsoft.com/office/powerpoint/2010/main" val="293983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GB" smtClean="0"/>
              <a:t>|     National Patient Safety Improvement Programmes</a:t>
            </a:r>
            <a:endParaRPr lang="en-GB" dirty="0"/>
          </a:p>
        </p:txBody>
      </p:sp>
      <p:sp>
        <p:nvSpPr>
          <p:cNvPr id="3" name="Slide Number Placeholder 2"/>
          <p:cNvSpPr>
            <a:spLocks noGrp="1"/>
          </p:cNvSpPr>
          <p:nvPr>
            <p:ph type="sldNum" sz="quarter" idx="4"/>
          </p:nvPr>
        </p:nvSpPr>
        <p:spPr/>
        <p:txBody>
          <a:bodyPr/>
          <a:lstStyle/>
          <a:p>
            <a:fld id="{C444E201-67E6-4C84-91CE-EF6C201C1FBB}" type="slidenum">
              <a:rPr lang="en-GB" smtClean="0"/>
              <a:pPr/>
              <a:t>9</a:t>
            </a:fld>
            <a:endParaRPr lang="en-GB" dirty="0"/>
          </a:p>
        </p:txBody>
      </p:sp>
      <p:pic>
        <p:nvPicPr>
          <p:cNvPr id="4" name="Picture 3"/>
          <p:cNvPicPr>
            <a:picLocks noChangeAspect="1"/>
          </p:cNvPicPr>
          <p:nvPr/>
        </p:nvPicPr>
        <p:blipFill>
          <a:blip r:embed="rId3"/>
          <a:stretch>
            <a:fillRect/>
          </a:stretch>
        </p:blipFill>
        <p:spPr>
          <a:xfrm>
            <a:off x="1223192" y="427703"/>
            <a:ext cx="4485543" cy="5837641"/>
          </a:xfrm>
          <a:prstGeom prst="rect">
            <a:avLst/>
          </a:prstGeom>
        </p:spPr>
      </p:pic>
      <p:pic>
        <p:nvPicPr>
          <p:cNvPr id="6" name="Picture 5"/>
          <p:cNvPicPr>
            <a:picLocks noChangeAspect="1"/>
          </p:cNvPicPr>
          <p:nvPr/>
        </p:nvPicPr>
        <p:blipFill>
          <a:blip r:embed="rId4"/>
          <a:stretch>
            <a:fillRect/>
          </a:stretch>
        </p:blipFill>
        <p:spPr>
          <a:xfrm>
            <a:off x="5973096" y="427702"/>
            <a:ext cx="4763729" cy="5837641"/>
          </a:xfrm>
          <a:prstGeom prst="rect">
            <a:avLst/>
          </a:prstGeom>
        </p:spPr>
      </p:pic>
    </p:spTree>
    <p:extLst>
      <p:ext uri="{BB962C8B-B14F-4D97-AF65-F5344CB8AC3E}">
        <p14:creationId xmlns:p14="http://schemas.microsoft.com/office/powerpoint/2010/main" val="706533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NatPatSIP">
      <a:dk1>
        <a:srgbClr val="231F20"/>
      </a:dk1>
      <a:lt1>
        <a:sysClr val="window" lastClr="FFFFFF"/>
      </a:lt1>
      <a:dk2>
        <a:srgbClr val="005EB8"/>
      </a:dk2>
      <a:lt2>
        <a:srgbClr val="E8EDEE"/>
      </a:lt2>
      <a:accent1>
        <a:srgbClr val="005EB8"/>
      </a:accent1>
      <a:accent2>
        <a:srgbClr val="330072"/>
      </a:accent2>
      <a:accent3>
        <a:srgbClr val="78BE20"/>
      </a:accent3>
      <a:accent4>
        <a:srgbClr val="AE2573"/>
      </a:accent4>
      <a:accent5>
        <a:srgbClr val="00A499"/>
      </a:accent5>
      <a:accent6>
        <a:srgbClr val="ED8B00"/>
      </a:accent6>
      <a:hlink>
        <a:srgbClr val="005EB8"/>
      </a:hlink>
      <a:folHlink>
        <a:srgbClr val="7686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NHS NatPatSIP">
      <a:dk1>
        <a:srgbClr val="231F20"/>
      </a:dk1>
      <a:lt1>
        <a:sysClr val="window" lastClr="FFFFFF"/>
      </a:lt1>
      <a:dk2>
        <a:srgbClr val="005EB8"/>
      </a:dk2>
      <a:lt2>
        <a:srgbClr val="E8EDEE"/>
      </a:lt2>
      <a:accent1>
        <a:srgbClr val="005EB8"/>
      </a:accent1>
      <a:accent2>
        <a:srgbClr val="330072"/>
      </a:accent2>
      <a:accent3>
        <a:srgbClr val="78BE20"/>
      </a:accent3>
      <a:accent4>
        <a:srgbClr val="AE2573"/>
      </a:accent4>
      <a:accent5>
        <a:srgbClr val="00A499"/>
      </a:accent5>
      <a:accent6>
        <a:srgbClr val="ED8B00"/>
      </a:accent6>
      <a:hlink>
        <a:srgbClr val="005EB8"/>
      </a:hlink>
      <a:folHlink>
        <a:srgbClr val="7686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4393</TotalTime>
  <Words>3035</Words>
  <Application>Microsoft Office PowerPoint</Application>
  <PresentationFormat>Custom</PresentationFormat>
  <Paragraphs>327</Paragraphs>
  <Slides>45</Slides>
  <Notes>38</Notes>
  <HiddenSlides>1</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Office Theme</vt:lpstr>
      <vt:lpstr>1_Office Theme</vt:lpstr>
      <vt:lpstr>2_Office Theme</vt:lpstr>
      <vt:lpstr>3_Office Theme</vt:lpstr>
      <vt:lpstr>RESTORE2 mini training </vt:lpstr>
      <vt:lpstr>Introduction and Housekeeping</vt:lpstr>
      <vt:lpstr>Training objectives</vt:lpstr>
      <vt:lpstr>Session outline</vt:lpstr>
      <vt:lpstr>PowerPoint Presentation</vt:lpstr>
      <vt:lpstr>PowerPoint Presentation</vt:lpstr>
      <vt:lpstr>PowerPoint Presentation</vt:lpstr>
      <vt:lpstr>PowerPoint Presentation</vt:lpstr>
      <vt:lpstr>PowerPoint Presentation</vt:lpstr>
      <vt:lpstr>Early “Soft Signs” of deterioration</vt:lpstr>
      <vt:lpstr>Raise your hand if…</vt:lpstr>
      <vt:lpstr>PowerPoint Presentation</vt:lpstr>
      <vt:lpstr>PowerPoint Presentation</vt:lpstr>
      <vt:lpstr>PowerPoint Presentation</vt:lpstr>
      <vt:lpstr>PowerPoint Presentation</vt:lpstr>
      <vt:lpstr>PowerPoint Presentation</vt:lpstr>
      <vt:lpstr>Medical emergencies</vt:lpstr>
      <vt:lpstr>Can you identify the early softs signs the residents below may show if they were becoming unwell?     </vt:lpstr>
      <vt:lpstr>How to use a pulse oximeter (YouTube videos)</vt:lpstr>
      <vt:lpstr>Communicating and escalating concerns                                   (SBARD)</vt:lpstr>
      <vt:lpstr>How confident do you feel?</vt:lpstr>
      <vt:lpstr>PowerPoint Presentation</vt:lpstr>
      <vt:lpstr>SBARD: A structured method for communicating critical information that requires immediate attention and action effectively with medical professionals.</vt:lpstr>
      <vt:lpstr>PowerPoint Presentation</vt:lpstr>
      <vt:lpstr>  Scenario to practice communicating concerns</vt:lpstr>
      <vt:lpstr>Summary of what we have covered so far</vt:lpstr>
      <vt:lpstr> </vt:lpstr>
      <vt:lpstr>How to recognise the form</vt:lpstr>
      <vt:lpstr>Example of completed ReSPECT form</vt:lpstr>
      <vt:lpstr>Example of completed ReSPECT form</vt:lpstr>
      <vt:lpstr> How to care for someone with a ReSPECT form</vt:lpstr>
      <vt:lpstr>Action in a life threatening situation</vt:lpstr>
      <vt:lpstr>Other key points to note about a ReSPECT:</vt:lpstr>
      <vt:lpstr>Thank you… now it’s over to you!</vt:lpstr>
      <vt:lpstr>Additional resources</vt:lpstr>
      <vt:lpstr>PowerPoint Presentation</vt:lpstr>
      <vt:lpstr>Rollout handbook</vt:lpstr>
      <vt:lpstr>Additional training available</vt:lpstr>
      <vt:lpstr>Free short training videos available on:</vt:lpstr>
      <vt:lpstr>You can also access the films as part of the full training on Health Education England’s e-Learning for Healthcare (e-LfH) Hub (www.e-lfh.org.uk), an educational web-based platform that provides quality assured online training content for the UK’s health and care workforce, from this link.</vt:lpstr>
      <vt:lpstr>Free NEWS2 e-learning</vt:lpstr>
      <vt:lpstr>Advance Care planning- Quick guide</vt:lpstr>
      <vt:lpstr>PowerPoint Presentation</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care homes</dc:title>
  <dc:creator>Nat Delaney</dc:creator>
  <cp:lastModifiedBy>hannah.little</cp:lastModifiedBy>
  <cp:revision>104</cp:revision>
  <dcterms:created xsi:type="dcterms:W3CDTF">2020-04-28T07:38:02Z</dcterms:created>
  <dcterms:modified xsi:type="dcterms:W3CDTF">2021-08-05T15:51:50Z</dcterms:modified>
</cp:coreProperties>
</file>