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707" r:id="rId3"/>
  </p:sldMasterIdLst>
  <p:notesMasterIdLst>
    <p:notesMasterId r:id="rId47"/>
  </p:notesMasterIdLst>
  <p:sldIdLst>
    <p:sldId id="463" r:id="rId4"/>
    <p:sldId id="358" r:id="rId5"/>
    <p:sldId id="517" r:id="rId6"/>
    <p:sldId id="524" r:id="rId7"/>
    <p:sldId id="478" r:id="rId8"/>
    <p:sldId id="520" r:id="rId9"/>
    <p:sldId id="480" r:id="rId10"/>
    <p:sldId id="467" r:id="rId11"/>
    <p:sldId id="507" r:id="rId12"/>
    <p:sldId id="506" r:id="rId13"/>
    <p:sldId id="508" r:id="rId14"/>
    <p:sldId id="509" r:id="rId15"/>
    <p:sldId id="510" r:id="rId16"/>
    <p:sldId id="511" r:id="rId17"/>
    <p:sldId id="512" r:id="rId18"/>
    <p:sldId id="513" r:id="rId19"/>
    <p:sldId id="514" r:id="rId20"/>
    <p:sldId id="515" r:id="rId21"/>
    <p:sldId id="525" r:id="rId22"/>
    <p:sldId id="482" r:id="rId23"/>
    <p:sldId id="483" r:id="rId24"/>
    <p:sldId id="484" r:id="rId25"/>
    <p:sldId id="481" r:id="rId26"/>
    <p:sldId id="448" r:id="rId27"/>
    <p:sldId id="412" r:id="rId28"/>
    <p:sldId id="537" r:id="rId29"/>
    <p:sldId id="413" r:id="rId30"/>
    <p:sldId id="500" r:id="rId31"/>
    <p:sldId id="416" r:id="rId32"/>
    <p:sldId id="415" r:id="rId33"/>
    <p:sldId id="458" r:id="rId34"/>
    <p:sldId id="460" r:id="rId35"/>
    <p:sldId id="451" r:id="rId36"/>
    <p:sldId id="452" r:id="rId37"/>
    <p:sldId id="453" r:id="rId38"/>
    <p:sldId id="454" r:id="rId39"/>
    <p:sldId id="399" r:id="rId40"/>
    <p:sldId id="455" r:id="rId41"/>
    <p:sldId id="521" r:id="rId42"/>
    <p:sldId id="536" r:id="rId43"/>
    <p:sldId id="456" r:id="rId44"/>
    <p:sldId id="532" r:id="rId45"/>
    <p:sldId id="4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lculating a NEWS score" id="{0614C09F-E713-4F0A-8FFF-0E73F41A8C80}">
          <p14:sldIdLst>
            <p14:sldId id="463"/>
            <p14:sldId id="358"/>
            <p14:sldId id="517"/>
            <p14:sldId id="524"/>
          </p14:sldIdLst>
        </p14:section>
        <p14:section name="Escalation-getting the right help" id="{E0B21480-29F7-497F-906D-D75B9BB31D9C}">
          <p14:sldIdLst>
            <p14:sldId id="478"/>
            <p14:sldId id="520"/>
          </p14:sldIdLst>
        </p14:section>
        <p14:section name="SBARD- Get your message across" id="{1F43D596-EE8C-4530-9687-8A364A0C20D0}">
          <p14:sldIdLst>
            <p14:sldId id="480"/>
            <p14:sldId id="467"/>
          </p14:sldIdLst>
        </p14:section>
        <p14:section name="Practice using the tool" id="{C894E63A-15C9-4F8C-B017-9EDC241FC705}">
          <p14:sldIdLst>
            <p14:sldId id="507"/>
            <p14:sldId id="506"/>
            <p14:sldId id="508"/>
            <p14:sldId id="509"/>
            <p14:sldId id="510"/>
            <p14:sldId id="511"/>
            <p14:sldId id="512"/>
            <p14:sldId id="513"/>
            <p14:sldId id="514"/>
            <p14:sldId id="515"/>
            <p14:sldId id="525"/>
          </p14:sldIdLst>
        </p14:section>
        <p14:section name="Case study" id="{632F5808-448E-4649-B5F7-3F13AD2070A0}">
          <p14:sldIdLst>
            <p14:sldId id="482"/>
            <p14:sldId id="483"/>
            <p14:sldId id="484"/>
            <p14:sldId id="481"/>
          </p14:sldIdLst>
        </p14:section>
        <p14:section name="RESPECT awareness (CONTENT)" id="{5DE23AD5-312D-E249-BCD5-4D13389937C1}">
          <p14:sldIdLst>
            <p14:sldId id="448"/>
            <p14:sldId id="412"/>
            <p14:sldId id="537"/>
            <p14:sldId id="413"/>
            <p14:sldId id="500"/>
            <p14:sldId id="416"/>
            <p14:sldId id="415"/>
            <p14:sldId id="458"/>
            <p14:sldId id="460"/>
          </p14:sldIdLst>
        </p14:section>
        <p14:section name="Additional RESOURCES (CONTENT)" id="{AF62A8EF-7E04-ED40-A8C0-9AB1E39335FA}">
          <p14:sldIdLst>
            <p14:sldId id="451"/>
            <p14:sldId id="452"/>
            <p14:sldId id="453"/>
            <p14:sldId id="454"/>
            <p14:sldId id="399"/>
            <p14:sldId id="455"/>
            <p14:sldId id="521"/>
            <p14:sldId id="536"/>
            <p14:sldId id="456"/>
            <p14:sldId id="532"/>
            <p14:sldId id="459"/>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67234" autoAdjust="0"/>
  </p:normalViewPr>
  <p:slideViewPr>
    <p:cSldViewPr snapToGrid="0" showGuides="1">
      <p:cViewPr varScale="1">
        <p:scale>
          <a:sx n="45" d="100"/>
          <a:sy n="45" d="100"/>
        </p:scale>
        <p:origin x="-1636" y="-68"/>
      </p:cViewPr>
      <p:guideLst>
        <p:guide orient="horz" pos="2160"/>
        <p:guide pos="3840"/>
      </p:guideLst>
    </p:cSldViewPr>
  </p:slideViewPr>
  <p:outlineViewPr>
    <p:cViewPr>
      <p:scale>
        <a:sx n="33" d="100"/>
        <a:sy n="33" d="100"/>
      </p:scale>
      <p:origin x="0" y="-38864"/>
    </p:cViewPr>
  </p:outlineViewPr>
  <p:notesTextViewPr>
    <p:cViewPr>
      <p:scale>
        <a:sx n="1" d="1"/>
        <a:sy n="1" d="1"/>
      </p:scale>
      <p:origin x="0" y="0"/>
    </p:cViewPr>
  </p:notesTextViewPr>
  <p:sorterViewPr>
    <p:cViewPr>
      <p:scale>
        <a:sx n="66" d="100"/>
        <a:sy n="66" d="100"/>
      </p:scale>
      <p:origin x="0" y="28"/>
    </p:cViewPr>
  </p:sorter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svg"/><Relationship Id="rId1" Type="http://schemas.openxmlformats.org/officeDocument/2006/relationships/image" Target="../media/image31.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svg"/><Relationship Id="rId1" Type="http://schemas.openxmlformats.org/officeDocument/2006/relationships/image" Target="../media/image31.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E700A-F5CE-42D3-8BB9-8413F67F629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2E5D142-CDBB-4B92-BBB8-6C07E0D4672C}">
      <dgm:prSet/>
      <dgm:spPr/>
      <dgm:t>
        <a:bodyPr/>
        <a:lstStyle/>
        <a:p>
          <a:r>
            <a:rPr lang="en-GB" dirty="0" smtClean="0"/>
            <a:t>S    Situation</a:t>
          </a:r>
          <a:endParaRPr lang="en-US" dirty="0"/>
        </a:p>
      </dgm:t>
    </dgm:pt>
    <dgm:pt modelId="{43A03EE1-922C-4C47-B8F1-1B70A575A0DB}" type="parTrans" cxnId="{259D24ED-0958-4FDB-9D76-F57FF36853F2}">
      <dgm:prSet/>
      <dgm:spPr/>
      <dgm:t>
        <a:bodyPr/>
        <a:lstStyle/>
        <a:p>
          <a:endParaRPr lang="en-US"/>
        </a:p>
      </dgm:t>
    </dgm:pt>
    <dgm:pt modelId="{9E6CE3BF-36D7-4314-AEB4-8CF2405D4C31}" type="sibTrans" cxnId="{259D24ED-0958-4FDB-9D76-F57FF36853F2}">
      <dgm:prSet/>
      <dgm:spPr/>
      <dgm:t>
        <a:bodyPr/>
        <a:lstStyle/>
        <a:p>
          <a:endParaRPr lang="en-US"/>
        </a:p>
      </dgm:t>
    </dgm:pt>
    <dgm:pt modelId="{BC2674E2-22E7-4ADC-BD7F-2D0B8921F760}">
      <dgm:prSet/>
      <dgm:spPr/>
      <dgm:t>
        <a:bodyPr/>
        <a:lstStyle/>
        <a:p>
          <a:r>
            <a:rPr lang="en-GB" dirty="0" smtClean="0"/>
            <a:t>B    Background</a:t>
          </a:r>
          <a:endParaRPr lang="en-US" dirty="0"/>
        </a:p>
      </dgm:t>
    </dgm:pt>
    <dgm:pt modelId="{5672859F-2F67-4EA6-8587-921885CDB23A}" type="parTrans" cxnId="{24D56148-D0AA-4211-AA67-6660DAA89CAF}">
      <dgm:prSet/>
      <dgm:spPr/>
      <dgm:t>
        <a:bodyPr/>
        <a:lstStyle/>
        <a:p>
          <a:endParaRPr lang="en-US"/>
        </a:p>
      </dgm:t>
    </dgm:pt>
    <dgm:pt modelId="{4AEA873C-C5D5-4279-B4AF-29C5B4700ACE}" type="sibTrans" cxnId="{24D56148-D0AA-4211-AA67-6660DAA89CAF}">
      <dgm:prSet/>
      <dgm:spPr/>
      <dgm:t>
        <a:bodyPr/>
        <a:lstStyle/>
        <a:p>
          <a:endParaRPr lang="en-US"/>
        </a:p>
      </dgm:t>
    </dgm:pt>
    <dgm:pt modelId="{AB19F669-C08E-434D-B575-A1F2709449F6}">
      <dgm:prSet/>
      <dgm:spPr/>
      <dgm:t>
        <a:bodyPr/>
        <a:lstStyle/>
        <a:p>
          <a:r>
            <a:rPr lang="en-GB" dirty="0" smtClean="0"/>
            <a:t>A    Assessment</a:t>
          </a:r>
          <a:endParaRPr lang="en-US" dirty="0"/>
        </a:p>
      </dgm:t>
    </dgm:pt>
    <dgm:pt modelId="{4B700DC0-A927-4D75-A378-42E5EA874C6A}" type="parTrans" cxnId="{567667DD-EF2B-469A-8B90-94B78AD3E50F}">
      <dgm:prSet/>
      <dgm:spPr/>
      <dgm:t>
        <a:bodyPr/>
        <a:lstStyle/>
        <a:p>
          <a:endParaRPr lang="en-US"/>
        </a:p>
      </dgm:t>
    </dgm:pt>
    <dgm:pt modelId="{B094911F-00B8-4804-9D7D-96CB0934399F}" type="sibTrans" cxnId="{567667DD-EF2B-469A-8B90-94B78AD3E50F}">
      <dgm:prSet/>
      <dgm:spPr/>
      <dgm:t>
        <a:bodyPr/>
        <a:lstStyle/>
        <a:p>
          <a:endParaRPr lang="en-US"/>
        </a:p>
      </dgm:t>
    </dgm:pt>
    <dgm:pt modelId="{9B4AEC99-DBFD-4331-AB6F-D4B3FABBDC5B}">
      <dgm:prSet/>
      <dgm:spPr/>
      <dgm:t>
        <a:bodyPr/>
        <a:lstStyle/>
        <a:p>
          <a:r>
            <a:rPr lang="en-GB" dirty="0" smtClean="0"/>
            <a:t>R   Recommendation</a:t>
          </a:r>
          <a:endParaRPr lang="en-US" dirty="0"/>
        </a:p>
      </dgm:t>
    </dgm:pt>
    <dgm:pt modelId="{5D1973FF-1267-4A23-9E60-598F24D57F9D}" type="parTrans" cxnId="{74923365-00B0-4515-AB53-2F7CE753725C}">
      <dgm:prSet/>
      <dgm:spPr/>
      <dgm:t>
        <a:bodyPr/>
        <a:lstStyle/>
        <a:p>
          <a:endParaRPr lang="en-US"/>
        </a:p>
      </dgm:t>
    </dgm:pt>
    <dgm:pt modelId="{1D27FF1A-8A6E-4357-8F23-FEDBD1EFD3C5}" type="sibTrans" cxnId="{74923365-00B0-4515-AB53-2F7CE753725C}">
      <dgm:prSet/>
      <dgm:spPr/>
      <dgm:t>
        <a:bodyPr/>
        <a:lstStyle/>
        <a:p>
          <a:endParaRPr lang="en-US"/>
        </a:p>
      </dgm:t>
    </dgm:pt>
    <dgm:pt modelId="{AADEE862-7D14-49FA-90EC-D7C8B6787011}">
      <dgm:prSet/>
      <dgm:spPr/>
      <dgm:t>
        <a:bodyPr/>
        <a:lstStyle/>
        <a:p>
          <a:r>
            <a:rPr lang="en-GB" dirty="0" smtClean="0"/>
            <a:t>D   Decision</a:t>
          </a:r>
          <a:endParaRPr lang="en-US" dirty="0"/>
        </a:p>
      </dgm:t>
    </dgm:pt>
    <dgm:pt modelId="{6E1574BB-376B-4315-87D1-6943E3E413ED}" type="parTrans" cxnId="{69EA58B8-85A4-4D17-B4FF-ED7171640976}">
      <dgm:prSet/>
      <dgm:spPr/>
      <dgm:t>
        <a:bodyPr/>
        <a:lstStyle/>
        <a:p>
          <a:endParaRPr lang="en-US"/>
        </a:p>
      </dgm:t>
    </dgm:pt>
    <dgm:pt modelId="{BA926C2D-29C6-42D8-BF21-D6E6ABBF390F}" type="sibTrans" cxnId="{69EA58B8-85A4-4D17-B4FF-ED7171640976}">
      <dgm:prSet/>
      <dgm:spPr/>
      <dgm:t>
        <a:bodyPr/>
        <a:lstStyle/>
        <a:p>
          <a:endParaRPr lang="en-US"/>
        </a:p>
      </dgm:t>
    </dgm:pt>
    <dgm:pt modelId="{4CD7E875-3920-E64E-8DBF-5E34A360968F}" type="pres">
      <dgm:prSet presAssocID="{20EE700A-F5CE-42D3-8BB9-8413F67F6293}" presName="linear" presStyleCnt="0">
        <dgm:presLayoutVars>
          <dgm:animLvl val="lvl"/>
          <dgm:resizeHandles val="exact"/>
        </dgm:presLayoutVars>
      </dgm:prSet>
      <dgm:spPr/>
      <dgm:t>
        <a:bodyPr/>
        <a:lstStyle/>
        <a:p>
          <a:endParaRPr lang="en-GB"/>
        </a:p>
      </dgm:t>
    </dgm:pt>
    <dgm:pt modelId="{7A199E3D-8C3D-1942-AED9-7C1BF54D79B7}" type="pres">
      <dgm:prSet presAssocID="{42E5D142-CDBB-4B92-BBB8-6C07E0D4672C}" presName="parentText" presStyleLbl="node1" presStyleIdx="0" presStyleCnt="5" custLinFactNeighborX="-2103" custLinFactNeighborY="28048">
        <dgm:presLayoutVars>
          <dgm:chMax val="0"/>
          <dgm:bulletEnabled val="1"/>
        </dgm:presLayoutVars>
      </dgm:prSet>
      <dgm:spPr/>
      <dgm:t>
        <a:bodyPr/>
        <a:lstStyle/>
        <a:p>
          <a:endParaRPr lang="en-GB"/>
        </a:p>
      </dgm:t>
    </dgm:pt>
    <dgm:pt modelId="{FBC3007F-FA82-024D-9C7C-AFE28D7650E9}" type="pres">
      <dgm:prSet presAssocID="{9E6CE3BF-36D7-4314-AEB4-8CF2405D4C31}" presName="spacer" presStyleCnt="0"/>
      <dgm:spPr/>
    </dgm:pt>
    <dgm:pt modelId="{D939FD8E-FBB7-264F-A47A-1EB5D913DF9D}" type="pres">
      <dgm:prSet presAssocID="{BC2674E2-22E7-4ADC-BD7F-2D0B8921F760}" presName="parentText" presStyleLbl="node1" presStyleIdx="1" presStyleCnt="5">
        <dgm:presLayoutVars>
          <dgm:chMax val="0"/>
          <dgm:bulletEnabled val="1"/>
        </dgm:presLayoutVars>
      </dgm:prSet>
      <dgm:spPr/>
      <dgm:t>
        <a:bodyPr/>
        <a:lstStyle/>
        <a:p>
          <a:endParaRPr lang="en-GB"/>
        </a:p>
      </dgm:t>
    </dgm:pt>
    <dgm:pt modelId="{FD732E15-0A09-0841-9300-772B683A93ED}" type="pres">
      <dgm:prSet presAssocID="{4AEA873C-C5D5-4279-B4AF-29C5B4700ACE}" presName="spacer" presStyleCnt="0"/>
      <dgm:spPr/>
    </dgm:pt>
    <dgm:pt modelId="{8F3CFD46-1945-ED4C-B734-96C24E189A9B}" type="pres">
      <dgm:prSet presAssocID="{AB19F669-C08E-434D-B575-A1F2709449F6}" presName="parentText" presStyleLbl="node1" presStyleIdx="2" presStyleCnt="5">
        <dgm:presLayoutVars>
          <dgm:chMax val="0"/>
          <dgm:bulletEnabled val="1"/>
        </dgm:presLayoutVars>
      </dgm:prSet>
      <dgm:spPr/>
      <dgm:t>
        <a:bodyPr/>
        <a:lstStyle/>
        <a:p>
          <a:endParaRPr lang="en-GB"/>
        </a:p>
      </dgm:t>
    </dgm:pt>
    <dgm:pt modelId="{61B42857-1E0C-C842-8C3C-2ADCFA608D6D}" type="pres">
      <dgm:prSet presAssocID="{B094911F-00B8-4804-9D7D-96CB0934399F}" presName="spacer" presStyleCnt="0"/>
      <dgm:spPr/>
    </dgm:pt>
    <dgm:pt modelId="{41D98861-4FE6-DC4A-A59D-C41F858CCFEF}" type="pres">
      <dgm:prSet presAssocID="{9B4AEC99-DBFD-4331-AB6F-D4B3FABBDC5B}" presName="parentText" presStyleLbl="node1" presStyleIdx="3" presStyleCnt="5">
        <dgm:presLayoutVars>
          <dgm:chMax val="0"/>
          <dgm:bulletEnabled val="1"/>
        </dgm:presLayoutVars>
      </dgm:prSet>
      <dgm:spPr/>
      <dgm:t>
        <a:bodyPr/>
        <a:lstStyle/>
        <a:p>
          <a:endParaRPr lang="en-GB"/>
        </a:p>
      </dgm:t>
    </dgm:pt>
    <dgm:pt modelId="{FC3BEA70-474B-CA41-8424-2577607B0912}" type="pres">
      <dgm:prSet presAssocID="{1D27FF1A-8A6E-4357-8F23-FEDBD1EFD3C5}" presName="spacer" presStyleCnt="0"/>
      <dgm:spPr/>
    </dgm:pt>
    <dgm:pt modelId="{45996955-4A63-C445-AF09-9DBEF59E2351}" type="pres">
      <dgm:prSet presAssocID="{AADEE862-7D14-49FA-90EC-D7C8B6787011}" presName="parentText" presStyleLbl="node1" presStyleIdx="4" presStyleCnt="5">
        <dgm:presLayoutVars>
          <dgm:chMax val="0"/>
          <dgm:bulletEnabled val="1"/>
        </dgm:presLayoutVars>
      </dgm:prSet>
      <dgm:spPr/>
      <dgm:t>
        <a:bodyPr/>
        <a:lstStyle/>
        <a:p>
          <a:endParaRPr lang="en-GB"/>
        </a:p>
      </dgm:t>
    </dgm:pt>
  </dgm:ptLst>
  <dgm:cxnLst>
    <dgm:cxn modelId="{49F3E856-60B7-1949-9D3B-67F419B3AB67}" type="presOf" srcId="{BC2674E2-22E7-4ADC-BD7F-2D0B8921F760}" destId="{D939FD8E-FBB7-264F-A47A-1EB5D913DF9D}" srcOrd="0" destOrd="0" presId="urn:microsoft.com/office/officeart/2005/8/layout/vList2"/>
    <dgm:cxn modelId="{24D56148-D0AA-4211-AA67-6660DAA89CAF}" srcId="{20EE700A-F5CE-42D3-8BB9-8413F67F6293}" destId="{BC2674E2-22E7-4ADC-BD7F-2D0B8921F760}" srcOrd="1" destOrd="0" parTransId="{5672859F-2F67-4EA6-8587-921885CDB23A}" sibTransId="{4AEA873C-C5D5-4279-B4AF-29C5B4700ACE}"/>
    <dgm:cxn modelId="{567667DD-EF2B-469A-8B90-94B78AD3E50F}" srcId="{20EE700A-F5CE-42D3-8BB9-8413F67F6293}" destId="{AB19F669-C08E-434D-B575-A1F2709449F6}" srcOrd="2" destOrd="0" parTransId="{4B700DC0-A927-4D75-A378-42E5EA874C6A}" sibTransId="{B094911F-00B8-4804-9D7D-96CB0934399F}"/>
    <dgm:cxn modelId="{69EA58B8-85A4-4D17-B4FF-ED7171640976}" srcId="{20EE700A-F5CE-42D3-8BB9-8413F67F6293}" destId="{AADEE862-7D14-49FA-90EC-D7C8B6787011}" srcOrd="4" destOrd="0" parTransId="{6E1574BB-376B-4315-87D1-6943E3E413ED}" sibTransId="{BA926C2D-29C6-42D8-BF21-D6E6ABBF390F}"/>
    <dgm:cxn modelId="{C2784B7C-40E8-8C49-A7B5-B4ED3BACCF7E}" type="presOf" srcId="{AB19F669-C08E-434D-B575-A1F2709449F6}" destId="{8F3CFD46-1945-ED4C-B734-96C24E189A9B}" srcOrd="0" destOrd="0" presId="urn:microsoft.com/office/officeart/2005/8/layout/vList2"/>
    <dgm:cxn modelId="{E8EF278D-F2A3-4C43-BB0B-E7987BD921FA}" type="presOf" srcId="{20EE700A-F5CE-42D3-8BB9-8413F67F6293}" destId="{4CD7E875-3920-E64E-8DBF-5E34A360968F}" srcOrd="0" destOrd="0" presId="urn:microsoft.com/office/officeart/2005/8/layout/vList2"/>
    <dgm:cxn modelId="{259D24ED-0958-4FDB-9D76-F57FF36853F2}" srcId="{20EE700A-F5CE-42D3-8BB9-8413F67F6293}" destId="{42E5D142-CDBB-4B92-BBB8-6C07E0D4672C}" srcOrd="0" destOrd="0" parTransId="{43A03EE1-922C-4C47-B8F1-1B70A575A0DB}" sibTransId="{9E6CE3BF-36D7-4314-AEB4-8CF2405D4C31}"/>
    <dgm:cxn modelId="{E51EB37B-62B0-B74C-828E-990D6980E80B}" type="presOf" srcId="{AADEE862-7D14-49FA-90EC-D7C8B6787011}" destId="{45996955-4A63-C445-AF09-9DBEF59E2351}" srcOrd="0" destOrd="0" presId="urn:microsoft.com/office/officeart/2005/8/layout/vList2"/>
    <dgm:cxn modelId="{10BB0B4F-DDA9-6946-9FE3-90C7FB610098}" type="presOf" srcId="{42E5D142-CDBB-4B92-BBB8-6C07E0D4672C}" destId="{7A199E3D-8C3D-1942-AED9-7C1BF54D79B7}" srcOrd="0" destOrd="0" presId="urn:microsoft.com/office/officeart/2005/8/layout/vList2"/>
    <dgm:cxn modelId="{1FB9652B-D312-CC49-A7C9-D63C3BDF4DFF}" type="presOf" srcId="{9B4AEC99-DBFD-4331-AB6F-D4B3FABBDC5B}" destId="{41D98861-4FE6-DC4A-A59D-C41F858CCFEF}" srcOrd="0" destOrd="0" presId="urn:microsoft.com/office/officeart/2005/8/layout/vList2"/>
    <dgm:cxn modelId="{74923365-00B0-4515-AB53-2F7CE753725C}" srcId="{20EE700A-F5CE-42D3-8BB9-8413F67F6293}" destId="{9B4AEC99-DBFD-4331-AB6F-D4B3FABBDC5B}" srcOrd="3" destOrd="0" parTransId="{5D1973FF-1267-4A23-9E60-598F24D57F9D}" sibTransId="{1D27FF1A-8A6E-4357-8F23-FEDBD1EFD3C5}"/>
    <dgm:cxn modelId="{79CAF5AE-D709-ED4C-B689-0B28B3E723ED}" type="presParOf" srcId="{4CD7E875-3920-E64E-8DBF-5E34A360968F}" destId="{7A199E3D-8C3D-1942-AED9-7C1BF54D79B7}" srcOrd="0" destOrd="0" presId="urn:microsoft.com/office/officeart/2005/8/layout/vList2"/>
    <dgm:cxn modelId="{8E0D85E4-A106-7B4E-A514-F410F4A4556C}" type="presParOf" srcId="{4CD7E875-3920-E64E-8DBF-5E34A360968F}" destId="{FBC3007F-FA82-024D-9C7C-AFE28D7650E9}" srcOrd="1" destOrd="0" presId="urn:microsoft.com/office/officeart/2005/8/layout/vList2"/>
    <dgm:cxn modelId="{4758EF77-55D9-204A-9A1F-D2823C41CDA8}" type="presParOf" srcId="{4CD7E875-3920-E64E-8DBF-5E34A360968F}" destId="{D939FD8E-FBB7-264F-A47A-1EB5D913DF9D}" srcOrd="2" destOrd="0" presId="urn:microsoft.com/office/officeart/2005/8/layout/vList2"/>
    <dgm:cxn modelId="{C891FDD8-3F01-DA42-8879-298E46A665F5}" type="presParOf" srcId="{4CD7E875-3920-E64E-8DBF-5E34A360968F}" destId="{FD732E15-0A09-0841-9300-772B683A93ED}" srcOrd="3" destOrd="0" presId="urn:microsoft.com/office/officeart/2005/8/layout/vList2"/>
    <dgm:cxn modelId="{EDAE591F-1D1B-C548-A260-11ED2F9EEAD8}" type="presParOf" srcId="{4CD7E875-3920-E64E-8DBF-5E34A360968F}" destId="{8F3CFD46-1945-ED4C-B734-96C24E189A9B}" srcOrd="4" destOrd="0" presId="urn:microsoft.com/office/officeart/2005/8/layout/vList2"/>
    <dgm:cxn modelId="{6D1B24A5-DA5B-0146-898B-18AD07B18E04}" type="presParOf" srcId="{4CD7E875-3920-E64E-8DBF-5E34A360968F}" destId="{61B42857-1E0C-C842-8C3C-2ADCFA608D6D}" srcOrd="5" destOrd="0" presId="urn:microsoft.com/office/officeart/2005/8/layout/vList2"/>
    <dgm:cxn modelId="{407CB6C2-0AE7-BD47-AB8F-E0370E6547CB}" type="presParOf" srcId="{4CD7E875-3920-E64E-8DBF-5E34A360968F}" destId="{41D98861-4FE6-DC4A-A59D-C41F858CCFEF}" srcOrd="6" destOrd="0" presId="urn:microsoft.com/office/officeart/2005/8/layout/vList2"/>
    <dgm:cxn modelId="{69D43472-2D44-054B-8574-9DBC980E3A98}" type="presParOf" srcId="{4CD7E875-3920-E64E-8DBF-5E34A360968F}" destId="{FC3BEA70-474B-CA41-8424-2577607B0912}" srcOrd="7" destOrd="0" presId="urn:microsoft.com/office/officeart/2005/8/layout/vList2"/>
    <dgm:cxn modelId="{E2AB5418-6808-6C45-A2B1-E5EB07B1CCAA}" type="presParOf" srcId="{4CD7E875-3920-E64E-8DBF-5E34A360968F}" destId="{45996955-4A63-C445-AF09-9DBEF59E235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D7E80-ABAE-48F5-A31D-1679C02C895A}"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C8148315-DB00-4FFF-9EC5-6B2BD44E30C6}">
      <dgm:prSet custT="1"/>
      <dgm:spPr/>
      <dgm:t>
        <a:bodyPr/>
        <a:lstStyle/>
        <a:p>
          <a:r>
            <a:rPr lang="en-GB" sz="2200" b="1" dirty="0" smtClean="0">
              <a:latin typeface="Calibri" panose="020F0502020204030204" pitchFamily="34" charset="0"/>
              <a:cs typeface="Calibri" panose="020F0502020204030204" pitchFamily="34" charset="0"/>
            </a:rPr>
            <a:t>S</a:t>
          </a:r>
          <a:r>
            <a:rPr lang="en-GB" sz="1900" dirty="0" smtClean="0"/>
            <a:t>: </a:t>
          </a:r>
          <a:r>
            <a:rPr lang="en-GB" sz="2200" b="1" dirty="0">
              <a:latin typeface="Calibri" panose="020F0502020204030204" pitchFamily="34" charset="0"/>
              <a:cs typeface="Calibri" panose="020F0502020204030204" pitchFamily="34" charset="0"/>
            </a:rPr>
            <a:t>Briefly describe the current situation and give a clear concise overview of relevant </a:t>
          </a:r>
          <a:r>
            <a:rPr lang="en-GB" sz="2200" b="1" dirty="0" smtClean="0">
              <a:latin typeface="Calibri" panose="020F0502020204030204" pitchFamily="34" charset="0"/>
              <a:cs typeface="Calibri" panose="020F0502020204030204" pitchFamily="34" charset="0"/>
            </a:rPr>
            <a:t>issues</a:t>
          </a:r>
          <a:endParaRPr lang="en-US" sz="2200" b="1" dirty="0">
            <a:latin typeface="Calibri" panose="020F0502020204030204" pitchFamily="34" charset="0"/>
            <a:cs typeface="Calibri" panose="020F0502020204030204" pitchFamily="34" charset="0"/>
          </a:endParaRPr>
        </a:p>
      </dgm:t>
    </dgm:pt>
    <dgm:pt modelId="{999321A8-96FF-4663-959E-E645A9FF51BA}" type="parTrans" cxnId="{2AF892D4-D547-4BB2-AAED-853C9F10D698}">
      <dgm:prSet/>
      <dgm:spPr/>
      <dgm:t>
        <a:bodyPr/>
        <a:lstStyle/>
        <a:p>
          <a:endParaRPr lang="en-US"/>
        </a:p>
      </dgm:t>
    </dgm:pt>
    <dgm:pt modelId="{2B83DA08-E3D6-4BEE-BAE4-C9A4165B905D}" type="sibTrans" cxnId="{2AF892D4-D547-4BB2-AAED-853C9F10D698}">
      <dgm:prSet/>
      <dgm:spPr/>
      <dgm:t>
        <a:bodyPr/>
        <a:lstStyle/>
        <a:p>
          <a:endParaRPr lang="en-US"/>
        </a:p>
      </dgm:t>
    </dgm:pt>
    <dgm:pt modelId="{3F0E978A-1F4D-4BF2-9D25-FB90F5549F2F}">
      <dgm:prSet custT="1"/>
      <dgm:spPr/>
      <dgm:t>
        <a:bodyPr/>
        <a:lstStyle/>
        <a:p>
          <a:r>
            <a:rPr lang="en-GB" sz="2200" b="1" dirty="0">
              <a:latin typeface="Calibri" panose="020F0502020204030204" pitchFamily="34" charset="0"/>
              <a:cs typeface="Calibri" panose="020F0502020204030204" pitchFamily="34" charset="0"/>
            </a:rPr>
            <a:t>B</a:t>
          </a:r>
          <a:r>
            <a:rPr lang="en-GB" sz="2200" dirty="0">
              <a:latin typeface="Calibri" panose="020F0502020204030204" pitchFamily="34" charset="0"/>
              <a:cs typeface="Calibri" panose="020F0502020204030204" pitchFamily="34" charset="0"/>
            </a:rPr>
            <a:t>: </a:t>
          </a:r>
          <a:r>
            <a:rPr lang="en-GB" sz="2200" b="1" dirty="0">
              <a:latin typeface="Calibri" panose="020F0502020204030204" pitchFamily="34" charset="0"/>
              <a:cs typeface="Calibri" panose="020F0502020204030204" pitchFamily="34" charset="0"/>
            </a:rPr>
            <a:t>Briefly state the relevant history and what got you to this </a:t>
          </a:r>
          <a:r>
            <a:rPr lang="en-GB" sz="2200" b="1" dirty="0" smtClean="0">
              <a:latin typeface="Calibri" panose="020F0502020204030204" pitchFamily="34" charset="0"/>
              <a:cs typeface="Calibri" panose="020F0502020204030204" pitchFamily="34" charset="0"/>
            </a:rPr>
            <a:t>point (</a:t>
          </a:r>
          <a:r>
            <a:rPr lang="en-GB" sz="2200" b="1" dirty="0" err="1" smtClean="0">
              <a:latin typeface="Calibri" panose="020F0502020204030204" pitchFamily="34" charset="0"/>
              <a:cs typeface="Calibri" panose="020F0502020204030204" pitchFamily="34" charset="0"/>
            </a:rPr>
            <a:t>inc.</a:t>
          </a:r>
          <a:r>
            <a:rPr lang="en-GB" sz="2200" b="1" dirty="0" smtClean="0">
              <a:latin typeface="Calibri" panose="020F0502020204030204" pitchFamily="34" charset="0"/>
              <a:cs typeface="Calibri" panose="020F0502020204030204" pitchFamily="34" charset="0"/>
            </a:rPr>
            <a:t> TEP/</a:t>
          </a:r>
          <a:r>
            <a:rPr lang="en-GB" sz="2200" b="1" dirty="0" err="1" smtClean="0">
              <a:latin typeface="Calibri" panose="020F0502020204030204" pitchFamily="34" charset="0"/>
              <a:cs typeface="Calibri" panose="020F0502020204030204" pitchFamily="34" charset="0"/>
            </a:rPr>
            <a:t>ReSPECT</a:t>
          </a:r>
          <a:r>
            <a:rPr lang="en-GB" sz="2200" b="1" dirty="0" smtClean="0">
              <a:latin typeface="Calibri" panose="020F0502020204030204" pitchFamily="34" charset="0"/>
              <a:cs typeface="Calibri" panose="020F0502020204030204" pitchFamily="34" charset="0"/>
            </a:rPr>
            <a:t>/etc.)</a:t>
          </a:r>
          <a:endParaRPr lang="en-US" sz="2200" b="1" dirty="0">
            <a:latin typeface="Calibri" panose="020F0502020204030204" pitchFamily="34" charset="0"/>
            <a:cs typeface="Calibri" panose="020F0502020204030204" pitchFamily="34" charset="0"/>
          </a:endParaRPr>
        </a:p>
      </dgm:t>
    </dgm:pt>
    <dgm:pt modelId="{042BC5A9-01B2-4B93-B739-4457E958EF7A}" type="parTrans" cxnId="{FEF097EC-216F-4D32-8A92-9166F2DCBAEF}">
      <dgm:prSet/>
      <dgm:spPr/>
      <dgm:t>
        <a:bodyPr/>
        <a:lstStyle/>
        <a:p>
          <a:endParaRPr lang="en-US"/>
        </a:p>
      </dgm:t>
    </dgm:pt>
    <dgm:pt modelId="{43F5BF29-0057-4202-B756-617D4015A94B}" type="sibTrans" cxnId="{FEF097EC-216F-4D32-8A92-9166F2DCBAEF}">
      <dgm:prSet/>
      <dgm:spPr/>
      <dgm:t>
        <a:bodyPr/>
        <a:lstStyle/>
        <a:p>
          <a:endParaRPr lang="en-US"/>
        </a:p>
      </dgm:t>
    </dgm:pt>
    <dgm:pt modelId="{7494E720-1AA3-49DA-A926-75A06BC0D3A3}">
      <dgm:prSet custT="1"/>
      <dgm:spPr/>
      <dgm:t>
        <a:bodyPr/>
        <a:lstStyle/>
        <a:p>
          <a:r>
            <a:rPr lang="en-GB" sz="2200" b="1" dirty="0">
              <a:latin typeface="Calibri" panose="020F0502020204030204" pitchFamily="34" charset="0"/>
              <a:cs typeface="Calibri" panose="020F0502020204030204" pitchFamily="34" charset="0"/>
            </a:rPr>
            <a:t>A</a:t>
          </a:r>
          <a:r>
            <a:rPr lang="en-GB" sz="2200" dirty="0">
              <a:latin typeface="Calibri" panose="020F0502020204030204" pitchFamily="34" charset="0"/>
              <a:cs typeface="Calibri" panose="020F0502020204030204" pitchFamily="34" charset="0"/>
            </a:rPr>
            <a:t>: </a:t>
          </a:r>
          <a:r>
            <a:rPr lang="en-GB" sz="2200" b="1" dirty="0">
              <a:latin typeface="Calibri" panose="020F0502020204030204" pitchFamily="34" charset="0"/>
              <a:cs typeface="Calibri" panose="020F0502020204030204" pitchFamily="34" charset="0"/>
            </a:rPr>
            <a:t>Summarise the facts and give your best assessment on what is happening</a:t>
          </a:r>
          <a:endParaRPr lang="en-US" sz="2200" b="1" dirty="0">
            <a:latin typeface="Calibri" panose="020F0502020204030204" pitchFamily="34" charset="0"/>
            <a:cs typeface="Calibri" panose="020F0502020204030204" pitchFamily="34" charset="0"/>
          </a:endParaRPr>
        </a:p>
      </dgm:t>
    </dgm:pt>
    <dgm:pt modelId="{8BB4DC90-1703-42D0-B1F7-27CC880FD2A5}" type="parTrans" cxnId="{23DE6372-4B10-42A6-BE40-4587F4CA1680}">
      <dgm:prSet/>
      <dgm:spPr/>
      <dgm:t>
        <a:bodyPr/>
        <a:lstStyle/>
        <a:p>
          <a:endParaRPr lang="en-US"/>
        </a:p>
      </dgm:t>
    </dgm:pt>
    <dgm:pt modelId="{DC2FA2FC-84F3-4B5F-B4DD-7C498FFAA959}" type="sibTrans" cxnId="{23DE6372-4B10-42A6-BE40-4587F4CA1680}">
      <dgm:prSet/>
      <dgm:spPr/>
      <dgm:t>
        <a:bodyPr/>
        <a:lstStyle/>
        <a:p>
          <a:endParaRPr lang="en-US"/>
        </a:p>
      </dgm:t>
    </dgm:pt>
    <dgm:pt modelId="{050D2707-086E-44F9-B37F-6E3EEB089289}">
      <dgm:prSet custT="1"/>
      <dgm:spPr/>
      <dgm:t>
        <a:bodyPr/>
        <a:lstStyle/>
        <a:p>
          <a:r>
            <a:rPr lang="en-GB" sz="2200" b="1" dirty="0">
              <a:latin typeface="Calibri" panose="020F0502020204030204" pitchFamily="34" charset="0"/>
              <a:cs typeface="Calibri" panose="020F0502020204030204" pitchFamily="34" charset="0"/>
            </a:rPr>
            <a:t>R</a:t>
          </a:r>
          <a:r>
            <a:rPr lang="en-GB" sz="2200" dirty="0">
              <a:latin typeface="Calibri" panose="020F0502020204030204" pitchFamily="34" charset="0"/>
              <a:cs typeface="Calibri" panose="020F0502020204030204" pitchFamily="34" charset="0"/>
            </a:rPr>
            <a:t>: </a:t>
          </a:r>
          <a:r>
            <a:rPr lang="en-GB" sz="2200" b="1" dirty="0">
              <a:latin typeface="Calibri" panose="020F0502020204030204" pitchFamily="34" charset="0"/>
              <a:cs typeface="Calibri" panose="020F0502020204030204" pitchFamily="34" charset="0"/>
            </a:rPr>
            <a:t>What actions are you asking for? What do you want to happen next?</a:t>
          </a:r>
          <a:endParaRPr lang="en-US" sz="2200" b="1" dirty="0">
            <a:latin typeface="Calibri" panose="020F0502020204030204" pitchFamily="34" charset="0"/>
            <a:cs typeface="Calibri" panose="020F0502020204030204" pitchFamily="34" charset="0"/>
          </a:endParaRPr>
        </a:p>
      </dgm:t>
    </dgm:pt>
    <dgm:pt modelId="{8B8F9487-3850-4A30-B6CA-FFB290C5E5B7}" type="parTrans" cxnId="{741E25D0-BDE2-466B-9A74-2049EDFBA54C}">
      <dgm:prSet/>
      <dgm:spPr/>
      <dgm:t>
        <a:bodyPr/>
        <a:lstStyle/>
        <a:p>
          <a:endParaRPr lang="en-US"/>
        </a:p>
      </dgm:t>
    </dgm:pt>
    <dgm:pt modelId="{4FF10CB9-B618-4DFF-B1D4-4678541C1C26}" type="sibTrans" cxnId="{741E25D0-BDE2-466B-9A74-2049EDFBA54C}">
      <dgm:prSet/>
      <dgm:spPr/>
      <dgm:t>
        <a:bodyPr/>
        <a:lstStyle/>
        <a:p>
          <a:endParaRPr lang="en-US"/>
        </a:p>
      </dgm:t>
    </dgm:pt>
    <dgm:pt modelId="{C0CC92FD-7826-4D5B-BB1A-915718D6D49C}">
      <dgm:prSet custT="1"/>
      <dgm:spPr/>
      <dgm:t>
        <a:bodyPr/>
        <a:lstStyle/>
        <a:p>
          <a:r>
            <a:rPr lang="en-GB" sz="2200" b="1" dirty="0">
              <a:latin typeface="Calibri" panose="020F0502020204030204" pitchFamily="34" charset="0"/>
              <a:cs typeface="Calibri" panose="020F0502020204030204" pitchFamily="34" charset="0"/>
            </a:rPr>
            <a:t>D</a:t>
          </a:r>
          <a:r>
            <a:rPr lang="en-GB" sz="2200" dirty="0">
              <a:latin typeface="Calibri" panose="020F0502020204030204" pitchFamily="34" charset="0"/>
              <a:cs typeface="Calibri" panose="020F0502020204030204" pitchFamily="34" charset="0"/>
            </a:rPr>
            <a:t>: </a:t>
          </a:r>
          <a:r>
            <a:rPr lang="en-GB" sz="2200" b="1" dirty="0">
              <a:latin typeface="Calibri" panose="020F0502020204030204" pitchFamily="34" charset="0"/>
              <a:cs typeface="Calibri" panose="020F0502020204030204" pitchFamily="34" charset="0"/>
            </a:rPr>
            <a:t>What have you agreed?</a:t>
          </a:r>
          <a:endParaRPr lang="en-US" sz="2200" b="1" dirty="0">
            <a:latin typeface="Calibri" panose="020F0502020204030204" pitchFamily="34" charset="0"/>
            <a:cs typeface="Calibri" panose="020F0502020204030204" pitchFamily="34" charset="0"/>
          </a:endParaRPr>
        </a:p>
      </dgm:t>
    </dgm:pt>
    <dgm:pt modelId="{484FBE1F-23A6-42DE-85C3-253F8996F1DD}" type="parTrans" cxnId="{EE635DDE-70F6-4FA5-B433-37D7088C1CFF}">
      <dgm:prSet/>
      <dgm:spPr/>
      <dgm:t>
        <a:bodyPr/>
        <a:lstStyle/>
        <a:p>
          <a:endParaRPr lang="en-US"/>
        </a:p>
      </dgm:t>
    </dgm:pt>
    <dgm:pt modelId="{DAB1A085-3D2A-48B5-A79C-2526550581D3}" type="sibTrans" cxnId="{EE635DDE-70F6-4FA5-B433-37D7088C1CFF}">
      <dgm:prSet/>
      <dgm:spPr/>
      <dgm:t>
        <a:bodyPr/>
        <a:lstStyle/>
        <a:p>
          <a:endParaRPr lang="en-US"/>
        </a:p>
      </dgm:t>
    </dgm:pt>
    <dgm:pt modelId="{148371C9-AD8A-9A4A-B076-E1837E9A6462}" type="pres">
      <dgm:prSet presAssocID="{680D7E80-ABAE-48F5-A31D-1679C02C895A}" presName="linear" presStyleCnt="0">
        <dgm:presLayoutVars>
          <dgm:animLvl val="lvl"/>
          <dgm:resizeHandles val="exact"/>
        </dgm:presLayoutVars>
      </dgm:prSet>
      <dgm:spPr/>
      <dgm:t>
        <a:bodyPr/>
        <a:lstStyle/>
        <a:p>
          <a:endParaRPr lang="en-GB"/>
        </a:p>
      </dgm:t>
    </dgm:pt>
    <dgm:pt modelId="{2EC6CECC-C1EC-8745-BF0C-C076E1336651}" type="pres">
      <dgm:prSet presAssocID="{C8148315-DB00-4FFF-9EC5-6B2BD44E30C6}" presName="parentText" presStyleLbl="node1" presStyleIdx="0" presStyleCnt="5" custScaleY="202096">
        <dgm:presLayoutVars>
          <dgm:chMax val="0"/>
          <dgm:bulletEnabled val="1"/>
        </dgm:presLayoutVars>
      </dgm:prSet>
      <dgm:spPr/>
      <dgm:t>
        <a:bodyPr/>
        <a:lstStyle/>
        <a:p>
          <a:endParaRPr lang="en-GB"/>
        </a:p>
      </dgm:t>
    </dgm:pt>
    <dgm:pt modelId="{7E64FFFB-E7AC-BD4F-9ECC-7E73DB849175}" type="pres">
      <dgm:prSet presAssocID="{2B83DA08-E3D6-4BEE-BAE4-C9A4165B905D}" presName="spacer" presStyleCnt="0"/>
      <dgm:spPr/>
    </dgm:pt>
    <dgm:pt modelId="{F0980A5B-F15D-7443-BBDE-15F60CFFAFBA}" type="pres">
      <dgm:prSet presAssocID="{3F0E978A-1F4D-4BF2-9D25-FB90F5549F2F}" presName="parentText" presStyleLbl="node1" presStyleIdx="1" presStyleCnt="5" custScaleY="163893">
        <dgm:presLayoutVars>
          <dgm:chMax val="0"/>
          <dgm:bulletEnabled val="1"/>
        </dgm:presLayoutVars>
      </dgm:prSet>
      <dgm:spPr/>
      <dgm:t>
        <a:bodyPr/>
        <a:lstStyle/>
        <a:p>
          <a:endParaRPr lang="en-GB"/>
        </a:p>
      </dgm:t>
    </dgm:pt>
    <dgm:pt modelId="{AB1C2D8C-0295-5349-B842-82A43C12E940}" type="pres">
      <dgm:prSet presAssocID="{43F5BF29-0057-4202-B756-617D4015A94B}" presName="spacer" presStyleCnt="0"/>
      <dgm:spPr/>
    </dgm:pt>
    <dgm:pt modelId="{06515674-F2D7-8541-A9CF-E9ADBDAAF325}" type="pres">
      <dgm:prSet presAssocID="{7494E720-1AA3-49DA-A926-75A06BC0D3A3}" presName="parentText" presStyleLbl="node1" presStyleIdx="2" presStyleCnt="5" custScaleY="202737">
        <dgm:presLayoutVars>
          <dgm:chMax val="0"/>
          <dgm:bulletEnabled val="1"/>
        </dgm:presLayoutVars>
      </dgm:prSet>
      <dgm:spPr/>
      <dgm:t>
        <a:bodyPr/>
        <a:lstStyle/>
        <a:p>
          <a:endParaRPr lang="en-GB"/>
        </a:p>
      </dgm:t>
    </dgm:pt>
    <dgm:pt modelId="{73E9A62E-3344-644A-8139-7A86D2B19E42}" type="pres">
      <dgm:prSet presAssocID="{DC2FA2FC-84F3-4B5F-B4DD-7C498FFAA959}" presName="spacer" presStyleCnt="0"/>
      <dgm:spPr/>
    </dgm:pt>
    <dgm:pt modelId="{D960DBB2-8139-9C48-A7B1-A6A916383A16}" type="pres">
      <dgm:prSet presAssocID="{050D2707-086E-44F9-B37F-6E3EEB089289}" presName="parentText" presStyleLbl="node1" presStyleIdx="3" presStyleCnt="5" custScaleY="168102">
        <dgm:presLayoutVars>
          <dgm:chMax val="0"/>
          <dgm:bulletEnabled val="1"/>
        </dgm:presLayoutVars>
      </dgm:prSet>
      <dgm:spPr/>
      <dgm:t>
        <a:bodyPr/>
        <a:lstStyle/>
        <a:p>
          <a:endParaRPr lang="en-GB"/>
        </a:p>
      </dgm:t>
    </dgm:pt>
    <dgm:pt modelId="{2EDF07C9-C165-294A-8C7D-7C893921A057}" type="pres">
      <dgm:prSet presAssocID="{4FF10CB9-B618-4DFF-B1D4-4678541C1C26}" presName="spacer" presStyleCnt="0"/>
      <dgm:spPr/>
    </dgm:pt>
    <dgm:pt modelId="{C6BB46A5-31C0-5849-AF60-D4394EA81AB1}" type="pres">
      <dgm:prSet presAssocID="{C0CC92FD-7826-4D5B-BB1A-915718D6D49C}" presName="parentText" presStyleLbl="node1" presStyleIdx="4" presStyleCnt="5" custScaleY="181341" custLinFactNeighborX="167">
        <dgm:presLayoutVars>
          <dgm:chMax val="0"/>
          <dgm:bulletEnabled val="1"/>
        </dgm:presLayoutVars>
      </dgm:prSet>
      <dgm:spPr/>
      <dgm:t>
        <a:bodyPr/>
        <a:lstStyle/>
        <a:p>
          <a:endParaRPr lang="en-GB"/>
        </a:p>
      </dgm:t>
    </dgm:pt>
  </dgm:ptLst>
  <dgm:cxnLst>
    <dgm:cxn modelId="{A0E770EE-A583-334E-99AF-E51BBCEF149D}" type="presOf" srcId="{680D7E80-ABAE-48F5-A31D-1679C02C895A}" destId="{148371C9-AD8A-9A4A-B076-E1837E9A6462}" srcOrd="0" destOrd="0" presId="urn:microsoft.com/office/officeart/2005/8/layout/vList2"/>
    <dgm:cxn modelId="{23DE6372-4B10-42A6-BE40-4587F4CA1680}" srcId="{680D7E80-ABAE-48F5-A31D-1679C02C895A}" destId="{7494E720-1AA3-49DA-A926-75A06BC0D3A3}" srcOrd="2" destOrd="0" parTransId="{8BB4DC90-1703-42D0-B1F7-27CC880FD2A5}" sibTransId="{DC2FA2FC-84F3-4B5F-B4DD-7C498FFAA959}"/>
    <dgm:cxn modelId="{741E25D0-BDE2-466B-9A74-2049EDFBA54C}" srcId="{680D7E80-ABAE-48F5-A31D-1679C02C895A}" destId="{050D2707-086E-44F9-B37F-6E3EEB089289}" srcOrd="3" destOrd="0" parTransId="{8B8F9487-3850-4A30-B6CA-FFB290C5E5B7}" sibTransId="{4FF10CB9-B618-4DFF-B1D4-4678541C1C26}"/>
    <dgm:cxn modelId="{2AF892D4-D547-4BB2-AAED-853C9F10D698}" srcId="{680D7E80-ABAE-48F5-A31D-1679C02C895A}" destId="{C8148315-DB00-4FFF-9EC5-6B2BD44E30C6}" srcOrd="0" destOrd="0" parTransId="{999321A8-96FF-4663-959E-E645A9FF51BA}" sibTransId="{2B83DA08-E3D6-4BEE-BAE4-C9A4165B905D}"/>
    <dgm:cxn modelId="{C00CCC19-9C4F-D948-ACA4-EC4399890B52}" type="presOf" srcId="{C0CC92FD-7826-4D5B-BB1A-915718D6D49C}" destId="{C6BB46A5-31C0-5849-AF60-D4394EA81AB1}" srcOrd="0" destOrd="0" presId="urn:microsoft.com/office/officeart/2005/8/layout/vList2"/>
    <dgm:cxn modelId="{FEF097EC-216F-4D32-8A92-9166F2DCBAEF}" srcId="{680D7E80-ABAE-48F5-A31D-1679C02C895A}" destId="{3F0E978A-1F4D-4BF2-9D25-FB90F5549F2F}" srcOrd="1" destOrd="0" parTransId="{042BC5A9-01B2-4B93-B739-4457E958EF7A}" sibTransId="{43F5BF29-0057-4202-B756-617D4015A94B}"/>
    <dgm:cxn modelId="{0F5B20EC-7050-6642-BA7E-804CBB8BB396}" type="presOf" srcId="{3F0E978A-1F4D-4BF2-9D25-FB90F5549F2F}" destId="{F0980A5B-F15D-7443-BBDE-15F60CFFAFBA}" srcOrd="0" destOrd="0" presId="urn:microsoft.com/office/officeart/2005/8/layout/vList2"/>
    <dgm:cxn modelId="{5E23A79F-77F1-9745-A0B9-8355961D3EB9}" type="presOf" srcId="{050D2707-086E-44F9-B37F-6E3EEB089289}" destId="{D960DBB2-8139-9C48-A7B1-A6A916383A16}" srcOrd="0" destOrd="0" presId="urn:microsoft.com/office/officeart/2005/8/layout/vList2"/>
    <dgm:cxn modelId="{B1FB4DA8-D301-0D4D-9868-A31EBA2D76E9}" type="presOf" srcId="{C8148315-DB00-4FFF-9EC5-6B2BD44E30C6}" destId="{2EC6CECC-C1EC-8745-BF0C-C076E1336651}" srcOrd="0" destOrd="0" presId="urn:microsoft.com/office/officeart/2005/8/layout/vList2"/>
    <dgm:cxn modelId="{EE635DDE-70F6-4FA5-B433-37D7088C1CFF}" srcId="{680D7E80-ABAE-48F5-A31D-1679C02C895A}" destId="{C0CC92FD-7826-4D5B-BB1A-915718D6D49C}" srcOrd="4" destOrd="0" parTransId="{484FBE1F-23A6-42DE-85C3-253F8996F1DD}" sibTransId="{DAB1A085-3D2A-48B5-A79C-2526550581D3}"/>
    <dgm:cxn modelId="{BCF0BD65-BF2A-EA4F-9CA1-AA8F6B772C7F}" type="presOf" srcId="{7494E720-1AA3-49DA-A926-75A06BC0D3A3}" destId="{06515674-F2D7-8541-A9CF-E9ADBDAAF325}" srcOrd="0" destOrd="0" presId="urn:microsoft.com/office/officeart/2005/8/layout/vList2"/>
    <dgm:cxn modelId="{620E0A60-FB58-AE43-9D4B-AB5EF80F1AEC}" type="presParOf" srcId="{148371C9-AD8A-9A4A-B076-E1837E9A6462}" destId="{2EC6CECC-C1EC-8745-BF0C-C076E1336651}" srcOrd="0" destOrd="0" presId="urn:microsoft.com/office/officeart/2005/8/layout/vList2"/>
    <dgm:cxn modelId="{9CDD3867-D671-094A-B8D5-D76B63469F55}" type="presParOf" srcId="{148371C9-AD8A-9A4A-B076-E1837E9A6462}" destId="{7E64FFFB-E7AC-BD4F-9ECC-7E73DB849175}" srcOrd="1" destOrd="0" presId="urn:microsoft.com/office/officeart/2005/8/layout/vList2"/>
    <dgm:cxn modelId="{82AABD51-0BFB-354A-ADA3-18C395D8569A}" type="presParOf" srcId="{148371C9-AD8A-9A4A-B076-E1837E9A6462}" destId="{F0980A5B-F15D-7443-BBDE-15F60CFFAFBA}" srcOrd="2" destOrd="0" presId="urn:microsoft.com/office/officeart/2005/8/layout/vList2"/>
    <dgm:cxn modelId="{CA97CAF3-2723-9340-A8A8-C4689A1CB4D6}" type="presParOf" srcId="{148371C9-AD8A-9A4A-B076-E1837E9A6462}" destId="{AB1C2D8C-0295-5349-B842-82A43C12E940}" srcOrd="3" destOrd="0" presId="urn:microsoft.com/office/officeart/2005/8/layout/vList2"/>
    <dgm:cxn modelId="{B76C75CF-04F5-C943-9A12-7F112CF81CA3}" type="presParOf" srcId="{148371C9-AD8A-9A4A-B076-E1837E9A6462}" destId="{06515674-F2D7-8541-A9CF-E9ADBDAAF325}" srcOrd="4" destOrd="0" presId="urn:microsoft.com/office/officeart/2005/8/layout/vList2"/>
    <dgm:cxn modelId="{035EFF83-B179-B642-8B43-321C2730B5DD}" type="presParOf" srcId="{148371C9-AD8A-9A4A-B076-E1837E9A6462}" destId="{73E9A62E-3344-644A-8139-7A86D2B19E42}" srcOrd="5" destOrd="0" presId="urn:microsoft.com/office/officeart/2005/8/layout/vList2"/>
    <dgm:cxn modelId="{4E54FBF4-BE01-CD40-B6A0-E5EA26F47D81}" type="presParOf" srcId="{148371C9-AD8A-9A4A-B076-E1837E9A6462}" destId="{D960DBB2-8139-9C48-A7B1-A6A916383A16}" srcOrd="6" destOrd="0" presId="urn:microsoft.com/office/officeart/2005/8/layout/vList2"/>
    <dgm:cxn modelId="{13B9CD49-6762-9F4C-9E95-EC8C450940F1}" type="presParOf" srcId="{148371C9-AD8A-9A4A-B076-E1837E9A6462}" destId="{2EDF07C9-C165-294A-8C7D-7C893921A057}" srcOrd="7" destOrd="0" presId="urn:microsoft.com/office/officeart/2005/8/layout/vList2"/>
    <dgm:cxn modelId="{86081710-B70F-F543-BD1D-412C7F1B3B25}" type="presParOf" srcId="{148371C9-AD8A-9A4A-B076-E1837E9A6462}" destId="{C6BB46A5-31C0-5849-AF60-D4394EA81AB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3C9A6-6944-4E35-A3CE-FD77F5C6A574}" type="doc">
      <dgm:prSet loTypeId="urn:microsoft.com/office/officeart/2005/8/layout/process1" loCatId="process" qsTypeId="urn:microsoft.com/office/officeart/2005/8/quickstyle/simple1" qsCatId="simple" csTypeId="urn:microsoft.com/office/officeart/2005/8/colors/colorful2" csCatId="colorful" phldr="1"/>
      <dgm:spPr/>
    </dgm:pt>
    <dgm:pt modelId="{654FE8E8-196A-4CA2-A081-32A1C353CAE3}">
      <dgm:prSet phldrT="[Text]" custT="1"/>
      <dgm:spPr/>
      <dgm:t>
        <a:bodyPr/>
        <a:lstStyle/>
        <a:p>
          <a:r>
            <a:rPr lang="en-GB" sz="1600" dirty="0" smtClean="0"/>
            <a:t>Situation</a:t>
          </a:r>
          <a:endParaRPr lang="en-GB" sz="1600" dirty="0"/>
        </a:p>
      </dgm:t>
    </dgm:pt>
    <dgm:pt modelId="{C5B80023-CED7-496F-8A86-F00E87BFEC7F}" type="parTrans" cxnId="{310289E5-850F-4FDC-9A0E-B30A0E11C5FD}">
      <dgm:prSet/>
      <dgm:spPr/>
      <dgm:t>
        <a:bodyPr/>
        <a:lstStyle/>
        <a:p>
          <a:endParaRPr lang="en-GB"/>
        </a:p>
      </dgm:t>
    </dgm:pt>
    <dgm:pt modelId="{5D893441-9575-474F-9AF5-25B45EECA30B}" type="sibTrans" cxnId="{310289E5-850F-4FDC-9A0E-B30A0E11C5FD}">
      <dgm:prSet/>
      <dgm:spPr/>
      <dgm:t>
        <a:bodyPr/>
        <a:lstStyle/>
        <a:p>
          <a:endParaRPr lang="en-GB"/>
        </a:p>
      </dgm:t>
    </dgm:pt>
    <dgm:pt modelId="{80019AA6-1BBF-4CDC-A630-D61EAC475CC5}">
      <dgm:prSet phldrT="[Text]" custT="1"/>
      <dgm:spPr/>
      <dgm:t>
        <a:bodyPr/>
        <a:lstStyle/>
        <a:p>
          <a:r>
            <a:rPr lang="en-GB" sz="1600" dirty="0" smtClean="0"/>
            <a:t>Background</a:t>
          </a:r>
          <a:endParaRPr lang="en-GB" sz="1600" dirty="0"/>
        </a:p>
      </dgm:t>
    </dgm:pt>
    <dgm:pt modelId="{9F2BCC78-4A99-415E-A044-B59D826401FB}" type="parTrans" cxnId="{AD1555C9-D9EF-45F0-86A9-C9825B800A24}">
      <dgm:prSet/>
      <dgm:spPr/>
      <dgm:t>
        <a:bodyPr/>
        <a:lstStyle/>
        <a:p>
          <a:endParaRPr lang="en-GB"/>
        </a:p>
      </dgm:t>
    </dgm:pt>
    <dgm:pt modelId="{9E4AC68B-5857-4C87-9E35-C309CEE8FC47}" type="sibTrans" cxnId="{AD1555C9-D9EF-45F0-86A9-C9825B800A24}">
      <dgm:prSet/>
      <dgm:spPr/>
      <dgm:t>
        <a:bodyPr/>
        <a:lstStyle/>
        <a:p>
          <a:endParaRPr lang="en-GB"/>
        </a:p>
      </dgm:t>
    </dgm:pt>
    <dgm:pt modelId="{FE3BF951-B6CC-43F3-8C32-6BBE5F5E69AA}">
      <dgm:prSet phldrT="[Text]" custT="1"/>
      <dgm:spPr/>
      <dgm:t>
        <a:bodyPr/>
        <a:lstStyle/>
        <a:p>
          <a:r>
            <a:rPr lang="en-GB" sz="1600" dirty="0" smtClean="0"/>
            <a:t>Assessment</a:t>
          </a:r>
          <a:endParaRPr lang="en-GB" sz="1600" dirty="0"/>
        </a:p>
      </dgm:t>
    </dgm:pt>
    <dgm:pt modelId="{C48C49FD-7D7C-4CE0-A52E-60DAF70759A7}" type="parTrans" cxnId="{FB3DCF87-33F7-40EC-8F50-36A198A2E98D}">
      <dgm:prSet/>
      <dgm:spPr/>
      <dgm:t>
        <a:bodyPr/>
        <a:lstStyle/>
        <a:p>
          <a:endParaRPr lang="en-GB"/>
        </a:p>
      </dgm:t>
    </dgm:pt>
    <dgm:pt modelId="{71C39B43-DC28-4166-ABB7-7857A1E6EE1F}" type="sibTrans" cxnId="{FB3DCF87-33F7-40EC-8F50-36A198A2E98D}">
      <dgm:prSet/>
      <dgm:spPr/>
      <dgm:t>
        <a:bodyPr/>
        <a:lstStyle/>
        <a:p>
          <a:endParaRPr lang="en-GB"/>
        </a:p>
      </dgm:t>
    </dgm:pt>
    <dgm:pt modelId="{FA7BC69A-BD52-4BBC-B22C-2AFE591E4E1F}">
      <dgm:prSet phldrT="[Text]"/>
      <dgm:spPr/>
      <dgm:t>
        <a:bodyPr/>
        <a:lstStyle/>
        <a:p>
          <a:r>
            <a:rPr lang="en-GB" smtClean="0"/>
            <a:t>Recommendation</a:t>
          </a:r>
          <a:endParaRPr lang="en-GB" dirty="0"/>
        </a:p>
      </dgm:t>
    </dgm:pt>
    <dgm:pt modelId="{9D58B9B4-5BBB-4B07-8306-382AC87F7ABE}" type="parTrans" cxnId="{A927F950-56BC-41A2-9AE4-4E22BD1FBE60}">
      <dgm:prSet/>
      <dgm:spPr/>
      <dgm:t>
        <a:bodyPr/>
        <a:lstStyle/>
        <a:p>
          <a:endParaRPr lang="en-GB"/>
        </a:p>
      </dgm:t>
    </dgm:pt>
    <dgm:pt modelId="{3607757C-4B7D-4B44-A12A-781DEBD923B2}" type="sibTrans" cxnId="{A927F950-56BC-41A2-9AE4-4E22BD1FBE60}">
      <dgm:prSet/>
      <dgm:spPr/>
      <dgm:t>
        <a:bodyPr/>
        <a:lstStyle/>
        <a:p>
          <a:endParaRPr lang="en-GB"/>
        </a:p>
      </dgm:t>
    </dgm:pt>
    <dgm:pt modelId="{E9171354-6991-4AE7-A3A7-7FE28A93BFC8}">
      <dgm:prSet phldrT="[Text]" custT="1"/>
      <dgm:spPr/>
      <dgm:t>
        <a:bodyPr/>
        <a:lstStyle/>
        <a:p>
          <a:r>
            <a:rPr lang="en-GB" sz="1600" dirty="0" smtClean="0"/>
            <a:t>Decision</a:t>
          </a:r>
          <a:endParaRPr lang="en-GB" sz="1600" dirty="0"/>
        </a:p>
      </dgm:t>
    </dgm:pt>
    <dgm:pt modelId="{98514E8D-2BE3-4219-B8C0-9FB790D0A639}" type="sibTrans" cxnId="{AC84B832-3FF6-498A-B9B2-99B229899D9B}">
      <dgm:prSet/>
      <dgm:spPr/>
      <dgm:t>
        <a:bodyPr/>
        <a:lstStyle/>
        <a:p>
          <a:endParaRPr lang="en-GB"/>
        </a:p>
      </dgm:t>
    </dgm:pt>
    <dgm:pt modelId="{F542C81C-FA0B-49F0-BCD2-06745CD97F96}" type="parTrans" cxnId="{AC84B832-3FF6-498A-B9B2-99B229899D9B}">
      <dgm:prSet/>
      <dgm:spPr/>
      <dgm:t>
        <a:bodyPr/>
        <a:lstStyle/>
        <a:p>
          <a:endParaRPr lang="en-GB"/>
        </a:p>
      </dgm:t>
    </dgm:pt>
    <dgm:pt modelId="{872D59FD-0525-4613-82B1-36D84602E2B0}" type="pres">
      <dgm:prSet presAssocID="{B743C9A6-6944-4E35-A3CE-FD77F5C6A574}" presName="Name0" presStyleCnt="0">
        <dgm:presLayoutVars>
          <dgm:dir/>
          <dgm:resizeHandles val="exact"/>
        </dgm:presLayoutVars>
      </dgm:prSet>
      <dgm:spPr/>
    </dgm:pt>
    <dgm:pt modelId="{287A38ED-6267-498A-99F7-ED4B73F9FDB9}" type="pres">
      <dgm:prSet presAssocID="{654FE8E8-196A-4CA2-A081-32A1C353CAE3}" presName="node" presStyleLbl="node1" presStyleIdx="0" presStyleCnt="5">
        <dgm:presLayoutVars>
          <dgm:bulletEnabled val="1"/>
        </dgm:presLayoutVars>
      </dgm:prSet>
      <dgm:spPr/>
      <dgm:t>
        <a:bodyPr/>
        <a:lstStyle/>
        <a:p>
          <a:endParaRPr lang="en-GB"/>
        </a:p>
      </dgm:t>
    </dgm:pt>
    <dgm:pt modelId="{2585EF6C-037A-4582-B3D4-F056A7A03924}" type="pres">
      <dgm:prSet presAssocID="{5D893441-9575-474F-9AF5-25B45EECA30B}" presName="sibTrans" presStyleLbl="sibTrans2D1" presStyleIdx="0" presStyleCnt="4"/>
      <dgm:spPr/>
      <dgm:t>
        <a:bodyPr/>
        <a:lstStyle/>
        <a:p>
          <a:endParaRPr lang="en-GB"/>
        </a:p>
      </dgm:t>
    </dgm:pt>
    <dgm:pt modelId="{ED55989B-6B27-4250-88AB-4945595BE119}" type="pres">
      <dgm:prSet presAssocID="{5D893441-9575-474F-9AF5-25B45EECA30B}" presName="connectorText" presStyleLbl="sibTrans2D1" presStyleIdx="0" presStyleCnt="4"/>
      <dgm:spPr/>
      <dgm:t>
        <a:bodyPr/>
        <a:lstStyle/>
        <a:p>
          <a:endParaRPr lang="en-GB"/>
        </a:p>
      </dgm:t>
    </dgm:pt>
    <dgm:pt modelId="{C5E0900F-48F9-4FF1-8D8F-824BA771875C}" type="pres">
      <dgm:prSet presAssocID="{80019AA6-1BBF-4CDC-A630-D61EAC475CC5}" presName="node" presStyleLbl="node1" presStyleIdx="1" presStyleCnt="5">
        <dgm:presLayoutVars>
          <dgm:bulletEnabled val="1"/>
        </dgm:presLayoutVars>
      </dgm:prSet>
      <dgm:spPr/>
      <dgm:t>
        <a:bodyPr/>
        <a:lstStyle/>
        <a:p>
          <a:endParaRPr lang="en-GB"/>
        </a:p>
      </dgm:t>
    </dgm:pt>
    <dgm:pt modelId="{79C09A78-B70B-4751-8431-0715F3694DA3}" type="pres">
      <dgm:prSet presAssocID="{9E4AC68B-5857-4C87-9E35-C309CEE8FC47}" presName="sibTrans" presStyleLbl="sibTrans2D1" presStyleIdx="1" presStyleCnt="4"/>
      <dgm:spPr/>
      <dgm:t>
        <a:bodyPr/>
        <a:lstStyle/>
        <a:p>
          <a:endParaRPr lang="en-GB"/>
        </a:p>
      </dgm:t>
    </dgm:pt>
    <dgm:pt modelId="{5908994D-E863-437A-8DB5-DA18C9215E7D}" type="pres">
      <dgm:prSet presAssocID="{9E4AC68B-5857-4C87-9E35-C309CEE8FC47}" presName="connectorText" presStyleLbl="sibTrans2D1" presStyleIdx="1" presStyleCnt="4"/>
      <dgm:spPr/>
      <dgm:t>
        <a:bodyPr/>
        <a:lstStyle/>
        <a:p>
          <a:endParaRPr lang="en-GB"/>
        </a:p>
      </dgm:t>
    </dgm:pt>
    <dgm:pt modelId="{EE76C7C6-8094-4494-B708-7DFD558C45AF}" type="pres">
      <dgm:prSet presAssocID="{FE3BF951-B6CC-43F3-8C32-6BBE5F5E69AA}" presName="node" presStyleLbl="node1" presStyleIdx="2" presStyleCnt="5">
        <dgm:presLayoutVars>
          <dgm:bulletEnabled val="1"/>
        </dgm:presLayoutVars>
      </dgm:prSet>
      <dgm:spPr/>
      <dgm:t>
        <a:bodyPr/>
        <a:lstStyle/>
        <a:p>
          <a:endParaRPr lang="en-GB"/>
        </a:p>
      </dgm:t>
    </dgm:pt>
    <dgm:pt modelId="{C2D418F9-9120-47E9-9D59-D74F5A9434EE}" type="pres">
      <dgm:prSet presAssocID="{71C39B43-DC28-4166-ABB7-7857A1E6EE1F}" presName="sibTrans" presStyleLbl="sibTrans2D1" presStyleIdx="2" presStyleCnt="4"/>
      <dgm:spPr/>
      <dgm:t>
        <a:bodyPr/>
        <a:lstStyle/>
        <a:p>
          <a:endParaRPr lang="en-GB"/>
        </a:p>
      </dgm:t>
    </dgm:pt>
    <dgm:pt modelId="{F2AC446C-5E67-4E53-847A-94B4276CC82B}" type="pres">
      <dgm:prSet presAssocID="{71C39B43-DC28-4166-ABB7-7857A1E6EE1F}" presName="connectorText" presStyleLbl="sibTrans2D1" presStyleIdx="2" presStyleCnt="4"/>
      <dgm:spPr/>
      <dgm:t>
        <a:bodyPr/>
        <a:lstStyle/>
        <a:p>
          <a:endParaRPr lang="en-GB"/>
        </a:p>
      </dgm:t>
    </dgm:pt>
    <dgm:pt modelId="{B9860E0D-1B57-4C0B-971A-21EED63833CC}" type="pres">
      <dgm:prSet presAssocID="{FA7BC69A-BD52-4BBC-B22C-2AFE591E4E1F}" presName="node" presStyleLbl="node1" presStyleIdx="3" presStyleCnt="5" custScaleX="124821">
        <dgm:presLayoutVars>
          <dgm:bulletEnabled val="1"/>
        </dgm:presLayoutVars>
      </dgm:prSet>
      <dgm:spPr/>
      <dgm:t>
        <a:bodyPr/>
        <a:lstStyle/>
        <a:p>
          <a:endParaRPr lang="en-GB"/>
        </a:p>
      </dgm:t>
    </dgm:pt>
    <dgm:pt modelId="{254606BF-403E-456E-A7C3-9779FB7C1381}" type="pres">
      <dgm:prSet presAssocID="{3607757C-4B7D-4B44-A12A-781DEBD923B2}" presName="sibTrans" presStyleLbl="sibTrans2D1" presStyleIdx="3" presStyleCnt="4" custLinFactNeighborX="22020" custLinFactNeighborY="3765"/>
      <dgm:spPr/>
      <dgm:t>
        <a:bodyPr/>
        <a:lstStyle/>
        <a:p>
          <a:endParaRPr lang="en-GB"/>
        </a:p>
      </dgm:t>
    </dgm:pt>
    <dgm:pt modelId="{FE90A894-FEE3-4C00-AA2E-E7FD77747B6C}" type="pres">
      <dgm:prSet presAssocID="{3607757C-4B7D-4B44-A12A-781DEBD923B2}" presName="connectorText" presStyleLbl="sibTrans2D1" presStyleIdx="3" presStyleCnt="4"/>
      <dgm:spPr/>
      <dgm:t>
        <a:bodyPr/>
        <a:lstStyle/>
        <a:p>
          <a:endParaRPr lang="en-GB"/>
        </a:p>
      </dgm:t>
    </dgm:pt>
    <dgm:pt modelId="{690AB8C2-9B86-47F2-9D3E-045E75E173D1}" type="pres">
      <dgm:prSet presAssocID="{E9171354-6991-4AE7-A3A7-7FE28A93BFC8}" presName="node" presStyleLbl="node1" presStyleIdx="4" presStyleCnt="5">
        <dgm:presLayoutVars>
          <dgm:bulletEnabled val="1"/>
        </dgm:presLayoutVars>
      </dgm:prSet>
      <dgm:spPr/>
      <dgm:t>
        <a:bodyPr/>
        <a:lstStyle/>
        <a:p>
          <a:endParaRPr lang="en-GB"/>
        </a:p>
      </dgm:t>
    </dgm:pt>
  </dgm:ptLst>
  <dgm:cxnLst>
    <dgm:cxn modelId="{310289E5-850F-4FDC-9A0E-B30A0E11C5FD}" srcId="{B743C9A6-6944-4E35-A3CE-FD77F5C6A574}" destId="{654FE8E8-196A-4CA2-A081-32A1C353CAE3}" srcOrd="0" destOrd="0" parTransId="{C5B80023-CED7-496F-8A86-F00E87BFEC7F}" sibTransId="{5D893441-9575-474F-9AF5-25B45EECA30B}"/>
    <dgm:cxn modelId="{A2161FC6-62C4-4A91-8113-59C982CD3CA3}" type="presOf" srcId="{3607757C-4B7D-4B44-A12A-781DEBD923B2}" destId="{FE90A894-FEE3-4C00-AA2E-E7FD77747B6C}" srcOrd="1" destOrd="0" presId="urn:microsoft.com/office/officeart/2005/8/layout/process1"/>
    <dgm:cxn modelId="{6D8289F2-3BC6-4D95-BCEF-30F02646C32D}" type="presOf" srcId="{5D893441-9575-474F-9AF5-25B45EECA30B}" destId="{ED55989B-6B27-4250-88AB-4945595BE119}" srcOrd="1" destOrd="0" presId="urn:microsoft.com/office/officeart/2005/8/layout/process1"/>
    <dgm:cxn modelId="{DD593CFA-AADD-4009-95B5-8B307B67CA2A}" type="presOf" srcId="{80019AA6-1BBF-4CDC-A630-D61EAC475CC5}" destId="{C5E0900F-48F9-4FF1-8D8F-824BA771875C}" srcOrd="0" destOrd="0" presId="urn:microsoft.com/office/officeart/2005/8/layout/process1"/>
    <dgm:cxn modelId="{5A013133-B6BB-4E9F-9143-E8EBC987B14A}" type="presOf" srcId="{B743C9A6-6944-4E35-A3CE-FD77F5C6A574}" destId="{872D59FD-0525-4613-82B1-36D84602E2B0}" srcOrd="0" destOrd="0" presId="urn:microsoft.com/office/officeart/2005/8/layout/process1"/>
    <dgm:cxn modelId="{6B0DE2ED-B355-4D1B-9301-B4770923DE54}" type="presOf" srcId="{71C39B43-DC28-4166-ABB7-7857A1E6EE1F}" destId="{C2D418F9-9120-47E9-9D59-D74F5A9434EE}" srcOrd="0" destOrd="0" presId="urn:microsoft.com/office/officeart/2005/8/layout/process1"/>
    <dgm:cxn modelId="{ACC65F91-398B-4296-B6F1-D3AA688B21DD}" type="presOf" srcId="{71C39B43-DC28-4166-ABB7-7857A1E6EE1F}" destId="{F2AC446C-5E67-4E53-847A-94B4276CC82B}" srcOrd="1" destOrd="0" presId="urn:microsoft.com/office/officeart/2005/8/layout/process1"/>
    <dgm:cxn modelId="{31B49041-F28F-4DB4-A312-A3E25C6C83A0}" type="presOf" srcId="{9E4AC68B-5857-4C87-9E35-C309CEE8FC47}" destId="{5908994D-E863-437A-8DB5-DA18C9215E7D}" srcOrd="1" destOrd="0" presId="urn:microsoft.com/office/officeart/2005/8/layout/process1"/>
    <dgm:cxn modelId="{A927F950-56BC-41A2-9AE4-4E22BD1FBE60}" srcId="{B743C9A6-6944-4E35-A3CE-FD77F5C6A574}" destId="{FA7BC69A-BD52-4BBC-B22C-2AFE591E4E1F}" srcOrd="3" destOrd="0" parTransId="{9D58B9B4-5BBB-4B07-8306-382AC87F7ABE}" sibTransId="{3607757C-4B7D-4B44-A12A-781DEBD923B2}"/>
    <dgm:cxn modelId="{7FE0891C-2F5B-4FA3-8614-B291C8C63E57}" type="presOf" srcId="{FE3BF951-B6CC-43F3-8C32-6BBE5F5E69AA}" destId="{EE76C7C6-8094-4494-B708-7DFD558C45AF}" srcOrd="0" destOrd="0" presId="urn:microsoft.com/office/officeart/2005/8/layout/process1"/>
    <dgm:cxn modelId="{AD1555C9-D9EF-45F0-86A9-C9825B800A24}" srcId="{B743C9A6-6944-4E35-A3CE-FD77F5C6A574}" destId="{80019AA6-1BBF-4CDC-A630-D61EAC475CC5}" srcOrd="1" destOrd="0" parTransId="{9F2BCC78-4A99-415E-A044-B59D826401FB}" sibTransId="{9E4AC68B-5857-4C87-9E35-C309CEE8FC47}"/>
    <dgm:cxn modelId="{FB3DCF87-33F7-40EC-8F50-36A198A2E98D}" srcId="{B743C9A6-6944-4E35-A3CE-FD77F5C6A574}" destId="{FE3BF951-B6CC-43F3-8C32-6BBE5F5E69AA}" srcOrd="2" destOrd="0" parTransId="{C48C49FD-7D7C-4CE0-A52E-60DAF70759A7}" sibTransId="{71C39B43-DC28-4166-ABB7-7857A1E6EE1F}"/>
    <dgm:cxn modelId="{19FDA893-CEC5-48F4-ABC0-E41E66B1661A}" type="presOf" srcId="{9E4AC68B-5857-4C87-9E35-C309CEE8FC47}" destId="{79C09A78-B70B-4751-8431-0715F3694DA3}" srcOrd="0" destOrd="0" presId="urn:microsoft.com/office/officeart/2005/8/layout/process1"/>
    <dgm:cxn modelId="{A6CA116B-0536-46A7-9896-294C79B8E86B}" type="presOf" srcId="{FA7BC69A-BD52-4BBC-B22C-2AFE591E4E1F}" destId="{B9860E0D-1B57-4C0B-971A-21EED63833CC}" srcOrd="0" destOrd="0" presId="urn:microsoft.com/office/officeart/2005/8/layout/process1"/>
    <dgm:cxn modelId="{79E37E59-4E3F-4A03-BC3D-4574C6024935}" type="presOf" srcId="{5D893441-9575-474F-9AF5-25B45EECA30B}" destId="{2585EF6C-037A-4582-B3D4-F056A7A03924}" srcOrd="0" destOrd="0" presId="urn:microsoft.com/office/officeart/2005/8/layout/process1"/>
    <dgm:cxn modelId="{99FCEDA8-AC05-4E61-ABEC-E386F45DE480}" type="presOf" srcId="{E9171354-6991-4AE7-A3A7-7FE28A93BFC8}" destId="{690AB8C2-9B86-47F2-9D3E-045E75E173D1}" srcOrd="0" destOrd="0" presId="urn:microsoft.com/office/officeart/2005/8/layout/process1"/>
    <dgm:cxn modelId="{AC84B832-3FF6-498A-B9B2-99B229899D9B}" srcId="{B743C9A6-6944-4E35-A3CE-FD77F5C6A574}" destId="{E9171354-6991-4AE7-A3A7-7FE28A93BFC8}" srcOrd="4" destOrd="0" parTransId="{F542C81C-FA0B-49F0-BCD2-06745CD97F96}" sibTransId="{98514E8D-2BE3-4219-B8C0-9FB790D0A639}"/>
    <dgm:cxn modelId="{8C429E06-E478-4243-BC31-24AD8216A6AD}" type="presOf" srcId="{3607757C-4B7D-4B44-A12A-781DEBD923B2}" destId="{254606BF-403E-456E-A7C3-9779FB7C1381}" srcOrd="0" destOrd="0" presId="urn:microsoft.com/office/officeart/2005/8/layout/process1"/>
    <dgm:cxn modelId="{88998FCA-ACF7-49F3-9916-27EDD4E43850}" type="presOf" srcId="{654FE8E8-196A-4CA2-A081-32A1C353CAE3}" destId="{287A38ED-6267-498A-99F7-ED4B73F9FDB9}" srcOrd="0" destOrd="0" presId="urn:microsoft.com/office/officeart/2005/8/layout/process1"/>
    <dgm:cxn modelId="{B705757E-8EDB-43E9-AF02-EFDAA7D72A41}" type="presParOf" srcId="{872D59FD-0525-4613-82B1-36D84602E2B0}" destId="{287A38ED-6267-498A-99F7-ED4B73F9FDB9}" srcOrd="0" destOrd="0" presId="urn:microsoft.com/office/officeart/2005/8/layout/process1"/>
    <dgm:cxn modelId="{686EE63A-B689-42E3-B9FD-0DC25A2A4F90}" type="presParOf" srcId="{872D59FD-0525-4613-82B1-36D84602E2B0}" destId="{2585EF6C-037A-4582-B3D4-F056A7A03924}" srcOrd="1" destOrd="0" presId="urn:microsoft.com/office/officeart/2005/8/layout/process1"/>
    <dgm:cxn modelId="{7B2FBCFA-8375-4AFE-91B3-506FAB1C4EE8}" type="presParOf" srcId="{2585EF6C-037A-4582-B3D4-F056A7A03924}" destId="{ED55989B-6B27-4250-88AB-4945595BE119}" srcOrd="0" destOrd="0" presId="urn:microsoft.com/office/officeart/2005/8/layout/process1"/>
    <dgm:cxn modelId="{07C0B0A7-717E-43C2-B15D-2BD23EBAF05C}" type="presParOf" srcId="{872D59FD-0525-4613-82B1-36D84602E2B0}" destId="{C5E0900F-48F9-4FF1-8D8F-824BA771875C}" srcOrd="2" destOrd="0" presId="urn:microsoft.com/office/officeart/2005/8/layout/process1"/>
    <dgm:cxn modelId="{C54A7EA0-724F-4529-9676-5B2E84368BCB}" type="presParOf" srcId="{872D59FD-0525-4613-82B1-36D84602E2B0}" destId="{79C09A78-B70B-4751-8431-0715F3694DA3}" srcOrd="3" destOrd="0" presId="urn:microsoft.com/office/officeart/2005/8/layout/process1"/>
    <dgm:cxn modelId="{AE63C706-FA81-4294-85D0-468B918808E4}" type="presParOf" srcId="{79C09A78-B70B-4751-8431-0715F3694DA3}" destId="{5908994D-E863-437A-8DB5-DA18C9215E7D}" srcOrd="0" destOrd="0" presId="urn:microsoft.com/office/officeart/2005/8/layout/process1"/>
    <dgm:cxn modelId="{21A162CE-E8A5-4565-9DE6-8CC37C04CA95}" type="presParOf" srcId="{872D59FD-0525-4613-82B1-36D84602E2B0}" destId="{EE76C7C6-8094-4494-B708-7DFD558C45AF}" srcOrd="4" destOrd="0" presId="urn:microsoft.com/office/officeart/2005/8/layout/process1"/>
    <dgm:cxn modelId="{7A2E934F-45F6-418E-AFB9-D0D17CCC103B}" type="presParOf" srcId="{872D59FD-0525-4613-82B1-36D84602E2B0}" destId="{C2D418F9-9120-47E9-9D59-D74F5A9434EE}" srcOrd="5" destOrd="0" presId="urn:microsoft.com/office/officeart/2005/8/layout/process1"/>
    <dgm:cxn modelId="{BD9662EB-8813-4E86-850B-794114F30F17}" type="presParOf" srcId="{C2D418F9-9120-47E9-9D59-D74F5A9434EE}" destId="{F2AC446C-5E67-4E53-847A-94B4276CC82B}" srcOrd="0" destOrd="0" presId="urn:microsoft.com/office/officeart/2005/8/layout/process1"/>
    <dgm:cxn modelId="{F4FDB853-EFFC-402A-A78E-D7C76F4AD47F}" type="presParOf" srcId="{872D59FD-0525-4613-82B1-36D84602E2B0}" destId="{B9860E0D-1B57-4C0B-971A-21EED63833CC}" srcOrd="6" destOrd="0" presId="urn:microsoft.com/office/officeart/2005/8/layout/process1"/>
    <dgm:cxn modelId="{F46277E8-6D46-444E-8B1F-FFD8E8A55C21}" type="presParOf" srcId="{872D59FD-0525-4613-82B1-36D84602E2B0}" destId="{254606BF-403E-456E-A7C3-9779FB7C1381}" srcOrd="7" destOrd="0" presId="urn:microsoft.com/office/officeart/2005/8/layout/process1"/>
    <dgm:cxn modelId="{3D891B2C-B616-4D44-AF8C-635D5F751AE6}" type="presParOf" srcId="{254606BF-403E-456E-A7C3-9779FB7C1381}" destId="{FE90A894-FEE3-4C00-AA2E-E7FD77747B6C}" srcOrd="0" destOrd="0" presId="urn:microsoft.com/office/officeart/2005/8/layout/process1"/>
    <dgm:cxn modelId="{379A303B-FA7F-4C5E-A42C-92C87B081072}" type="presParOf" srcId="{872D59FD-0525-4613-82B1-36D84602E2B0}" destId="{690AB8C2-9B86-47F2-9D3E-045E75E173D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08D1E9-283C-4168-8540-D16E0522DE7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C22F5555-C2D5-4857-B700-AAFFFD1EB5BE}">
      <dgm:prSet/>
      <dgm:spPr/>
      <dgm:t>
        <a:bodyPr/>
        <a:lstStyle/>
        <a:p>
          <a:pPr>
            <a:lnSpc>
              <a:spcPct val="100000"/>
            </a:lnSpc>
          </a:pPr>
          <a:r>
            <a:rPr lang="en-GB" b="1"/>
            <a:t>CONFIRM</a:t>
          </a:r>
          <a:r>
            <a:rPr lang="en-GB"/>
            <a:t> the identity of the person (section 1) and that this is the latest version of the form. </a:t>
          </a:r>
          <a:endParaRPr lang="en-US" dirty="0"/>
        </a:p>
      </dgm:t>
    </dgm:pt>
    <dgm:pt modelId="{AFF87257-E5D4-4300-A7AA-BF0C1F8764FF}" type="parTrans" cxnId="{EADBF753-B3B2-498C-8C67-B5416ED23D88}">
      <dgm:prSet/>
      <dgm:spPr/>
      <dgm:t>
        <a:bodyPr/>
        <a:lstStyle/>
        <a:p>
          <a:endParaRPr lang="en-US"/>
        </a:p>
      </dgm:t>
    </dgm:pt>
    <dgm:pt modelId="{90FD4F82-BD28-4B75-81C5-04252174B3D2}" type="sibTrans" cxnId="{EADBF753-B3B2-498C-8C67-B5416ED23D88}">
      <dgm:prSet phldrT="1" phldr="0"/>
      <dgm:spPr/>
      <dgm:t>
        <a:bodyPr/>
        <a:lstStyle/>
        <a:p>
          <a:endParaRPr lang="en-US" dirty="0"/>
        </a:p>
      </dgm:t>
    </dgm:pt>
    <dgm:pt modelId="{4472A926-7A45-4ED4-AD47-D40F12ABA22D}">
      <dgm:prSet/>
      <dgm:spPr/>
      <dgm:t>
        <a:bodyPr/>
        <a:lstStyle/>
        <a:p>
          <a:pPr>
            <a:lnSpc>
              <a:spcPct val="100000"/>
            </a:lnSpc>
          </a:pPr>
          <a:r>
            <a:rPr lang="en-GB" b="1" dirty="0"/>
            <a:t>READ</a:t>
          </a:r>
          <a:r>
            <a:rPr lang="en-GB" dirty="0"/>
            <a:t> the form to understand which recommendations may relate to your role in their care.</a:t>
          </a:r>
          <a:endParaRPr lang="en-US" dirty="0"/>
        </a:p>
      </dgm:t>
    </dgm:pt>
    <dgm:pt modelId="{3130BF45-89E9-4347-B0C8-2DEB1D84868A}" type="parTrans" cxnId="{24F25569-163A-4A2A-9311-81829E976E20}">
      <dgm:prSet/>
      <dgm:spPr/>
      <dgm:t>
        <a:bodyPr/>
        <a:lstStyle/>
        <a:p>
          <a:endParaRPr lang="en-US"/>
        </a:p>
      </dgm:t>
    </dgm:pt>
    <dgm:pt modelId="{D24287D7-3DEB-44C0-8EC3-2A5AFE97815A}" type="sibTrans" cxnId="{24F25569-163A-4A2A-9311-81829E976E20}">
      <dgm:prSet phldrT="2" phldr="0"/>
      <dgm:spPr/>
      <dgm:t>
        <a:bodyPr/>
        <a:lstStyle/>
        <a:p>
          <a:endParaRPr lang="en-US"/>
        </a:p>
      </dgm:t>
    </dgm:pt>
    <dgm:pt modelId="{CF0F6FD2-FE45-4892-AE38-42960B33864F}">
      <dgm:prSet/>
      <dgm:spPr/>
      <dgm:t>
        <a:bodyPr/>
        <a:lstStyle/>
        <a:p>
          <a:pPr>
            <a:lnSpc>
              <a:spcPct val="100000"/>
            </a:lnSpc>
          </a:pPr>
          <a:r>
            <a:rPr lang="en-GB" b="1" dirty="0"/>
            <a:t>Read</a:t>
          </a:r>
          <a:r>
            <a:rPr lang="en-GB" dirty="0"/>
            <a:t> section 4 “Clinical care and Resuscitation Decision” including escalation plan to inform immediate actions.</a:t>
          </a:r>
          <a:endParaRPr lang="en-US" dirty="0"/>
        </a:p>
      </dgm:t>
    </dgm:pt>
    <dgm:pt modelId="{6CEE7618-459E-4494-8336-9F711E72A4A7}" type="parTrans" cxnId="{83A8358D-E9FE-48A2-B5E0-875718F06723}">
      <dgm:prSet/>
      <dgm:spPr/>
      <dgm:t>
        <a:bodyPr/>
        <a:lstStyle/>
        <a:p>
          <a:endParaRPr lang="en-US"/>
        </a:p>
      </dgm:t>
    </dgm:pt>
    <dgm:pt modelId="{4FF7A843-A0D6-402C-B654-89E745C442C4}" type="sibTrans" cxnId="{83A8358D-E9FE-48A2-B5E0-875718F06723}">
      <dgm:prSet/>
      <dgm:spPr/>
      <dgm:t>
        <a:bodyPr/>
        <a:lstStyle/>
        <a:p>
          <a:endParaRPr lang="en-US"/>
        </a:p>
      </dgm:t>
    </dgm:pt>
    <dgm:pt modelId="{FD1492AB-E5E7-4B94-A1DC-C384ADF90072}">
      <dgm:prSet/>
      <dgm:spPr/>
      <dgm:t>
        <a:bodyPr/>
        <a:lstStyle/>
        <a:p>
          <a:pPr>
            <a:lnSpc>
              <a:spcPct val="100000"/>
            </a:lnSpc>
          </a:pPr>
          <a:r>
            <a:rPr lang="en-GB" b="1" dirty="0"/>
            <a:t>Read</a:t>
          </a:r>
          <a:r>
            <a:rPr lang="en-GB" dirty="0"/>
            <a:t> section 3 for ”Patient’s preferences for care.”</a:t>
          </a:r>
          <a:endParaRPr lang="en-US" dirty="0"/>
        </a:p>
      </dgm:t>
    </dgm:pt>
    <dgm:pt modelId="{EE027995-3A1E-49C2-B4E0-D8FC961D7157}" type="parTrans" cxnId="{43293869-34B7-4874-B44E-4D4B69CB502A}">
      <dgm:prSet/>
      <dgm:spPr/>
      <dgm:t>
        <a:bodyPr/>
        <a:lstStyle/>
        <a:p>
          <a:endParaRPr lang="en-US"/>
        </a:p>
      </dgm:t>
    </dgm:pt>
    <dgm:pt modelId="{BA8AA1EC-3206-4749-84F0-01FE85F51A0B}" type="sibTrans" cxnId="{43293869-34B7-4874-B44E-4D4B69CB502A}">
      <dgm:prSet/>
      <dgm:spPr/>
      <dgm:t>
        <a:bodyPr/>
        <a:lstStyle/>
        <a:p>
          <a:endParaRPr lang="en-US"/>
        </a:p>
      </dgm:t>
    </dgm:pt>
    <dgm:pt modelId="{BB54AEB2-14F5-4AD9-9D83-3C07E2C1BAFE}">
      <dgm:prSet/>
      <dgm:spPr/>
      <dgm:t>
        <a:bodyPr/>
        <a:lstStyle/>
        <a:p>
          <a:pPr>
            <a:lnSpc>
              <a:spcPct val="100000"/>
            </a:lnSpc>
          </a:pPr>
          <a:r>
            <a:rPr lang="en-GB" b="1" dirty="0"/>
            <a:t>Read</a:t>
          </a:r>
          <a:r>
            <a:rPr lang="en-GB" dirty="0"/>
            <a:t> section 7 ”Involvement in Plan” to ensure the recommendations have been endorsed by a responsible clinician. </a:t>
          </a:r>
          <a:endParaRPr lang="en-US" dirty="0"/>
        </a:p>
      </dgm:t>
    </dgm:pt>
    <dgm:pt modelId="{3D2CA244-DBDA-4577-81C6-C852BA1C860B}" type="parTrans" cxnId="{2F34C6C1-2930-409A-A065-804776A29C99}">
      <dgm:prSet/>
      <dgm:spPr/>
      <dgm:t>
        <a:bodyPr/>
        <a:lstStyle/>
        <a:p>
          <a:endParaRPr lang="en-US"/>
        </a:p>
      </dgm:t>
    </dgm:pt>
    <dgm:pt modelId="{E30344D8-3BA1-40D0-9269-5953383C12E8}" type="sibTrans" cxnId="{2F34C6C1-2930-409A-A065-804776A29C99}">
      <dgm:prSet/>
      <dgm:spPr/>
      <dgm:t>
        <a:bodyPr/>
        <a:lstStyle/>
        <a:p>
          <a:endParaRPr lang="en-US"/>
        </a:p>
      </dgm:t>
    </dgm:pt>
    <dgm:pt modelId="{705FCC5B-6800-431C-B3F1-912902616763}">
      <dgm:prSet/>
      <dgm:spPr/>
      <dgm:t>
        <a:bodyPr/>
        <a:lstStyle/>
        <a:p>
          <a:pPr>
            <a:lnSpc>
              <a:spcPct val="100000"/>
            </a:lnSpc>
          </a:pPr>
          <a:r>
            <a:rPr lang="en-GB" b="1" dirty="0" smtClean="0"/>
            <a:t>ACT</a:t>
          </a:r>
          <a:r>
            <a:rPr lang="en-GB" dirty="0" smtClean="0"/>
            <a:t> </a:t>
          </a:r>
          <a:r>
            <a:rPr lang="en-GB" dirty="0"/>
            <a:t>If the recommendations apply to the current emergency and the person cannot decide for themselves then act on the recommendations relevant to your role when caring for that person.  </a:t>
          </a:r>
          <a:endParaRPr lang="en-US" dirty="0"/>
        </a:p>
      </dgm:t>
    </dgm:pt>
    <dgm:pt modelId="{2E51D115-F777-404A-93AE-B6D5F74C987F}" type="parTrans" cxnId="{F4E7C1A0-EC83-4C2A-8486-38F7723EF53D}">
      <dgm:prSet/>
      <dgm:spPr/>
      <dgm:t>
        <a:bodyPr/>
        <a:lstStyle/>
        <a:p>
          <a:endParaRPr lang="en-US"/>
        </a:p>
      </dgm:t>
    </dgm:pt>
    <dgm:pt modelId="{59834BF0-EC1B-4072-9191-FAE038B4CD93}" type="sibTrans" cxnId="{F4E7C1A0-EC83-4C2A-8486-38F7723EF53D}">
      <dgm:prSet phldrT="3" phldr="0"/>
      <dgm:spPr/>
      <dgm:t>
        <a:bodyPr/>
        <a:lstStyle/>
        <a:p>
          <a:endParaRPr lang="en-US"/>
        </a:p>
      </dgm:t>
    </dgm:pt>
    <dgm:pt modelId="{53A71FAA-27CB-4A23-AA78-648EA5CA47F7}" type="pres">
      <dgm:prSet presAssocID="{5A08D1E9-283C-4168-8540-D16E0522DE7D}" presName="root" presStyleCnt="0">
        <dgm:presLayoutVars>
          <dgm:dir/>
          <dgm:resizeHandles val="exact"/>
        </dgm:presLayoutVars>
      </dgm:prSet>
      <dgm:spPr/>
      <dgm:t>
        <a:bodyPr/>
        <a:lstStyle/>
        <a:p>
          <a:endParaRPr lang="en-GB"/>
        </a:p>
      </dgm:t>
    </dgm:pt>
    <dgm:pt modelId="{4E3F5E31-C8E3-41A1-A70A-4A6BB6576938}" type="pres">
      <dgm:prSet presAssocID="{C22F5555-C2D5-4857-B700-AAFFFD1EB5BE}" presName="compNode" presStyleCnt="0"/>
      <dgm:spPr/>
    </dgm:pt>
    <dgm:pt modelId="{E87FFE4D-AB34-42D2-8206-22A838C88720}" type="pres">
      <dgm:prSet presAssocID="{C22F5555-C2D5-4857-B700-AAFFFD1EB5BE}" presName="bgRect" presStyleLbl="bgShp" presStyleIdx="0" presStyleCnt="3"/>
      <dgm:spPr/>
    </dgm:pt>
    <dgm:pt modelId="{4D71F5F5-ABEA-48D9-9F9F-642F09BCE55E}" type="pres">
      <dgm:prSet presAssocID="{C22F5555-C2D5-4857-B700-AAFFFD1EB5BE}" presName="iconRect"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Quotes"/>
        </a:ext>
      </dgm:extLst>
    </dgm:pt>
    <dgm:pt modelId="{72AB7845-4AD6-4E47-8F05-3B65059ABEDD}" type="pres">
      <dgm:prSet presAssocID="{C22F5555-C2D5-4857-B700-AAFFFD1EB5BE}" presName="spaceRect" presStyleCnt="0"/>
      <dgm:spPr/>
    </dgm:pt>
    <dgm:pt modelId="{DEB87A13-E590-4399-9DA7-6FA5AE732040}" type="pres">
      <dgm:prSet presAssocID="{C22F5555-C2D5-4857-B700-AAFFFD1EB5BE}" presName="parTx" presStyleLbl="revTx" presStyleIdx="0" presStyleCnt="4">
        <dgm:presLayoutVars>
          <dgm:chMax val="0"/>
          <dgm:chPref val="0"/>
        </dgm:presLayoutVars>
      </dgm:prSet>
      <dgm:spPr/>
      <dgm:t>
        <a:bodyPr/>
        <a:lstStyle/>
        <a:p>
          <a:endParaRPr lang="en-GB"/>
        </a:p>
      </dgm:t>
    </dgm:pt>
    <dgm:pt modelId="{5072F169-3538-4FE2-A869-C11342B3701A}" type="pres">
      <dgm:prSet presAssocID="{90FD4F82-BD28-4B75-81C5-04252174B3D2}" presName="sibTrans" presStyleCnt="0"/>
      <dgm:spPr/>
    </dgm:pt>
    <dgm:pt modelId="{C65F9FD2-3325-4526-A8A7-3AE25223EBB6}" type="pres">
      <dgm:prSet presAssocID="{4472A926-7A45-4ED4-AD47-D40F12ABA22D}" presName="compNode" presStyleCnt="0"/>
      <dgm:spPr/>
    </dgm:pt>
    <dgm:pt modelId="{D7038208-C41E-4AEC-A1AF-B9D4F5727667}" type="pres">
      <dgm:prSet presAssocID="{4472A926-7A45-4ED4-AD47-D40F12ABA22D}" presName="bgRect" presStyleLbl="bgShp" presStyleIdx="1" presStyleCnt="3"/>
      <dgm:spPr/>
    </dgm:pt>
    <dgm:pt modelId="{49D4CE4D-75B4-4AB2-99F2-8EC4167B77CB}" type="pres">
      <dgm:prSet presAssocID="{4472A926-7A45-4ED4-AD47-D40F12ABA22D}" presName="iconRect" presStyleLbl="node1" presStyleIdx="1" presStyleCnt="3"/>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Presentation with Checklist"/>
        </a:ext>
      </dgm:extLst>
    </dgm:pt>
    <dgm:pt modelId="{46633E4C-6BE6-448D-A0A1-93B570781D33}" type="pres">
      <dgm:prSet presAssocID="{4472A926-7A45-4ED4-AD47-D40F12ABA22D}" presName="spaceRect" presStyleCnt="0"/>
      <dgm:spPr/>
    </dgm:pt>
    <dgm:pt modelId="{0E6A9D73-702B-4607-8BD4-7BCF07B6D04A}" type="pres">
      <dgm:prSet presAssocID="{4472A926-7A45-4ED4-AD47-D40F12ABA22D}" presName="parTx" presStyleLbl="revTx" presStyleIdx="1" presStyleCnt="4">
        <dgm:presLayoutVars>
          <dgm:chMax val="0"/>
          <dgm:chPref val="0"/>
        </dgm:presLayoutVars>
      </dgm:prSet>
      <dgm:spPr/>
      <dgm:t>
        <a:bodyPr/>
        <a:lstStyle/>
        <a:p>
          <a:endParaRPr lang="en-GB"/>
        </a:p>
      </dgm:t>
    </dgm:pt>
    <dgm:pt modelId="{DC19A4FB-3B2E-4D18-9B57-B3814D410781}" type="pres">
      <dgm:prSet presAssocID="{4472A926-7A45-4ED4-AD47-D40F12ABA22D}" presName="desTx" presStyleLbl="revTx" presStyleIdx="2" presStyleCnt="4">
        <dgm:presLayoutVars/>
      </dgm:prSet>
      <dgm:spPr/>
      <dgm:t>
        <a:bodyPr/>
        <a:lstStyle/>
        <a:p>
          <a:endParaRPr lang="en-GB"/>
        </a:p>
      </dgm:t>
    </dgm:pt>
    <dgm:pt modelId="{5AEE098C-C45D-483E-A98C-7ED7E1DFC53E}" type="pres">
      <dgm:prSet presAssocID="{D24287D7-3DEB-44C0-8EC3-2A5AFE97815A}" presName="sibTrans" presStyleCnt="0"/>
      <dgm:spPr/>
    </dgm:pt>
    <dgm:pt modelId="{D6CA2107-9C27-4B7F-B8C0-55A6A770E5A3}" type="pres">
      <dgm:prSet presAssocID="{705FCC5B-6800-431C-B3F1-912902616763}" presName="compNode" presStyleCnt="0"/>
      <dgm:spPr/>
    </dgm:pt>
    <dgm:pt modelId="{01BF3198-3F57-4A00-BC18-6D474C9E3E85}" type="pres">
      <dgm:prSet presAssocID="{705FCC5B-6800-431C-B3F1-912902616763}" presName="bgRect" presStyleLbl="bgShp" presStyleIdx="2" presStyleCnt="3"/>
      <dgm:spPr/>
    </dgm:pt>
    <dgm:pt modelId="{B6558ECA-9CBF-403D-BC2E-166B7200FE5E}" type="pres">
      <dgm:prSet presAssocID="{705FCC5B-6800-431C-B3F1-91290261676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Doctor"/>
        </a:ext>
      </dgm:extLst>
    </dgm:pt>
    <dgm:pt modelId="{10DBCC90-C150-4105-A5AE-85C6DBAB0C46}" type="pres">
      <dgm:prSet presAssocID="{705FCC5B-6800-431C-B3F1-912902616763}" presName="spaceRect" presStyleCnt="0"/>
      <dgm:spPr/>
    </dgm:pt>
    <dgm:pt modelId="{E10A31D3-3CF6-4B99-8231-F8E8D837D13B}" type="pres">
      <dgm:prSet presAssocID="{705FCC5B-6800-431C-B3F1-912902616763}" presName="parTx" presStyleLbl="revTx" presStyleIdx="3" presStyleCnt="4">
        <dgm:presLayoutVars>
          <dgm:chMax val="0"/>
          <dgm:chPref val="0"/>
        </dgm:presLayoutVars>
      </dgm:prSet>
      <dgm:spPr/>
      <dgm:t>
        <a:bodyPr/>
        <a:lstStyle/>
        <a:p>
          <a:endParaRPr lang="en-GB"/>
        </a:p>
      </dgm:t>
    </dgm:pt>
  </dgm:ptLst>
  <dgm:cxnLst>
    <dgm:cxn modelId="{2F34C6C1-2930-409A-A065-804776A29C99}" srcId="{4472A926-7A45-4ED4-AD47-D40F12ABA22D}" destId="{BB54AEB2-14F5-4AD9-9D83-3C07E2C1BAFE}" srcOrd="2" destOrd="0" parTransId="{3D2CA244-DBDA-4577-81C6-C852BA1C860B}" sibTransId="{E30344D8-3BA1-40D0-9269-5953383C12E8}"/>
    <dgm:cxn modelId="{F4E7C1A0-EC83-4C2A-8486-38F7723EF53D}" srcId="{5A08D1E9-283C-4168-8540-D16E0522DE7D}" destId="{705FCC5B-6800-431C-B3F1-912902616763}" srcOrd="2" destOrd="0" parTransId="{2E51D115-F777-404A-93AE-B6D5F74C987F}" sibTransId="{59834BF0-EC1B-4072-9191-FAE038B4CD93}"/>
    <dgm:cxn modelId="{2C8C1E19-527A-3140-BB89-9DDEB6953B43}" type="presOf" srcId="{CF0F6FD2-FE45-4892-AE38-42960B33864F}" destId="{DC19A4FB-3B2E-4D18-9B57-B3814D410781}" srcOrd="0" destOrd="0" presId="urn:microsoft.com/office/officeart/2018/2/layout/IconVerticalSolidList"/>
    <dgm:cxn modelId="{24F25569-163A-4A2A-9311-81829E976E20}" srcId="{5A08D1E9-283C-4168-8540-D16E0522DE7D}" destId="{4472A926-7A45-4ED4-AD47-D40F12ABA22D}" srcOrd="1" destOrd="0" parTransId="{3130BF45-89E9-4347-B0C8-2DEB1D84868A}" sibTransId="{D24287D7-3DEB-44C0-8EC3-2A5AFE97815A}"/>
    <dgm:cxn modelId="{ECDC5C9C-06BB-6040-839D-DB77BE0A8E3E}" type="presOf" srcId="{5A08D1E9-283C-4168-8540-D16E0522DE7D}" destId="{53A71FAA-27CB-4A23-AA78-648EA5CA47F7}" srcOrd="0" destOrd="0" presId="urn:microsoft.com/office/officeart/2018/2/layout/IconVerticalSolidList"/>
    <dgm:cxn modelId="{B6F2A98F-A745-7B4D-9260-3AC8BB09F129}" type="presOf" srcId="{FD1492AB-E5E7-4B94-A1DC-C384ADF90072}" destId="{DC19A4FB-3B2E-4D18-9B57-B3814D410781}" srcOrd="0" destOrd="1" presId="urn:microsoft.com/office/officeart/2018/2/layout/IconVerticalSolidList"/>
    <dgm:cxn modelId="{83A8358D-E9FE-48A2-B5E0-875718F06723}" srcId="{4472A926-7A45-4ED4-AD47-D40F12ABA22D}" destId="{CF0F6FD2-FE45-4892-AE38-42960B33864F}" srcOrd="0" destOrd="0" parTransId="{6CEE7618-459E-4494-8336-9F711E72A4A7}" sibTransId="{4FF7A843-A0D6-402C-B654-89E745C442C4}"/>
    <dgm:cxn modelId="{43293869-34B7-4874-B44E-4D4B69CB502A}" srcId="{4472A926-7A45-4ED4-AD47-D40F12ABA22D}" destId="{FD1492AB-E5E7-4B94-A1DC-C384ADF90072}" srcOrd="1" destOrd="0" parTransId="{EE027995-3A1E-49C2-B4E0-D8FC961D7157}" sibTransId="{BA8AA1EC-3206-4749-84F0-01FE85F51A0B}"/>
    <dgm:cxn modelId="{26C39C5C-4217-8F4C-A847-8F5B879280D8}" type="presOf" srcId="{BB54AEB2-14F5-4AD9-9D83-3C07E2C1BAFE}" destId="{DC19A4FB-3B2E-4D18-9B57-B3814D410781}" srcOrd="0" destOrd="2" presId="urn:microsoft.com/office/officeart/2018/2/layout/IconVerticalSolidList"/>
    <dgm:cxn modelId="{87FDB799-A99D-E54B-9FC0-3E3D5EE72F75}" type="presOf" srcId="{C22F5555-C2D5-4857-B700-AAFFFD1EB5BE}" destId="{DEB87A13-E590-4399-9DA7-6FA5AE732040}" srcOrd="0" destOrd="0" presId="urn:microsoft.com/office/officeart/2018/2/layout/IconVerticalSolidList"/>
    <dgm:cxn modelId="{93DE417E-F922-0144-BA64-418A5035DEB2}" type="presOf" srcId="{4472A926-7A45-4ED4-AD47-D40F12ABA22D}" destId="{0E6A9D73-702B-4607-8BD4-7BCF07B6D04A}" srcOrd="0" destOrd="0" presId="urn:microsoft.com/office/officeart/2018/2/layout/IconVerticalSolidList"/>
    <dgm:cxn modelId="{EADBF753-B3B2-498C-8C67-B5416ED23D88}" srcId="{5A08D1E9-283C-4168-8540-D16E0522DE7D}" destId="{C22F5555-C2D5-4857-B700-AAFFFD1EB5BE}" srcOrd="0" destOrd="0" parTransId="{AFF87257-E5D4-4300-A7AA-BF0C1F8764FF}" sibTransId="{90FD4F82-BD28-4B75-81C5-04252174B3D2}"/>
    <dgm:cxn modelId="{5940C1D0-7EB8-C941-A242-6ACEEAC0FAB8}" type="presOf" srcId="{705FCC5B-6800-431C-B3F1-912902616763}" destId="{E10A31D3-3CF6-4B99-8231-F8E8D837D13B}" srcOrd="0" destOrd="0" presId="urn:microsoft.com/office/officeart/2018/2/layout/IconVerticalSolidList"/>
    <dgm:cxn modelId="{4813D0FD-A146-2C45-8A3F-E82A0F68B78C}" type="presParOf" srcId="{53A71FAA-27CB-4A23-AA78-648EA5CA47F7}" destId="{4E3F5E31-C8E3-41A1-A70A-4A6BB6576938}" srcOrd="0" destOrd="0" presId="urn:microsoft.com/office/officeart/2018/2/layout/IconVerticalSolidList"/>
    <dgm:cxn modelId="{39A57CBC-9C93-B545-B371-1983469834DA}" type="presParOf" srcId="{4E3F5E31-C8E3-41A1-A70A-4A6BB6576938}" destId="{E87FFE4D-AB34-42D2-8206-22A838C88720}" srcOrd="0" destOrd="0" presId="urn:microsoft.com/office/officeart/2018/2/layout/IconVerticalSolidList"/>
    <dgm:cxn modelId="{41DA3A7D-3699-9D48-9EA4-4627E2C05CC8}" type="presParOf" srcId="{4E3F5E31-C8E3-41A1-A70A-4A6BB6576938}" destId="{4D71F5F5-ABEA-48D9-9F9F-642F09BCE55E}" srcOrd="1" destOrd="0" presId="urn:microsoft.com/office/officeart/2018/2/layout/IconVerticalSolidList"/>
    <dgm:cxn modelId="{334119DC-418D-5747-9DB2-E4DD1183FE5D}" type="presParOf" srcId="{4E3F5E31-C8E3-41A1-A70A-4A6BB6576938}" destId="{72AB7845-4AD6-4E47-8F05-3B65059ABEDD}" srcOrd="2" destOrd="0" presId="urn:microsoft.com/office/officeart/2018/2/layout/IconVerticalSolidList"/>
    <dgm:cxn modelId="{E5D1E4ED-CE4A-9040-B5B8-B8B90BBF3669}" type="presParOf" srcId="{4E3F5E31-C8E3-41A1-A70A-4A6BB6576938}" destId="{DEB87A13-E590-4399-9DA7-6FA5AE732040}" srcOrd="3" destOrd="0" presId="urn:microsoft.com/office/officeart/2018/2/layout/IconVerticalSolidList"/>
    <dgm:cxn modelId="{A5356073-207B-C949-8996-46BBCA2280DB}" type="presParOf" srcId="{53A71FAA-27CB-4A23-AA78-648EA5CA47F7}" destId="{5072F169-3538-4FE2-A869-C11342B3701A}" srcOrd="1" destOrd="0" presId="urn:microsoft.com/office/officeart/2018/2/layout/IconVerticalSolidList"/>
    <dgm:cxn modelId="{BC9BBC48-C017-B847-B047-FDAA0EC1A42B}" type="presParOf" srcId="{53A71FAA-27CB-4A23-AA78-648EA5CA47F7}" destId="{C65F9FD2-3325-4526-A8A7-3AE25223EBB6}" srcOrd="2" destOrd="0" presId="urn:microsoft.com/office/officeart/2018/2/layout/IconVerticalSolidList"/>
    <dgm:cxn modelId="{85B74E6B-DAF5-0B44-9B36-6ED7B1C50552}" type="presParOf" srcId="{C65F9FD2-3325-4526-A8A7-3AE25223EBB6}" destId="{D7038208-C41E-4AEC-A1AF-B9D4F5727667}" srcOrd="0" destOrd="0" presId="urn:microsoft.com/office/officeart/2018/2/layout/IconVerticalSolidList"/>
    <dgm:cxn modelId="{3E303979-DBE1-BD44-9F4E-7E2458CC1C89}" type="presParOf" srcId="{C65F9FD2-3325-4526-A8A7-3AE25223EBB6}" destId="{49D4CE4D-75B4-4AB2-99F2-8EC4167B77CB}" srcOrd="1" destOrd="0" presId="urn:microsoft.com/office/officeart/2018/2/layout/IconVerticalSolidList"/>
    <dgm:cxn modelId="{8D4BFBB5-8050-9940-94DB-481350EDA4B5}" type="presParOf" srcId="{C65F9FD2-3325-4526-A8A7-3AE25223EBB6}" destId="{46633E4C-6BE6-448D-A0A1-93B570781D33}" srcOrd="2" destOrd="0" presId="urn:microsoft.com/office/officeart/2018/2/layout/IconVerticalSolidList"/>
    <dgm:cxn modelId="{34996976-6303-E04A-9A52-392C84A6EFA6}" type="presParOf" srcId="{C65F9FD2-3325-4526-A8A7-3AE25223EBB6}" destId="{0E6A9D73-702B-4607-8BD4-7BCF07B6D04A}" srcOrd="3" destOrd="0" presId="urn:microsoft.com/office/officeart/2018/2/layout/IconVerticalSolidList"/>
    <dgm:cxn modelId="{050EE2B4-7608-624A-B3CA-3B49BD6E0BCC}" type="presParOf" srcId="{C65F9FD2-3325-4526-A8A7-3AE25223EBB6}" destId="{DC19A4FB-3B2E-4D18-9B57-B3814D410781}" srcOrd="4" destOrd="0" presId="urn:microsoft.com/office/officeart/2018/2/layout/IconVerticalSolidList"/>
    <dgm:cxn modelId="{11CD704F-28C0-C649-82A3-A7CB2F53F399}" type="presParOf" srcId="{53A71FAA-27CB-4A23-AA78-648EA5CA47F7}" destId="{5AEE098C-C45D-483E-A98C-7ED7E1DFC53E}" srcOrd="3" destOrd="0" presId="urn:microsoft.com/office/officeart/2018/2/layout/IconVerticalSolidList"/>
    <dgm:cxn modelId="{00E884BC-38ED-A34C-B3EE-67CCD74FF1D5}" type="presParOf" srcId="{53A71FAA-27CB-4A23-AA78-648EA5CA47F7}" destId="{D6CA2107-9C27-4B7F-B8C0-55A6A770E5A3}" srcOrd="4" destOrd="0" presId="urn:microsoft.com/office/officeart/2018/2/layout/IconVerticalSolidList"/>
    <dgm:cxn modelId="{725EF165-B648-C14A-957D-52B416B29854}" type="presParOf" srcId="{D6CA2107-9C27-4B7F-B8C0-55A6A770E5A3}" destId="{01BF3198-3F57-4A00-BC18-6D474C9E3E85}" srcOrd="0" destOrd="0" presId="urn:microsoft.com/office/officeart/2018/2/layout/IconVerticalSolidList"/>
    <dgm:cxn modelId="{E7BC0890-1B32-C041-9B8D-CB3D93978BC1}" type="presParOf" srcId="{D6CA2107-9C27-4B7F-B8C0-55A6A770E5A3}" destId="{B6558ECA-9CBF-403D-BC2E-166B7200FE5E}" srcOrd="1" destOrd="0" presId="urn:microsoft.com/office/officeart/2018/2/layout/IconVerticalSolidList"/>
    <dgm:cxn modelId="{A3096E5E-37D9-B740-920F-40577A44560B}" type="presParOf" srcId="{D6CA2107-9C27-4B7F-B8C0-55A6A770E5A3}" destId="{10DBCC90-C150-4105-A5AE-85C6DBAB0C46}" srcOrd="2" destOrd="0" presId="urn:microsoft.com/office/officeart/2018/2/layout/IconVerticalSolidList"/>
    <dgm:cxn modelId="{FD207AD9-C5BC-9548-90AB-EFCBEA42A9D3}" type="presParOf" srcId="{D6CA2107-9C27-4B7F-B8C0-55A6A770E5A3}" destId="{E10A31D3-3CF6-4B99-8231-F8E8D837D13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6A64F5-6B14-4960-9781-D272463FC13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C984C66-F8DD-4B93-BC70-2DFCACE7BCC6}">
      <dgm:prSet/>
      <dgm:spPr/>
      <dgm:t>
        <a:bodyPr/>
        <a:lstStyle/>
        <a:p>
          <a:r>
            <a:rPr lang="en-GB" dirty="0"/>
            <a:t>RESTORE2</a:t>
          </a:r>
          <a:r>
            <a:rPr lang="en-GB" baseline="30000" dirty="0"/>
            <a:t>TM</a:t>
          </a:r>
          <a:endParaRPr lang="en-US" dirty="0"/>
        </a:p>
      </dgm:t>
    </dgm:pt>
    <dgm:pt modelId="{A1428A28-DF5A-412A-96F5-E7C30FE24CFC}" type="parTrans" cxnId="{3427314D-DD01-4A99-A6FA-D8E84277ED85}">
      <dgm:prSet/>
      <dgm:spPr/>
      <dgm:t>
        <a:bodyPr/>
        <a:lstStyle/>
        <a:p>
          <a:endParaRPr lang="en-US"/>
        </a:p>
      </dgm:t>
    </dgm:pt>
    <dgm:pt modelId="{5A65426F-DA01-4A60-9140-E3CF78576309}" type="sibTrans" cxnId="{3427314D-DD01-4A99-A6FA-D8E84277ED85}">
      <dgm:prSet/>
      <dgm:spPr/>
      <dgm:t>
        <a:bodyPr/>
        <a:lstStyle/>
        <a:p>
          <a:endParaRPr lang="en-US"/>
        </a:p>
      </dgm:t>
    </dgm:pt>
    <dgm:pt modelId="{1B32E1DC-771B-4B40-A3B1-0CA13AE4D5E9}">
      <dgm:prSet/>
      <dgm:spPr/>
      <dgm:t>
        <a:bodyPr/>
        <a:lstStyle/>
        <a:p>
          <a:r>
            <a:rPr lang="en-GB"/>
            <a:t>Taking physical observations</a:t>
          </a:r>
          <a:endParaRPr lang="en-US"/>
        </a:p>
      </dgm:t>
    </dgm:pt>
    <dgm:pt modelId="{E9B14A38-515E-43B6-A24D-F23DE11BF41E}" type="parTrans" cxnId="{E279A085-B446-4072-A7DE-D8E458508DF0}">
      <dgm:prSet/>
      <dgm:spPr/>
      <dgm:t>
        <a:bodyPr/>
        <a:lstStyle/>
        <a:p>
          <a:endParaRPr lang="en-US"/>
        </a:p>
      </dgm:t>
    </dgm:pt>
    <dgm:pt modelId="{3539C438-32B9-49C4-9E00-64F70685821E}" type="sibTrans" cxnId="{E279A085-B446-4072-A7DE-D8E458508DF0}">
      <dgm:prSet/>
      <dgm:spPr/>
      <dgm:t>
        <a:bodyPr/>
        <a:lstStyle/>
        <a:p>
          <a:endParaRPr lang="en-US"/>
        </a:p>
      </dgm:t>
    </dgm:pt>
    <dgm:pt modelId="{86FEE66E-D160-412A-BBD5-72C4630461B4}">
      <dgm:prSet/>
      <dgm:spPr/>
      <dgm:t>
        <a:bodyPr/>
        <a:lstStyle/>
        <a:p>
          <a:r>
            <a:rPr lang="en-GB"/>
            <a:t>Calculating NEWS2 </a:t>
          </a:r>
          <a:endParaRPr lang="en-US"/>
        </a:p>
      </dgm:t>
    </dgm:pt>
    <dgm:pt modelId="{F2B9F1FD-38A1-41B1-928C-D3B7F72C18CC}" type="parTrans" cxnId="{022A472D-2633-453B-8C99-7A57FADEE978}">
      <dgm:prSet/>
      <dgm:spPr/>
      <dgm:t>
        <a:bodyPr/>
        <a:lstStyle/>
        <a:p>
          <a:endParaRPr lang="en-US"/>
        </a:p>
      </dgm:t>
    </dgm:pt>
    <dgm:pt modelId="{7159AD77-3604-4A71-B33E-7B0E075A13AE}" type="sibTrans" cxnId="{022A472D-2633-453B-8C99-7A57FADEE978}">
      <dgm:prSet/>
      <dgm:spPr/>
      <dgm:t>
        <a:bodyPr/>
        <a:lstStyle/>
        <a:p>
          <a:endParaRPr lang="en-US"/>
        </a:p>
      </dgm:t>
    </dgm:pt>
    <dgm:pt modelId="{DA6D0003-F6FE-449A-8569-E8AC649EB8BC}">
      <dgm:prSet/>
      <dgm:spPr/>
      <dgm:t>
        <a:bodyPr/>
        <a:lstStyle/>
        <a:p>
          <a:r>
            <a:rPr lang="en-GB" dirty="0"/>
            <a:t>ReSPECT</a:t>
          </a:r>
          <a:endParaRPr lang="en-US" dirty="0"/>
        </a:p>
      </dgm:t>
    </dgm:pt>
    <dgm:pt modelId="{75B922AD-07EC-4FC4-8A70-DB6980FC96D2}" type="parTrans" cxnId="{0B947C55-833A-4B29-860C-AB8E8336EDBD}">
      <dgm:prSet/>
      <dgm:spPr/>
      <dgm:t>
        <a:bodyPr/>
        <a:lstStyle/>
        <a:p>
          <a:endParaRPr lang="en-US"/>
        </a:p>
      </dgm:t>
    </dgm:pt>
    <dgm:pt modelId="{826B785C-313F-4E42-BAF3-21B77E4F1807}" type="sibTrans" cxnId="{0B947C55-833A-4B29-860C-AB8E8336EDBD}">
      <dgm:prSet/>
      <dgm:spPr/>
      <dgm:t>
        <a:bodyPr/>
        <a:lstStyle/>
        <a:p>
          <a:endParaRPr lang="en-US"/>
        </a:p>
      </dgm:t>
    </dgm:pt>
    <dgm:pt modelId="{46742F03-6E7F-4A7B-865A-33003587D98E}">
      <dgm:prSet/>
      <dgm:spPr/>
      <dgm:t>
        <a:bodyPr/>
        <a:lstStyle/>
        <a:p>
          <a:r>
            <a:rPr lang="en-GB"/>
            <a:t>Q&amp;A</a:t>
          </a:r>
          <a:endParaRPr lang="en-US"/>
        </a:p>
      </dgm:t>
    </dgm:pt>
    <dgm:pt modelId="{A8E974DE-F6D9-4DCA-85C1-6FE92566C262}" type="parTrans" cxnId="{002C1771-6A79-4A5E-B685-750B75189F71}">
      <dgm:prSet/>
      <dgm:spPr/>
      <dgm:t>
        <a:bodyPr/>
        <a:lstStyle/>
        <a:p>
          <a:endParaRPr lang="en-US"/>
        </a:p>
      </dgm:t>
    </dgm:pt>
    <dgm:pt modelId="{2829F07D-4922-48B2-829B-B5E8A7E520F1}" type="sibTrans" cxnId="{002C1771-6A79-4A5E-B685-750B75189F71}">
      <dgm:prSet/>
      <dgm:spPr/>
      <dgm:t>
        <a:bodyPr/>
        <a:lstStyle/>
        <a:p>
          <a:endParaRPr lang="en-US"/>
        </a:p>
      </dgm:t>
    </dgm:pt>
    <dgm:pt modelId="{D58CAA0A-37F8-4E84-8E1C-5610A535565A}">
      <dgm:prSet/>
      <dgm:spPr/>
      <dgm:t>
        <a:bodyPr/>
        <a:lstStyle/>
        <a:p>
          <a:r>
            <a:rPr lang="en-GB"/>
            <a:t>Close</a:t>
          </a:r>
          <a:endParaRPr lang="en-US"/>
        </a:p>
      </dgm:t>
    </dgm:pt>
    <dgm:pt modelId="{BE478303-A708-4F81-B012-E4E0F76E0E4D}" type="parTrans" cxnId="{228E0C8E-03DB-4C1A-9FE6-8A1C171A397F}">
      <dgm:prSet/>
      <dgm:spPr/>
      <dgm:t>
        <a:bodyPr/>
        <a:lstStyle/>
        <a:p>
          <a:endParaRPr lang="en-US"/>
        </a:p>
      </dgm:t>
    </dgm:pt>
    <dgm:pt modelId="{035A3F29-6AC0-4C12-AD9D-E9DEC14F5549}" type="sibTrans" cxnId="{228E0C8E-03DB-4C1A-9FE6-8A1C171A397F}">
      <dgm:prSet/>
      <dgm:spPr/>
      <dgm:t>
        <a:bodyPr/>
        <a:lstStyle/>
        <a:p>
          <a:endParaRPr lang="en-US"/>
        </a:p>
      </dgm:t>
    </dgm:pt>
    <dgm:pt modelId="{B8E7F26D-B969-9B4A-8EEA-4A03570F3EBB}" type="pres">
      <dgm:prSet presAssocID="{B16A64F5-6B14-4960-9781-D272463FC136}" presName="diagram" presStyleCnt="0">
        <dgm:presLayoutVars>
          <dgm:dir/>
          <dgm:resizeHandles val="exact"/>
        </dgm:presLayoutVars>
      </dgm:prSet>
      <dgm:spPr/>
      <dgm:t>
        <a:bodyPr/>
        <a:lstStyle/>
        <a:p>
          <a:endParaRPr lang="en-GB"/>
        </a:p>
      </dgm:t>
    </dgm:pt>
    <dgm:pt modelId="{A9E6573E-2448-EE42-B524-C07544769F33}" type="pres">
      <dgm:prSet presAssocID="{2C984C66-F8DD-4B93-BC70-2DFCACE7BCC6}" presName="node" presStyleLbl="node1" presStyleIdx="0" presStyleCnt="6">
        <dgm:presLayoutVars>
          <dgm:bulletEnabled val="1"/>
        </dgm:presLayoutVars>
      </dgm:prSet>
      <dgm:spPr/>
      <dgm:t>
        <a:bodyPr/>
        <a:lstStyle/>
        <a:p>
          <a:endParaRPr lang="en-GB"/>
        </a:p>
      </dgm:t>
    </dgm:pt>
    <dgm:pt modelId="{4DB6477C-04F7-2A4D-97CA-27A917B5293B}" type="pres">
      <dgm:prSet presAssocID="{5A65426F-DA01-4A60-9140-E3CF78576309}" presName="sibTrans" presStyleCnt="0"/>
      <dgm:spPr/>
    </dgm:pt>
    <dgm:pt modelId="{EA59DAEB-8E8D-BE42-AAD7-757A0A3C3797}" type="pres">
      <dgm:prSet presAssocID="{1B32E1DC-771B-4B40-A3B1-0CA13AE4D5E9}" presName="node" presStyleLbl="node1" presStyleIdx="1" presStyleCnt="6">
        <dgm:presLayoutVars>
          <dgm:bulletEnabled val="1"/>
        </dgm:presLayoutVars>
      </dgm:prSet>
      <dgm:spPr/>
      <dgm:t>
        <a:bodyPr/>
        <a:lstStyle/>
        <a:p>
          <a:endParaRPr lang="en-GB"/>
        </a:p>
      </dgm:t>
    </dgm:pt>
    <dgm:pt modelId="{74AEA1C2-7D7B-6E45-BB26-117529CC31C1}" type="pres">
      <dgm:prSet presAssocID="{3539C438-32B9-49C4-9E00-64F70685821E}" presName="sibTrans" presStyleCnt="0"/>
      <dgm:spPr/>
    </dgm:pt>
    <dgm:pt modelId="{A7473C7A-76FB-EF4F-8180-C5240E0A8977}" type="pres">
      <dgm:prSet presAssocID="{86FEE66E-D160-412A-BBD5-72C4630461B4}" presName="node" presStyleLbl="node1" presStyleIdx="2" presStyleCnt="6">
        <dgm:presLayoutVars>
          <dgm:bulletEnabled val="1"/>
        </dgm:presLayoutVars>
      </dgm:prSet>
      <dgm:spPr/>
      <dgm:t>
        <a:bodyPr/>
        <a:lstStyle/>
        <a:p>
          <a:endParaRPr lang="en-GB"/>
        </a:p>
      </dgm:t>
    </dgm:pt>
    <dgm:pt modelId="{FD131236-D908-9441-A164-1E4AA1D83D91}" type="pres">
      <dgm:prSet presAssocID="{7159AD77-3604-4A71-B33E-7B0E075A13AE}" presName="sibTrans" presStyleCnt="0"/>
      <dgm:spPr/>
    </dgm:pt>
    <dgm:pt modelId="{CADC0678-522D-6142-A02C-E4EC0D74EC46}" type="pres">
      <dgm:prSet presAssocID="{DA6D0003-F6FE-449A-8569-E8AC649EB8BC}" presName="node" presStyleLbl="node1" presStyleIdx="3" presStyleCnt="6">
        <dgm:presLayoutVars>
          <dgm:bulletEnabled val="1"/>
        </dgm:presLayoutVars>
      </dgm:prSet>
      <dgm:spPr/>
      <dgm:t>
        <a:bodyPr/>
        <a:lstStyle/>
        <a:p>
          <a:endParaRPr lang="en-GB"/>
        </a:p>
      </dgm:t>
    </dgm:pt>
    <dgm:pt modelId="{49114F3C-62A4-934D-92EE-3AAE86EEFD59}" type="pres">
      <dgm:prSet presAssocID="{826B785C-313F-4E42-BAF3-21B77E4F1807}" presName="sibTrans" presStyleCnt="0"/>
      <dgm:spPr/>
    </dgm:pt>
    <dgm:pt modelId="{ABA2E509-564E-604F-9138-46F006DAD79E}" type="pres">
      <dgm:prSet presAssocID="{46742F03-6E7F-4A7B-865A-33003587D98E}" presName="node" presStyleLbl="node1" presStyleIdx="4" presStyleCnt="6">
        <dgm:presLayoutVars>
          <dgm:bulletEnabled val="1"/>
        </dgm:presLayoutVars>
      </dgm:prSet>
      <dgm:spPr/>
      <dgm:t>
        <a:bodyPr/>
        <a:lstStyle/>
        <a:p>
          <a:endParaRPr lang="en-GB"/>
        </a:p>
      </dgm:t>
    </dgm:pt>
    <dgm:pt modelId="{FACE0F55-12BF-754D-84D5-0053A6FBE162}" type="pres">
      <dgm:prSet presAssocID="{2829F07D-4922-48B2-829B-B5E8A7E520F1}" presName="sibTrans" presStyleCnt="0"/>
      <dgm:spPr/>
    </dgm:pt>
    <dgm:pt modelId="{CB2CB6EB-A732-C341-ACA1-912981FDC34D}" type="pres">
      <dgm:prSet presAssocID="{D58CAA0A-37F8-4E84-8E1C-5610A535565A}" presName="node" presStyleLbl="node1" presStyleIdx="5" presStyleCnt="6">
        <dgm:presLayoutVars>
          <dgm:bulletEnabled val="1"/>
        </dgm:presLayoutVars>
      </dgm:prSet>
      <dgm:spPr/>
      <dgm:t>
        <a:bodyPr/>
        <a:lstStyle/>
        <a:p>
          <a:endParaRPr lang="en-GB"/>
        </a:p>
      </dgm:t>
    </dgm:pt>
  </dgm:ptLst>
  <dgm:cxnLst>
    <dgm:cxn modelId="{D663F6B7-C3EF-E144-9618-4DA2C580DBC8}" type="presOf" srcId="{DA6D0003-F6FE-449A-8569-E8AC649EB8BC}" destId="{CADC0678-522D-6142-A02C-E4EC0D74EC46}" srcOrd="0" destOrd="0" presId="urn:microsoft.com/office/officeart/2005/8/layout/default"/>
    <dgm:cxn modelId="{59A3BD12-E192-A242-A9D9-0B7DB3798EC2}" type="presOf" srcId="{46742F03-6E7F-4A7B-865A-33003587D98E}" destId="{ABA2E509-564E-604F-9138-46F006DAD79E}" srcOrd="0" destOrd="0" presId="urn:microsoft.com/office/officeart/2005/8/layout/default"/>
    <dgm:cxn modelId="{9A5B235A-7155-CC49-A589-1E5DB832BFA0}" type="presOf" srcId="{D58CAA0A-37F8-4E84-8E1C-5610A535565A}" destId="{CB2CB6EB-A732-C341-ACA1-912981FDC34D}" srcOrd="0" destOrd="0" presId="urn:microsoft.com/office/officeart/2005/8/layout/default"/>
    <dgm:cxn modelId="{022A472D-2633-453B-8C99-7A57FADEE978}" srcId="{B16A64F5-6B14-4960-9781-D272463FC136}" destId="{86FEE66E-D160-412A-BBD5-72C4630461B4}" srcOrd="2" destOrd="0" parTransId="{F2B9F1FD-38A1-41B1-928C-D3B7F72C18CC}" sibTransId="{7159AD77-3604-4A71-B33E-7B0E075A13AE}"/>
    <dgm:cxn modelId="{FFB9E78E-D451-C746-B523-2E73CB1F8D28}" type="presOf" srcId="{86FEE66E-D160-412A-BBD5-72C4630461B4}" destId="{A7473C7A-76FB-EF4F-8180-C5240E0A8977}" srcOrd="0" destOrd="0" presId="urn:microsoft.com/office/officeart/2005/8/layout/default"/>
    <dgm:cxn modelId="{3427314D-DD01-4A99-A6FA-D8E84277ED85}" srcId="{B16A64F5-6B14-4960-9781-D272463FC136}" destId="{2C984C66-F8DD-4B93-BC70-2DFCACE7BCC6}" srcOrd="0" destOrd="0" parTransId="{A1428A28-DF5A-412A-96F5-E7C30FE24CFC}" sibTransId="{5A65426F-DA01-4A60-9140-E3CF78576309}"/>
    <dgm:cxn modelId="{11536419-440E-1642-B926-172EC46F7271}" type="presOf" srcId="{1B32E1DC-771B-4B40-A3B1-0CA13AE4D5E9}" destId="{EA59DAEB-8E8D-BE42-AAD7-757A0A3C3797}" srcOrd="0" destOrd="0" presId="urn:microsoft.com/office/officeart/2005/8/layout/default"/>
    <dgm:cxn modelId="{2B01E2D5-DA96-CD4F-87BF-7D19734B3AA6}" type="presOf" srcId="{B16A64F5-6B14-4960-9781-D272463FC136}" destId="{B8E7F26D-B969-9B4A-8EEA-4A03570F3EBB}" srcOrd="0" destOrd="0" presId="urn:microsoft.com/office/officeart/2005/8/layout/default"/>
    <dgm:cxn modelId="{228E0C8E-03DB-4C1A-9FE6-8A1C171A397F}" srcId="{B16A64F5-6B14-4960-9781-D272463FC136}" destId="{D58CAA0A-37F8-4E84-8E1C-5610A535565A}" srcOrd="5" destOrd="0" parTransId="{BE478303-A708-4F81-B012-E4E0F76E0E4D}" sibTransId="{035A3F29-6AC0-4C12-AD9D-E9DEC14F5549}"/>
    <dgm:cxn modelId="{002C1771-6A79-4A5E-B685-750B75189F71}" srcId="{B16A64F5-6B14-4960-9781-D272463FC136}" destId="{46742F03-6E7F-4A7B-865A-33003587D98E}" srcOrd="4" destOrd="0" parTransId="{A8E974DE-F6D9-4DCA-85C1-6FE92566C262}" sibTransId="{2829F07D-4922-48B2-829B-B5E8A7E520F1}"/>
    <dgm:cxn modelId="{E279A085-B446-4072-A7DE-D8E458508DF0}" srcId="{B16A64F5-6B14-4960-9781-D272463FC136}" destId="{1B32E1DC-771B-4B40-A3B1-0CA13AE4D5E9}" srcOrd="1" destOrd="0" parTransId="{E9B14A38-515E-43B6-A24D-F23DE11BF41E}" sibTransId="{3539C438-32B9-49C4-9E00-64F70685821E}"/>
    <dgm:cxn modelId="{0B947C55-833A-4B29-860C-AB8E8336EDBD}" srcId="{B16A64F5-6B14-4960-9781-D272463FC136}" destId="{DA6D0003-F6FE-449A-8569-E8AC649EB8BC}" srcOrd="3" destOrd="0" parTransId="{75B922AD-07EC-4FC4-8A70-DB6980FC96D2}" sibTransId="{826B785C-313F-4E42-BAF3-21B77E4F1807}"/>
    <dgm:cxn modelId="{9FBA74F3-1E87-664C-B9F4-C2E2DADDCB13}" type="presOf" srcId="{2C984C66-F8DD-4B93-BC70-2DFCACE7BCC6}" destId="{A9E6573E-2448-EE42-B524-C07544769F33}" srcOrd="0" destOrd="0" presId="urn:microsoft.com/office/officeart/2005/8/layout/default"/>
    <dgm:cxn modelId="{FD56CBE7-FDE1-194A-A3FF-1C68A5E3C49E}" type="presParOf" srcId="{B8E7F26D-B969-9B4A-8EEA-4A03570F3EBB}" destId="{A9E6573E-2448-EE42-B524-C07544769F33}" srcOrd="0" destOrd="0" presId="urn:microsoft.com/office/officeart/2005/8/layout/default"/>
    <dgm:cxn modelId="{19E374B5-CF46-814F-AC03-2FD9318CDFB7}" type="presParOf" srcId="{B8E7F26D-B969-9B4A-8EEA-4A03570F3EBB}" destId="{4DB6477C-04F7-2A4D-97CA-27A917B5293B}" srcOrd="1" destOrd="0" presId="urn:microsoft.com/office/officeart/2005/8/layout/default"/>
    <dgm:cxn modelId="{26039ABC-F1CC-C24D-B355-4F6B1FB2C209}" type="presParOf" srcId="{B8E7F26D-B969-9B4A-8EEA-4A03570F3EBB}" destId="{EA59DAEB-8E8D-BE42-AAD7-757A0A3C3797}" srcOrd="2" destOrd="0" presId="urn:microsoft.com/office/officeart/2005/8/layout/default"/>
    <dgm:cxn modelId="{94B44001-9D7E-C14B-98BE-5F36C0EDC525}" type="presParOf" srcId="{B8E7F26D-B969-9B4A-8EEA-4A03570F3EBB}" destId="{74AEA1C2-7D7B-6E45-BB26-117529CC31C1}" srcOrd="3" destOrd="0" presId="urn:microsoft.com/office/officeart/2005/8/layout/default"/>
    <dgm:cxn modelId="{9B447EA6-1FD0-A245-A77D-9313F7EFD26C}" type="presParOf" srcId="{B8E7F26D-B969-9B4A-8EEA-4A03570F3EBB}" destId="{A7473C7A-76FB-EF4F-8180-C5240E0A8977}" srcOrd="4" destOrd="0" presId="urn:microsoft.com/office/officeart/2005/8/layout/default"/>
    <dgm:cxn modelId="{4EDA9A93-B5C8-A14C-B92B-7C5056579D94}" type="presParOf" srcId="{B8E7F26D-B969-9B4A-8EEA-4A03570F3EBB}" destId="{FD131236-D908-9441-A164-1E4AA1D83D91}" srcOrd="5" destOrd="0" presId="urn:microsoft.com/office/officeart/2005/8/layout/default"/>
    <dgm:cxn modelId="{006E39B8-AA95-AC46-B7B3-E253FD256635}" type="presParOf" srcId="{B8E7F26D-B969-9B4A-8EEA-4A03570F3EBB}" destId="{CADC0678-522D-6142-A02C-E4EC0D74EC46}" srcOrd="6" destOrd="0" presId="urn:microsoft.com/office/officeart/2005/8/layout/default"/>
    <dgm:cxn modelId="{67DC9384-F97A-6244-A6C6-79002DC6B813}" type="presParOf" srcId="{B8E7F26D-B969-9B4A-8EEA-4A03570F3EBB}" destId="{49114F3C-62A4-934D-92EE-3AAE86EEFD59}" srcOrd="7" destOrd="0" presId="urn:microsoft.com/office/officeart/2005/8/layout/default"/>
    <dgm:cxn modelId="{B5B09031-B3CC-E741-8F76-F88236E95321}" type="presParOf" srcId="{B8E7F26D-B969-9B4A-8EEA-4A03570F3EBB}" destId="{ABA2E509-564E-604F-9138-46F006DAD79E}" srcOrd="8" destOrd="0" presId="urn:microsoft.com/office/officeart/2005/8/layout/default"/>
    <dgm:cxn modelId="{10A65E0C-7F7A-7140-A5F3-FA6D9E6A5076}" type="presParOf" srcId="{B8E7F26D-B969-9B4A-8EEA-4A03570F3EBB}" destId="{FACE0F55-12BF-754D-84D5-0053A6FBE162}" srcOrd="9" destOrd="0" presId="urn:microsoft.com/office/officeart/2005/8/layout/default"/>
    <dgm:cxn modelId="{7C06A5D6-AE79-454A-85ED-9E4768CD9959}" type="presParOf" srcId="{B8E7F26D-B969-9B4A-8EEA-4A03570F3EBB}" destId="{CB2CB6EB-A732-C341-ACA1-912981FDC3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9E3D-8C3D-1942-AED9-7C1BF54D79B7}">
      <dsp:nvSpPr>
        <dsp:cNvPr id="0" name=""/>
        <dsp:cNvSpPr/>
      </dsp:nvSpPr>
      <dsp:spPr>
        <a:xfrm>
          <a:off x="0" y="67899"/>
          <a:ext cx="4114800"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S    Situation</a:t>
          </a:r>
          <a:endParaRPr lang="en-US" sz="2800" kern="1200" dirty="0"/>
        </a:p>
      </dsp:txBody>
      <dsp:txXfrm>
        <a:off x="31984" y="99883"/>
        <a:ext cx="4050832" cy="591232"/>
      </dsp:txXfrm>
    </dsp:sp>
    <dsp:sp modelId="{D939FD8E-FBB7-264F-A47A-1EB5D913DF9D}">
      <dsp:nvSpPr>
        <dsp:cNvPr id="0" name=""/>
        <dsp:cNvSpPr/>
      </dsp:nvSpPr>
      <dsp:spPr>
        <a:xfrm>
          <a:off x="0" y="781121"/>
          <a:ext cx="4114800" cy="655200"/>
        </a:xfrm>
        <a:prstGeom prst="roundRect">
          <a:avLst/>
        </a:prstGeom>
        <a:solidFill>
          <a:schemeClr val="accent2">
            <a:hueOff val="-2703876"/>
            <a:satOff val="-720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B    Background</a:t>
          </a:r>
          <a:endParaRPr lang="en-US" sz="2800" kern="1200" dirty="0"/>
        </a:p>
      </dsp:txBody>
      <dsp:txXfrm>
        <a:off x="31984" y="813105"/>
        <a:ext cx="4050832" cy="591232"/>
      </dsp:txXfrm>
    </dsp:sp>
    <dsp:sp modelId="{8F3CFD46-1945-ED4C-B734-96C24E189A9B}">
      <dsp:nvSpPr>
        <dsp:cNvPr id="0" name=""/>
        <dsp:cNvSpPr/>
      </dsp:nvSpPr>
      <dsp:spPr>
        <a:xfrm>
          <a:off x="0" y="1516961"/>
          <a:ext cx="4114800" cy="655200"/>
        </a:xfrm>
        <a:prstGeom prst="roundRect">
          <a:avLst/>
        </a:prstGeom>
        <a:solidFill>
          <a:schemeClr val="accent2">
            <a:hueOff val="-5407753"/>
            <a:satOff val="-1441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A    Assessment</a:t>
          </a:r>
          <a:endParaRPr lang="en-US" sz="2800" kern="1200" dirty="0"/>
        </a:p>
      </dsp:txBody>
      <dsp:txXfrm>
        <a:off x="31984" y="1548945"/>
        <a:ext cx="4050832" cy="591232"/>
      </dsp:txXfrm>
    </dsp:sp>
    <dsp:sp modelId="{41D98861-4FE6-DC4A-A59D-C41F858CCFEF}">
      <dsp:nvSpPr>
        <dsp:cNvPr id="0" name=""/>
        <dsp:cNvSpPr/>
      </dsp:nvSpPr>
      <dsp:spPr>
        <a:xfrm>
          <a:off x="0" y="2252801"/>
          <a:ext cx="4114800" cy="655200"/>
        </a:xfrm>
        <a:prstGeom prst="roundRect">
          <a:avLst/>
        </a:prstGeom>
        <a:solidFill>
          <a:schemeClr val="accent2">
            <a:hueOff val="-8111629"/>
            <a:satOff val="-21619"/>
            <a:lumOff val="1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R   Recommendation</a:t>
          </a:r>
          <a:endParaRPr lang="en-US" sz="2800" kern="1200" dirty="0"/>
        </a:p>
      </dsp:txBody>
      <dsp:txXfrm>
        <a:off x="31984" y="2284785"/>
        <a:ext cx="4050832" cy="591232"/>
      </dsp:txXfrm>
    </dsp:sp>
    <dsp:sp modelId="{45996955-4A63-C445-AF09-9DBEF59E2351}">
      <dsp:nvSpPr>
        <dsp:cNvPr id="0" name=""/>
        <dsp:cNvSpPr/>
      </dsp:nvSpPr>
      <dsp:spPr>
        <a:xfrm>
          <a:off x="0" y="2988641"/>
          <a:ext cx="4114800" cy="655200"/>
        </a:xfrm>
        <a:prstGeom prst="roundRect">
          <a:avLst/>
        </a:prstGeom>
        <a:solidFill>
          <a:schemeClr val="accent2">
            <a:hueOff val="-10815505"/>
            <a:satOff val="-28825"/>
            <a:lumOff val="2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D   Decision</a:t>
          </a:r>
          <a:endParaRPr lang="en-US" sz="2800" kern="1200" dirty="0"/>
        </a:p>
      </dsp:txBody>
      <dsp:txXfrm>
        <a:off x="31984" y="3020625"/>
        <a:ext cx="4050832"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6CECC-C1EC-8745-BF0C-C076E1336651}">
      <dsp:nvSpPr>
        <dsp:cNvPr id="0" name=""/>
        <dsp:cNvSpPr/>
      </dsp:nvSpPr>
      <dsp:spPr>
        <a:xfrm>
          <a:off x="0" y="20317"/>
          <a:ext cx="11050611" cy="1134971"/>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smtClean="0">
              <a:latin typeface="Calibri" panose="020F0502020204030204" pitchFamily="34" charset="0"/>
              <a:cs typeface="Calibri" panose="020F0502020204030204" pitchFamily="34" charset="0"/>
            </a:rPr>
            <a:t>S</a:t>
          </a:r>
          <a:r>
            <a:rPr lang="en-GB" sz="1900" kern="1200" dirty="0" smtClean="0"/>
            <a:t>: </a:t>
          </a:r>
          <a:r>
            <a:rPr lang="en-GB" sz="2200" b="1" kern="1200" dirty="0">
              <a:latin typeface="Calibri" panose="020F0502020204030204" pitchFamily="34" charset="0"/>
              <a:cs typeface="Calibri" panose="020F0502020204030204" pitchFamily="34" charset="0"/>
            </a:rPr>
            <a:t>Briefly describe the current situation and give a clear concise overview of relevant </a:t>
          </a:r>
          <a:r>
            <a:rPr lang="en-GB" sz="2200" b="1" kern="1200" dirty="0" smtClean="0">
              <a:latin typeface="Calibri" panose="020F0502020204030204" pitchFamily="34" charset="0"/>
              <a:cs typeface="Calibri" panose="020F0502020204030204" pitchFamily="34" charset="0"/>
            </a:rPr>
            <a:t>issues</a:t>
          </a:r>
          <a:endParaRPr lang="en-US" sz="2200" b="1" kern="1200" dirty="0">
            <a:latin typeface="Calibri" panose="020F0502020204030204" pitchFamily="34" charset="0"/>
            <a:cs typeface="Calibri" panose="020F0502020204030204" pitchFamily="34" charset="0"/>
          </a:endParaRPr>
        </a:p>
      </dsp:txBody>
      <dsp:txXfrm>
        <a:off x="55405" y="75722"/>
        <a:ext cx="10939801" cy="1024161"/>
      </dsp:txXfrm>
    </dsp:sp>
    <dsp:sp modelId="{F0980A5B-F15D-7443-BBDE-15F60CFFAFBA}">
      <dsp:nvSpPr>
        <dsp:cNvPr id="0" name=""/>
        <dsp:cNvSpPr/>
      </dsp:nvSpPr>
      <dsp:spPr>
        <a:xfrm>
          <a:off x="0" y="1241689"/>
          <a:ext cx="11050611" cy="920423"/>
        </a:xfrm>
        <a:prstGeom prst="roundRect">
          <a:avLst/>
        </a:prstGeom>
        <a:solidFill>
          <a:schemeClr val="accent1">
            <a:shade val="80000"/>
            <a:hueOff val="207682"/>
            <a:satOff val="-15189"/>
            <a:lumOff val="93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latin typeface="Calibri" panose="020F0502020204030204" pitchFamily="34" charset="0"/>
              <a:cs typeface="Calibri" panose="020F0502020204030204" pitchFamily="34" charset="0"/>
            </a:rPr>
            <a:t>B</a:t>
          </a:r>
          <a:r>
            <a:rPr lang="en-GB" sz="2200" kern="1200" dirty="0">
              <a:latin typeface="Calibri" panose="020F0502020204030204" pitchFamily="34" charset="0"/>
              <a:cs typeface="Calibri" panose="020F0502020204030204" pitchFamily="34" charset="0"/>
            </a:rPr>
            <a:t>: </a:t>
          </a:r>
          <a:r>
            <a:rPr lang="en-GB" sz="2200" b="1" kern="1200" dirty="0">
              <a:latin typeface="Calibri" panose="020F0502020204030204" pitchFamily="34" charset="0"/>
              <a:cs typeface="Calibri" panose="020F0502020204030204" pitchFamily="34" charset="0"/>
            </a:rPr>
            <a:t>Briefly state the relevant history and what got you to this </a:t>
          </a:r>
          <a:r>
            <a:rPr lang="en-GB" sz="2200" b="1" kern="1200" dirty="0" smtClean="0">
              <a:latin typeface="Calibri" panose="020F0502020204030204" pitchFamily="34" charset="0"/>
              <a:cs typeface="Calibri" panose="020F0502020204030204" pitchFamily="34" charset="0"/>
            </a:rPr>
            <a:t>point (</a:t>
          </a:r>
          <a:r>
            <a:rPr lang="en-GB" sz="2200" b="1" kern="1200" dirty="0" err="1" smtClean="0">
              <a:latin typeface="Calibri" panose="020F0502020204030204" pitchFamily="34" charset="0"/>
              <a:cs typeface="Calibri" panose="020F0502020204030204" pitchFamily="34" charset="0"/>
            </a:rPr>
            <a:t>inc.</a:t>
          </a:r>
          <a:r>
            <a:rPr lang="en-GB" sz="2200" b="1" kern="1200" dirty="0" smtClean="0">
              <a:latin typeface="Calibri" panose="020F0502020204030204" pitchFamily="34" charset="0"/>
              <a:cs typeface="Calibri" panose="020F0502020204030204" pitchFamily="34" charset="0"/>
            </a:rPr>
            <a:t> TEP/</a:t>
          </a:r>
          <a:r>
            <a:rPr lang="en-GB" sz="2200" b="1" kern="1200" dirty="0" err="1" smtClean="0">
              <a:latin typeface="Calibri" panose="020F0502020204030204" pitchFamily="34" charset="0"/>
              <a:cs typeface="Calibri" panose="020F0502020204030204" pitchFamily="34" charset="0"/>
            </a:rPr>
            <a:t>ReSPECT</a:t>
          </a:r>
          <a:r>
            <a:rPr lang="en-GB" sz="2200" b="1" kern="1200" dirty="0" smtClean="0">
              <a:latin typeface="Calibri" panose="020F0502020204030204" pitchFamily="34" charset="0"/>
              <a:cs typeface="Calibri" panose="020F0502020204030204" pitchFamily="34" charset="0"/>
            </a:rPr>
            <a:t>/etc.)</a:t>
          </a:r>
          <a:endParaRPr lang="en-US" sz="2200" b="1" kern="1200" dirty="0">
            <a:latin typeface="Calibri" panose="020F0502020204030204" pitchFamily="34" charset="0"/>
            <a:cs typeface="Calibri" panose="020F0502020204030204" pitchFamily="34" charset="0"/>
          </a:endParaRPr>
        </a:p>
      </dsp:txBody>
      <dsp:txXfrm>
        <a:off x="44931" y="1286620"/>
        <a:ext cx="10960749" cy="830561"/>
      </dsp:txXfrm>
    </dsp:sp>
    <dsp:sp modelId="{06515674-F2D7-8541-A9CF-E9ADBDAAF325}">
      <dsp:nvSpPr>
        <dsp:cNvPr id="0" name=""/>
        <dsp:cNvSpPr/>
      </dsp:nvSpPr>
      <dsp:spPr>
        <a:xfrm>
          <a:off x="0" y="2248512"/>
          <a:ext cx="11050611" cy="1138570"/>
        </a:xfrm>
        <a:prstGeom prst="roundRect">
          <a:avLst/>
        </a:prstGeom>
        <a:solidFill>
          <a:schemeClr val="accent1">
            <a:shade val="80000"/>
            <a:hueOff val="415364"/>
            <a:satOff val="-30378"/>
            <a:lumOff val="187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latin typeface="Calibri" panose="020F0502020204030204" pitchFamily="34" charset="0"/>
              <a:cs typeface="Calibri" panose="020F0502020204030204" pitchFamily="34" charset="0"/>
            </a:rPr>
            <a:t>A</a:t>
          </a:r>
          <a:r>
            <a:rPr lang="en-GB" sz="2200" kern="1200" dirty="0">
              <a:latin typeface="Calibri" panose="020F0502020204030204" pitchFamily="34" charset="0"/>
              <a:cs typeface="Calibri" panose="020F0502020204030204" pitchFamily="34" charset="0"/>
            </a:rPr>
            <a:t>: </a:t>
          </a:r>
          <a:r>
            <a:rPr lang="en-GB" sz="2200" b="1" kern="1200" dirty="0">
              <a:latin typeface="Calibri" panose="020F0502020204030204" pitchFamily="34" charset="0"/>
              <a:cs typeface="Calibri" panose="020F0502020204030204" pitchFamily="34" charset="0"/>
            </a:rPr>
            <a:t>Summarise the facts and give your best assessment on what is happening</a:t>
          </a:r>
          <a:endParaRPr lang="en-US" sz="2200" b="1" kern="1200" dirty="0">
            <a:latin typeface="Calibri" panose="020F0502020204030204" pitchFamily="34" charset="0"/>
            <a:cs typeface="Calibri" panose="020F0502020204030204" pitchFamily="34" charset="0"/>
          </a:endParaRPr>
        </a:p>
      </dsp:txBody>
      <dsp:txXfrm>
        <a:off x="55580" y="2304092"/>
        <a:ext cx="10939451" cy="1027410"/>
      </dsp:txXfrm>
    </dsp:sp>
    <dsp:sp modelId="{D960DBB2-8139-9C48-A7B1-A6A916383A16}">
      <dsp:nvSpPr>
        <dsp:cNvPr id="0" name=""/>
        <dsp:cNvSpPr/>
      </dsp:nvSpPr>
      <dsp:spPr>
        <a:xfrm>
          <a:off x="0" y="3473483"/>
          <a:ext cx="11050611" cy="944060"/>
        </a:xfrm>
        <a:prstGeom prst="roundRect">
          <a:avLst/>
        </a:prstGeom>
        <a:solidFill>
          <a:schemeClr val="accent1">
            <a:shade val="80000"/>
            <a:hueOff val="623046"/>
            <a:satOff val="-45566"/>
            <a:lumOff val="28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latin typeface="Calibri" panose="020F0502020204030204" pitchFamily="34" charset="0"/>
              <a:cs typeface="Calibri" panose="020F0502020204030204" pitchFamily="34" charset="0"/>
            </a:rPr>
            <a:t>R</a:t>
          </a:r>
          <a:r>
            <a:rPr lang="en-GB" sz="2200" kern="1200" dirty="0">
              <a:latin typeface="Calibri" panose="020F0502020204030204" pitchFamily="34" charset="0"/>
              <a:cs typeface="Calibri" panose="020F0502020204030204" pitchFamily="34" charset="0"/>
            </a:rPr>
            <a:t>: </a:t>
          </a:r>
          <a:r>
            <a:rPr lang="en-GB" sz="2200" b="1" kern="1200" dirty="0">
              <a:latin typeface="Calibri" panose="020F0502020204030204" pitchFamily="34" charset="0"/>
              <a:cs typeface="Calibri" panose="020F0502020204030204" pitchFamily="34" charset="0"/>
            </a:rPr>
            <a:t>What actions are you asking for? What do you want to happen next?</a:t>
          </a:r>
          <a:endParaRPr lang="en-US" sz="2200" b="1" kern="1200" dirty="0">
            <a:latin typeface="Calibri" panose="020F0502020204030204" pitchFamily="34" charset="0"/>
            <a:cs typeface="Calibri" panose="020F0502020204030204" pitchFamily="34" charset="0"/>
          </a:endParaRPr>
        </a:p>
      </dsp:txBody>
      <dsp:txXfrm>
        <a:off x="46085" y="3519568"/>
        <a:ext cx="10958441" cy="851890"/>
      </dsp:txXfrm>
    </dsp:sp>
    <dsp:sp modelId="{C6BB46A5-31C0-5849-AF60-D4394EA81AB1}">
      <dsp:nvSpPr>
        <dsp:cNvPr id="0" name=""/>
        <dsp:cNvSpPr/>
      </dsp:nvSpPr>
      <dsp:spPr>
        <a:xfrm>
          <a:off x="0" y="4503943"/>
          <a:ext cx="11050611" cy="1018411"/>
        </a:xfrm>
        <a:prstGeom prst="roundRect">
          <a:avLst/>
        </a:prstGeom>
        <a:solidFill>
          <a:schemeClr val="accent1">
            <a:shade val="80000"/>
            <a:hueOff val="830728"/>
            <a:satOff val="-60755"/>
            <a:lumOff val="37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b="1" kern="1200" dirty="0">
              <a:latin typeface="Calibri" panose="020F0502020204030204" pitchFamily="34" charset="0"/>
              <a:cs typeface="Calibri" panose="020F0502020204030204" pitchFamily="34" charset="0"/>
            </a:rPr>
            <a:t>D</a:t>
          </a:r>
          <a:r>
            <a:rPr lang="en-GB" sz="2200" kern="1200" dirty="0">
              <a:latin typeface="Calibri" panose="020F0502020204030204" pitchFamily="34" charset="0"/>
              <a:cs typeface="Calibri" panose="020F0502020204030204" pitchFamily="34" charset="0"/>
            </a:rPr>
            <a:t>: </a:t>
          </a:r>
          <a:r>
            <a:rPr lang="en-GB" sz="2200" b="1" kern="1200" dirty="0">
              <a:latin typeface="Calibri" panose="020F0502020204030204" pitchFamily="34" charset="0"/>
              <a:cs typeface="Calibri" panose="020F0502020204030204" pitchFamily="34" charset="0"/>
            </a:rPr>
            <a:t>What have you agreed?</a:t>
          </a:r>
          <a:endParaRPr lang="en-US" sz="2200" b="1" kern="1200" dirty="0">
            <a:latin typeface="Calibri" panose="020F0502020204030204" pitchFamily="34" charset="0"/>
            <a:cs typeface="Calibri" panose="020F0502020204030204" pitchFamily="34" charset="0"/>
          </a:endParaRPr>
        </a:p>
      </dsp:txBody>
      <dsp:txXfrm>
        <a:off x="49715" y="4553658"/>
        <a:ext cx="10951181" cy="918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38ED-6267-498A-99F7-ED4B73F9FDB9}">
      <dsp:nvSpPr>
        <dsp:cNvPr id="0" name=""/>
        <dsp:cNvSpPr/>
      </dsp:nvSpPr>
      <dsp:spPr>
        <a:xfrm>
          <a:off x="1023" y="164528"/>
          <a:ext cx="1588551" cy="9531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Situation</a:t>
          </a:r>
          <a:endParaRPr lang="en-GB" sz="1600" kern="1200" dirty="0"/>
        </a:p>
      </dsp:txBody>
      <dsp:txXfrm>
        <a:off x="28939" y="192444"/>
        <a:ext cx="1532719" cy="897299"/>
      </dsp:txXfrm>
    </dsp:sp>
    <dsp:sp modelId="{2585EF6C-037A-4582-B3D4-F056A7A03924}">
      <dsp:nvSpPr>
        <dsp:cNvPr id="0" name=""/>
        <dsp:cNvSpPr/>
      </dsp:nvSpPr>
      <dsp:spPr>
        <a:xfrm>
          <a:off x="1748430" y="444113"/>
          <a:ext cx="336773" cy="3939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1748430" y="522905"/>
        <a:ext cx="235741" cy="236376"/>
      </dsp:txXfrm>
    </dsp:sp>
    <dsp:sp modelId="{C5E0900F-48F9-4FF1-8D8F-824BA771875C}">
      <dsp:nvSpPr>
        <dsp:cNvPr id="0" name=""/>
        <dsp:cNvSpPr/>
      </dsp:nvSpPr>
      <dsp:spPr>
        <a:xfrm>
          <a:off x="2224996" y="164528"/>
          <a:ext cx="1588551" cy="953131"/>
        </a:xfrm>
        <a:prstGeom prst="roundRect">
          <a:avLst>
            <a:gd name="adj" fmla="val 10000"/>
          </a:avLst>
        </a:prstGeom>
        <a:solidFill>
          <a:schemeClr val="accent2">
            <a:hueOff val="-2703876"/>
            <a:satOff val="-720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Background</a:t>
          </a:r>
          <a:endParaRPr lang="en-GB" sz="1600" kern="1200" dirty="0"/>
        </a:p>
      </dsp:txBody>
      <dsp:txXfrm>
        <a:off x="2252912" y="192444"/>
        <a:ext cx="1532719" cy="897299"/>
      </dsp:txXfrm>
    </dsp:sp>
    <dsp:sp modelId="{79C09A78-B70B-4751-8431-0715F3694DA3}">
      <dsp:nvSpPr>
        <dsp:cNvPr id="0" name=""/>
        <dsp:cNvSpPr/>
      </dsp:nvSpPr>
      <dsp:spPr>
        <a:xfrm>
          <a:off x="3972403" y="444113"/>
          <a:ext cx="336773" cy="393960"/>
        </a:xfrm>
        <a:prstGeom prst="rightArrow">
          <a:avLst>
            <a:gd name="adj1" fmla="val 60000"/>
            <a:gd name="adj2" fmla="val 50000"/>
          </a:avLst>
        </a:prstGeom>
        <a:solidFill>
          <a:schemeClr val="accent2">
            <a:hueOff val="-3605169"/>
            <a:satOff val="-9608"/>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972403" y="522905"/>
        <a:ext cx="235741" cy="236376"/>
      </dsp:txXfrm>
    </dsp:sp>
    <dsp:sp modelId="{EE76C7C6-8094-4494-B708-7DFD558C45AF}">
      <dsp:nvSpPr>
        <dsp:cNvPr id="0" name=""/>
        <dsp:cNvSpPr/>
      </dsp:nvSpPr>
      <dsp:spPr>
        <a:xfrm>
          <a:off x="4448968" y="164528"/>
          <a:ext cx="1588551" cy="953131"/>
        </a:xfrm>
        <a:prstGeom prst="roundRect">
          <a:avLst>
            <a:gd name="adj" fmla="val 10000"/>
          </a:avLst>
        </a:prstGeom>
        <a:solidFill>
          <a:schemeClr val="accent2">
            <a:hueOff val="-5407753"/>
            <a:satOff val="-1441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Assessment</a:t>
          </a:r>
          <a:endParaRPr lang="en-GB" sz="1600" kern="1200" dirty="0"/>
        </a:p>
      </dsp:txBody>
      <dsp:txXfrm>
        <a:off x="4476884" y="192444"/>
        <a:ext cx="1532719" cy="897299"/>
      </dsp:txXfrm>
    </dsp:sp>
    <dsp:sp modelId="{C2D418F9-9120-47E9-9D59-D74F5A9434EE}">
      <dsp:nvSpPr>
        <dsp:cNvPr id="0" name=""/>
        <dsp:cNvSpPr/>
      </dsp:nvSpPr>
      <dsp:spPr>
        <a:xfrm>
          <a:off x="6196375" y="444113"/>
          <a:ext cx="336773" cy="393960"/>
        </a:xfrm>
        <a:prstGeom prst="rightArrow">
          <a:avLst>
            <a:gd name="adj1" fmla="val 60000"/>
            <a:gd name="adj2" fmla="val 50000"/>
          </a:avLst>
        </a:prstGeom>
        <a:solidFill>
          <a:schemeClr val="accent2">
            <a:hueOff val="-7210337"/>
            <a:satOff val="-19217"/>
            <a:lumOff val="1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6196375" y="522905"/>
        <a:ext cx="235741" cy="236376"/>
      </dsp:txXfrm>
    </dsp:sp>
    <dsp:sp modelId="{B9860E0D-1B57-4C0B-971A-21EED63833CC}">
      <dsp:nvSpPr>
        <dsp:cNvPr id="0" name=""/>
        <dsp:cNvSpPr/>
      </dsp:nvSpPr>
      <dsp:spPr>
        <a:xfrm>
          <a:off x="6672941" y="164528"/>
          <a:ext cx="1982846" cy="953131"/>
        </a:xfrm>
        <a:prstGeom prst="roundRect">
          <a:avLst>
            <a:gd name="adj" fmla="val 10000"/>
          </a:avLst>
        </a:prstGeom>
        <a:solidFill>
          <a:schemeClr val="accent2">
            <a:hueOff val="-8111629"/>
            <a:satOff val="-21619"/>
            <a:lumOff val="1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smtClean="0"/>
            <a:t>Recommendation</a:t>
          </a:r>
          <a:endParaRPr lang="en-GB" sz="1600" kern="1200" dirty="0"/>
        </a:p>
      </dsp:txBody>
      <dsp:txXfrm>
        <a:off x="6700857" y="192444"/>
        <a:ext cx="1927014" cy="897299"/>
      </dsp:txXfrm>
    </dsp:sp>
    <dsp:sp modelId="{254606BF-403E-456E-A7C3-9779FB7C1381}">
      <dsp:nvSpPr>
        <dsp:cNvPr id="0" name=""/>
        <dsp:cNvSpPr/>
      </dsp:nvSpPr>
      <dsp:spPr>
        <a:xfrm>
          <a:off x="8888800" y="458946"/>
          <a:ext cx="336773" cy="393960"/>
        </a:xfrm>
        <a:prstGeom prst="rightArrow">
          <a:avLst>
            <a:gd name="adj1" fmla="val 60000"/>
            <a:gd name="adj2" fmla="val 50000"/>
          </a:avLst>
        </a:prstGeom>
        <a:solidFill>
          <a:schemeClr val="accent2">
            <a:hueOff val="-10815505"/>
            <a:satOff val="-28825"/>
            <a:lumOff val="211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8888800" y="537738"/>
        <a:ext cx="235741" cy="236376"/>
      </dsp:txXfrm>
    </dsp:sp>
    <dsp:sp modelId="{690AB8C2-9B86-47F2-9D3E-045E75E173D1}">
      <dsp:nvSpPr>
        <dsp:cNvPr id="0" name=""/>
        <dsp:cNvSpPr/>
      </dsp:nvSpPr>
      <dsp:spPr>
        <a:xfrm>
          <a:off x="9291208" y="164528"/>
          <a:ext cx="1588551" cy="953131"/>
        </a:xfrm>
        <a:prstGeom prst="roundRect">
          <a:avLst>
            <a:gd name="adj" fmla="val 10000"/>
          </a:avLst>
        </a:prstGeom>
        <a:solidFill>
          <a:schemeClr val="accent2">
            <a:hueOff val="-10815505"/>
            <a:satOff val="-28825"/>
            <a:lumOff val="2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Decision</a:t>
          </a:r>
          <a:endParaRPr lang="en-GB" sz="1600" kern="1200" dirty="0"/>
        </a:p>
      </dsp:txBody>
      <dsp:txXfrm>
        <a:off x="9319124" y="192444"/>
        <a:ext cx="1532719" cy="897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FFE4D-AB34-42D2-8206-22A838C88720}">
      <dsp:nvSpPr>
        <dsp:cNvPr id="0" name=""/>
        <dsp:cNvSpPr/>
      </dsp:nvSpPr>
      <dsp:spPr>
        <a:xfrm>
          <a:off x="0" y="2409"/>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71F5F5-ABEA-48D9-9F9F-642F09BCE55E}">
      <dsp:nvSpPr>
        <dsp:cNvPr id="0" name=""/>
        <dsp:cNvSpPr/>
      </dsp:nvSpPr>
      <dsp:spPr>
        <a:xfrm>
          <a:off x="340813" y="255906"/>
          <a:ext cx="619660" cy="61966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B87A13-E590-4399-9DA7-6FA5AE732040}">
      <dsp:nvSpPr>
        <dsp:cNvPr id="0" name=""/>
        <dsp:cNvSpPr/>
      </dsp:nvSpPr>
      <dsp:spPr>
        <a:xfrm>
          <a:off x="1301287" y="2409"/>
          <a:ext cx="9449577"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a:t>CONFIRM</a:t>
          </a:r>
          <a:r>
            <a:rPr lang="en-GB" sz="2000" kern="1200"/>
            <a:t> the identity of the person (section 1) and that this is the latest version of the form. </a:t>
          </a:r>
          <a:endParaRPr lang="en-US" sz="2000" kern="1200" dirty="0"/>
        </a:p>
      </dsp:txBody>
      <dsp:txXfrm>
        <a:off x="1301287" y="2409"/>
        <a:ext cx="9449577" cy="1126655"/>
      </dsp:txXfrm>
    </dsp:sp>
    <dsp:sp modelId="{D7038208-C41E-4AEC-A1AF-B9D4F5727667}">
      <dsp:nvSpPr>
        <dsp:cNvPr id="0" name=""/>
        <dsp:cNvSpPr/>
      </dsp:nvSpPr>
      <dsp:spPr>
        <a:xfrm>
          <a:off x="0" y="1410728"/>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4CE4D-75B4-4AB2-99F2-8EC4167B77CB}">
      <dsp:nvSpPr>
        <dsp:cNvPr id="0" name=""/>
        <dsp:cNvSpPr/>
      </dsp:nvSpPr>
      <dsp:spPr>
        <a:xfrm>
          <a:off x="340813" y="1664226"/>
          <a:ext cx="619660" cy="619660"/>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6A9D73-702B-4607-8BD4-7BCF07B6D04A}">
      <dsp:nvSpPr>
        <dsp:cNvPr id="0" name=""/>
        <dsp:cNvSpPr/>
      </dsp:nvSpPr>
      <dsp:spPr>
        <a:xfrm>
          <a:off x="1301287" y="1410728"/>
          <a:ext cx="4838461"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dirty="0"/>
            <a:t>READ</a:t>
          </a:r>
          <a:r>
            <a:rPr lang="en-GB" sz="2000" kern="1200" dirty="0"/>
            <a:t> the form to understand which recommendations may relate to your role in their care.</a:t>
          </a:r>
          <a:endParaRPr lang="en-US" sz="2000" kern="1200" dirty="0"/>
        </a:p>
      </dsp:txBody>
      <dsp:txXfrm>
        <a:off x="1301287" y="1410728"/>
        <a:ext cx="4838461" cy="1126655"/>
      </dsp:txXfrm>
    </dsp:sp>
    <dsp:sp modelId="{DC19A4FB-3B2E-4D18-9B57-B3814D410781}">
      <dsp:nvSpPr>
        <dsp:cNvPr id="0" name=""/>
        <dsp:cNvSpPr/>
      </dsp:nvSpPr>
      <dsp:spPr>
        <a:xfrm>
          <a:off x="6139748" y="1410728"/>
          <a:ext cx="4611116"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488950">
            <a:lnSpc>
              <a:spcPct val="100000"/>
            </a:lnSpc>
            <a:spcBef>
              <a:spcPct val="0"/>
            </a:spcBef>
            <a:spcAft>
              <a:spcPct val="35000"/>
            </a:spcAft>
          </a:pPr>
          <a:r>
            <a:rPr lang="en-GB" sz="1100" b="1" kern="1200" dirty="0"/>
            <a:t>Read</a:t>
          </a:r>
          <a:r>
            <a:rPr lang="en-GB" sz="1100" kern="1200" dirty="0"/>
            <a:t> section 4 “Clinical care and Resuscitation Decision” including escalation plan to inform immediate actions.</a:t>
          </a:r>
          <a:endParaRPr lang="en-US" sz="1100" kern="1200" dirty="0"/>
        </a:p>
        <a:p>
          <a:pPr lvl="0" algn="l" defTabSz="488950">
            <a:lnSpc>
              <a:spcPct val="100000"/>
            </a:lnSpc>
            <a:spcBef>
              <a:spcPct val="0"/>
            </a:spcBef>
            <a:spcAft>
              <a:spcPct val="35000"/>
            </a:spcAft>
          </a:pPr>
          <a:r>
            <a:rPr lang="en-GB" sz="1100" b="1" kern="1200" dirty="0"/>
            <a:t>Read</a:t>
          </a:r>
          <a:r>
            <a:rPr lang="en-GB" sz="1100" kern="1200" dirty="0"/>
            <a:t> section 3 for ”Patient’s preferences for care.”</a:t>
          </a:r>
          <a:endParaRPr lang="en-US" sz="1100" kern="1200" dirty="0"/>
        </a:p>
        <a:p>
          <a:pPr lvl="0" algn="l" defTabSz="488950">
            <a:lnSpc>
              <a:spcPct val="100000"/>
            </a:lnSpc>
            <a:spcBef>
              <a:spcPct val="0"/>
            </a:spcBef>
            <a:spcAft>
              <a:spcPct val="35000"/>
            </a:spcAft>
          </a:pPr>
          <a:r>
            <a:rPr lang="en-GB" sz="1100" b="1" kern="1200" dirty="0"/>
            <a:t>Read</a:t>
          </a:r>
          <a:r>
            <a:rPr lang="en-GB" sz="1100" kern="1200" dirty="0"/>
            <a:t> section 7 ”Involvement in Plan” to ensure the recommendations have been endorsed by a responsible clinician. </a:t>
          </a:r>
          <a:endParaRPr lang="en-US" sz="1100" kern="1200" dirty="0"/>
        </a:p>
      </dsp:txBody>
      <dsp:txXfrm>
        <a:off x="6139748" y="1410728"/>
        <a:ext cx="4611116" cy="1126655"/>
      </dsp:txXfrm>
    </dsp:sp>
    <dsp:sp modelId="{01BF3198-3F57-4A00-BC18-6D474C9E3E85}">
      <dsp:nvSpPr>
        <dsp:cNvPr id="0" name=""/>
        <dsp:cNvSpPr/>
      </dsp:nvSpPr>
      <dsp:spPr>
        <a:xfrm>
          <a:off x="0" y="2819048"/>
          <a:ext cx="10752137" cy="1126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58ECA-9CBF-403D-BC2E-166B7200FE5E}">
      <dsp:nvSpPr>
        <dsp:cNvPr id="0" name=""/>
        <dsp:cNvSpPr/>
      </dsp:nvSpPr>
      <dsp:spPr>
        <a:xfrm>
          <a:off x="340813" y="3072545"/>
          <a:ext cx="619660" cy="61966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0A31D3-3CF6-4B99-8231-F8E8D837D13B}">
      <dsp:nvSpPr>
        <dsp:cNvPr id="0" name=""/>
        <dsp:cNvSpPr/>
      </dsp:nvSpPr>
      <dsp:spPr>
        <a:xfrm>
          <a:off x="1301287" y="2819048"/>
          <a:ext cx="9449577" cy="1126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38" tIns="119238" rIns="119238" bIns="119238" numCol="1" spcCol="1270" anchor="ctr" anchorCtr="0">
          <a:noAutofit/>
        </a:bodyPr>
        <a:lstStyle/>
        <a:p>
          <a:pPr lvl="0" algn="l" defTabSz="889000">
            <a:lnSpc>
              <a:spcPct val="100000"/>
            </a:lnSpc>
            <a:spcBef>
              <a:spcPct val="0"/>
            </a:spcBef>
            <a:spcAft>
              <a:spcPct val="35000"/>
            </a:spcAft>
          </a:pPr>
          <a:r>
            <a:rPr lang="en-GB" sz="2000" b="1" kern="1200" dirty="0" smtClean="0"/>
            <a:t>ACT</a:t>
          </a:r>
          <a:r>
            <a:rPr lang="en-GB" sz="2000" kern="1200" dirty="0" smtClean="0"/>
            <a:t> </a:t>
          </a:r>
          <a:r>
            <a:rPr lang="en-GB" sz="2000" kern="1200" dirty="0"/>
            <a:t>If the recommendations apply to the current emergency and the person cannot decide for themselves then act on the recommendations relevant to your role when caring for that person.  </a:t>
          </a:r>
          <a:endParaRPr lang="en-US" sz="2000" kern="1200" dirty="0"/>
        </a:p>
      </dsp:txBody>
      <dsp:txXfrm>
        <a:off x="1301287" y="2819048"/>
        <a:ext cx="9449577" cy="1126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573E-2448-EE42-B524-C07544769F33}">
      <dsp:nvSpPr>
        <dsp:cNvPr id="0" name=""/>
        <dsp:cNvSpPr/>
      </dsp:nvSpPr>
      <dsp:spPr>
        <a:xfrm>
          <a:off x="0"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RESTORE2</a:t>
          </a:r>
          <a:r>
            <a:rPr lang="en-GB" sz="3700" kern="1200" baseline="30000" dirty="0"/>
            <a:t>TM</a:t>
          </a:r>
          <a:endParaRPr lang="en-US" sz="3700" kern="1200" dirty="0"/>
        </a:p>
      </dsp:txBody>
      <dsp:txXfrm>
        <a:off x="0" y="40290"/>
        <a:ext cx="3286125" cy="1971675"/>
      </dsp:txXfrm>
    </dsp:sp>
    <dsp:sp modelId="{EA59DAEB-8E8D-BE42-AAD7-757A0A3C3797}">
      <dsp:nvSpPr>
        <dsp:cNvPr id="0" name=""/>
        <dsp:cNvSpPr/>
      </dsp:nvSpPr>
      <dsp:spPr>
        <a:xfrm>
          <a:off x="3614737" y="40290"/>
          <a:ext cx="3286125" cy="1971675"/>
        </a:xfrm>
        <a:prstGeom prst="rect">
          <a:avLst/>
        </a:prstGeom>
        <a:solidFill>
          <a:schemeClr val="accent4">
            <a:hueOff val="-1798367"/>
            <a:satOff val="7014"/>
            <a:lumOff val="-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a:t>Taking physical observations</a:t>
          </a:r>
          <a:endParaRPr lang="en-US" sz="3700" kern="1200"/>
        </a:p>
      </dsp:txBody>
      <dsp:txXfrm>
        <a:off x="3614737" y="40290"/>
        <a:ext cx="3286125" cy="1971675"/>
      </dsp:txXfrm>
    </dsp:sp>
    <dsp:sp modelId="{A7473C7A-76FB-EF4F-8180-C5240E0A8977}">
      <dsp:nvSpPr>
        <dsp:cNvPr id="0" name=""/>
        <dsp:cNvSpPr/>
      </dsp:nvSpPr>
      <dsp:spPr>
        <a:xfrm>
          <a:off x="7229475" y="40290"/>
          <a:ext cx="3286125" cy="1971675"/>
        </a:xfrm>
        <a:prstGeom prst="rect">
          <a:avLst/>
        </a:prstGeom>
        <a:solidFill>
          <a:schemeClr val="accent4">
            <a:hueOff val="-3596735"/>
            <a:satOff val="14028"/>
            <a:lumOff val="-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a:t>Calculating NEWS2 </a:t>
          </a:r>
          <a:endParaRPr lang="en-US" sz="3700" kern="1200"/>
        </a:p>
      </dsp:txBody>
      <dsp:txXfrm>
        <a:off x="7229475" y="40290"/>
        <a:ext cx="3286125" cy="1971675"/>
      </dsp:txXfrm>
    </dsp:sp>
    <dsp:sp modelId="{CADC0678-522D-6142-A02C-E4EC0D74EC46}">
      <dsp:nvSpPr>
        <dsp:cNvPr id="0" name=""/>
        <dsp:cNvSpPr/>
      </dsp:nvSpPr>
      <dsp:spPr>
        <a:xfrm>
          <a:off x="0" y="2340578"/>
          <a:ext cx="3286125" cy="1971675"/>
        </a:xfrm>
        <a:prstGeom prst="rect">
          <a:avLst/>
        </a:prstGeom>
        <a:solidFill>
          <a:schemeClr val="accent4">
            <a:hueOff val="-5395102"/>
            <a:satOff val="21043"/>
            <a:lumOff val="-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ReSPECT</a:t>
          </a:r>
          <a:endParaRPr lang="en-US" sz="3700" kern="1200" dirty="0"/>
        </a:p>
      </dsp:txBody>
      <dsp:txXfrm>
        <a:off x="0" y="2340578"/>
        <a:ext cx="3286125" cy="1971675"/>
      </dsp:txXfrm>
    </dsp:sp>
    <dsp:sp modelId="{ABA2E509-564E-604F-9138-46F006DAD79E}">
      <dsp:nvSpPr>
        <dsp:cNvPr id="0" name=""/>
        <dsp:cNvSpPr/>
      </dsp:nvSpPr>
      <dsp:spPr>
        <a:xfrm>
          <a:off x="3614737" y="2340578"/>
          <a:ext cx="3286125" cy="1971675"/>
        </a:xfrm>
        <a:prstGeom prst="rect">
          <a:avLst/>
        </a:prstGeom>
        <a:solidFill>
          <a:schemeClr val="accent4">
            <a:hueOff val="-7193469"/>
            <a:satOff val="28057"/>
            <a:lumOff val="-7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a:t>Q&amp;A</a:t>
          </a:r>
          <a:endParaRPr lang="en-US" sz="3700" kern="1200"/>
        </a:p>
      </dsp:txBody>
      <dsp:txXfrm>
        <a:off x="3614737" y="2340578"/>
        <a:ext cx="3286125" cy="1971675"/>
      </dsp:txXfrm>
    </dsp:sp>
    <dsp:sp modelId="{CB2CB6EB-A732-C341-ACA1-912981FDC34D}">
      <dsp:nvSpPr>
        <dsp:cNvPr id="0" name=""/>
        <dsp:cNvSpPr/>
      </dsp:nvSpPr>
      <dsp:spPr>
        <a:xfrm>
          <a:off x="7229475" y="2340578"/>
          <a:ext cx="3286125" cy="1971675"/>
        </a:xfrm>
        <a:prstGeom prst="rect">
          <a:avLst/>
        </a:prstGeom>
        <a:solidFill>
          <a:schemeClr val="accent4">
            <a:hueOff val="-8991836"/>
            <a:satOff val="35071"/>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a:t>Close</a:t>
          </a:r>
          <a:endParaRPr lang="en-US" sz="3700" kern="1200"/>
        </a:p>
      </dsp:txBody>
      <dsp:txXfrm>
        <a:off x="7229475"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31607-02EA-4CF4-82E3-C68233F75FE7}"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EC8E-150C-4EE6-911F-C08DD337084A}" type="slidenum">
              <a:rPr lang="en-GB" smtClean="0"/>
              <a:t>‹#›</a:t>
            </a:fld>
            <a:endParaRPr lang="en-GB"/>
          </a:p>
        </p:txBody>
      </p:sp>
    </p:spTree>
    <p:extLst>
      <p:ext uri="{BB962C8B-B14F-4D97-AF65-F5344CB8AC3E}">
        <p14:creationId xmlns:p14="http://schemas.microsoft.com/office/powerpoint/2010/main" val="34903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S-KWnrsOw8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youtu.be/QabKghrtXp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a:t>
            </a:fld>
            <a:endParaRPr lang="en-GB"/>
          </a:p>
        </p:txBody>
      </p:sp>
    </p:spTree>
    <p:extLst>
      <p:ext uri="{BB962C8B-B14F-4D97-AF65-F5344CB8AC3E}">
        <p14:creationId xmlns:p14="http://schemas.microsoft.com/office/powerpoint/2010/main" val="304023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10</a:t>
            </a:fld>
            <a:endParaRPr lang="en-GB"/>
          </a:p>
        </p:txBody>
      </p:sp>
    </p:spTree>
    <p:extLst>
      <p:ext uri="{BB962C8B-B14F-4D97-AF65-F5344CB8AC3E}">
        <p14:creationId xmlns:p14="http://schemas.microsoft.com/office/powerpoint/2010/main" val="403189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Baseline NEWS2 score = 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90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1st set NEWS2 score = 2</a:t>
            </a:r>
          </a:p>
          <a:p>
            <a:r>
              <a:rPr lang="en-GB" dirty="0" smtClean="0"/>
              <a:t>2</a:t>
            </a:r>
            <a:r>
              <a:rPr lang="en-GB" baseline="30000" dirty="0" smtClean="0"/>
              <a:t>nd</a:t>
            </a:r>
            <a:r>
              <a:rPr lang="en-GB" dirty="0" smtClean="0"/>
              <a:t> set NEWS2 score = 4</a:t>
            </a:r>
          </a:p>
          <a:p>
            <a:r>
              <a:rPr lang="en-GB" dirty="0" smtClean="0"/>
              <a:t>Charlie’s condition</a:t>
            </a:r>
            <a:r>
              <a:rPr lang="en-GB" baseline="0" dirty="0" smtClean="0"/>
              <a:t> is deteriorating (0-2-4) </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03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39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Can be done as a group exercise. Ask participants to identify (shout out or write in chat) information that should be given under each letter</a:t>
            </a:r>
            <a:r>
              <a:rPr lang="en-GB" baseline="0" dirty="0" smtClean="0"/>
              <a:t> of</a:t>
            </a:r>
            <a:r>
              <a:rPr lang="en-GB" dirty="0" smtClean="0"/>
              <a:t> SBARD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32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to get participants doing</a:t>
            </a:r>
            <a:r>
              <a:rPr lang="en-GB" baseline="0" dirty="0" smtClean="0"/>
              <a:t> this themselves. Point out different approaches okay provided there is structure (e.g. breakdown of NEWS2 could just as easily go in assessment – both correct).</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15</a:t>
            </a:fld>
            <a:endParaRPr lang="en-GB"/>
          </a:p>
        </p:txBody>
      </p:sp>
    </p:spTree>
    <p:extLst>
      <p:ext uri="{BB962C8B-B14F-4D97-AF65-F5344CB8AC3E}">
        <p14:creationId xmlns:p14="http://schemas.microsoft.com/office/powerpoint/2010/main" val="142582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did you do?</a:t>
            </a:r>
          </a:p>
          <a:p>
            <a:pPr marL="171450" indent="-171450">
              <a:buFont typeface="Arial" panose="020B0604020202020204" pitchFamily="34" charset="0"/>
              <a:buChar char="•"/>
            </a:pPr>
            <a:r>
              <a:rPr lang="en-GB" dirty="0" smtClean="0"/>
              <a:t>Recognised soft signs </a:t>
            </a:r>
          </a:p>
          <a:p>
            <a:pPr marL="171450" indent="-171450">
              <a:buFont typeface="Arial" panose="020B0604020202020204" pitchFamily="34" charset="0"/>
              <a:buChar char="•"/>
            </a:pPr>
            <a:r>
              <a:rPr lang="en-GB" dirty="0" smtClean="0"/>
              <a:t>Used SBAR to communicate your concerns </a:t>
            </a:r>
          </a:p>
          <a:p>
            <a:pPr marL="171450" indent="-171450">
              <a:buFont typeface="Arial" panose="020B0604020202020204" pitchFamily="34" charset="0"/>
              <a:buChar char="•"/>
            </a:pPr>
            <a:r>
              <a:rPr lang="en-GB" dirty="0" smtClean="0"/>
              <a:t>Achieved a GP review in a timely manner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1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24</a:t>
            </a:fld>
            <a:endParaRPr lang="en-GB"/>
          </a:p>
        </p:txBody>
      </p:sp>
    </p:spTree>
    <p:extLst>
      <p:ext uri="{BB962C8B-B14F-4D97-AF65-F5344CB8AC3E}">
        <p14:creationId xmlns:p14="http://schemas.microsoft.com/office/powerpoint/2010/main" val="174849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RESTORE2</a:t>
            </a:r>
            <a:r>
              <a:rPr lang="en-GB" baseline="0" dirty="0" smtClean="0"/>
              <a:t> refers to End of Life and Agreed Limits of Treatment.</a:t>
            </a:r>
          </a:p>
          <a:p>
            <a:pPr marL="171450" indent="-171450">
              <a:buFont typeface="Arial" panose="020B0604020202020204" pitchFamily="34" charset="0"/>
              <a:buChar char="•"/>
            </a:pPr>
            <a:r>
              <a:rPr lang="en-GB" baseline="0" dirty="0" smtClean="0"/>
              <a:t>It’s important that residents have a clear plan, not just for the very end of their life but in the period beforehand.</a:t>
            </a:r>
          </a:p>
          <a:p>
            <a:pPr marL="171450" indent="-171450">
              <a:buFont typeface="Arial" panose="020B0604020202020204" pitchFamily="34" charset="0"/>
              <a:buChar char="•"/>
            </a:pPr>
            <a:r>
              <a:rPr lang="en-GB" baseline="0" dirty="0" err="1" smtClean="0"/>
              <a:t>ReSPECT</a:t>
            </a:r>
            <a:r>
              <a:rPr lang="en-GB" baseline="0" dirty="0" smtClean="0"/>
              <a:t> is not just about DNACPR but about their wishes, how and where they would like to be treated if they have an episode of acute physical deterioration, where they may be too unwell to express their wishes.</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5"/>
          </p:nvPr>
        </p:nvSpPr>
        <p:spPr/>
        <p:txBody>
          <a:bodyPr/>
          <a:lstStyle/>
          <a:p>
            <a:fld id="{C823EC8E-150C-4EE6-911F-C08DD337084A}" type="slidenum">
              <a:rPr lang="en-GB" smtClean="0"/>
              <a:t>25</a:t>
            </a:fld>
            <a:endParaRPr lang="en-GB"/>
          </a:p>
        </p:txBody>
      </p:sp>
    </p:spTree>
    <p:extLst>
      <p:ext uri="{BB962C8B-B14F-4D97-AF65-F5344CB8AC3E}">
        <p14:creationId xmlns:p14="http://schemas.microsoft.com/office/powerpoint/2010/main" val="22771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ReSPECT is a process</a:t>
            </a:r>
            <a:r>
              <a:rPr lang="en-GB" baseline="0" dirty="0" smtClean="0"/>
              <a:t> with the conversations recorded on the ReSPECT form.</a:t>
            </a:r>
            <a:endParaRPr lang="en-GB" dirty="0" smtClean="0"/>
          </a:p>
          <a:p>
            <a:pPr marL="171450" indent="-171450">
              <a:buFont typeface="Arial" panose="020B0604020202020204" pitchFamily="34" charset="0"/>
              <a:buChar char="•"/>
            </a:pPr>
            <a:r>
              <a:rPr lang="en-GB" dirty="0" smtClean="0"/>
              <a:t>GPs can support the process to ensure that</a:t>
            </a:r>
            <a:r>
              <a:rPr lang="en-GB" baseline="0" dirty="0" smtClean="0"/>
              <a:t> the resident is treated at the right place, at the right time, in the best way.</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27</a:t>
            </a:fld>
            <a:endParaRPr lang="en-GB"/>
          </a:p>
        </p:txBody>
      </p:sp>
    </p:spTree>
    <p:extLst>
      <p:ext uri="{BB962C8B-B14F-4D97-AF65-F5344CB8AC3E}">
        <p14:creationId xmlns:p14="http://schemas.microsoft.com/office/powerpoint/2010/main" val="182832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smtClean="0">
                <a:solidFill>
                  <a:schemeClr val="tx1"/>
                </a:solidFill>
                <a:effectLst/>
                <a:latin typeface="+mn-lt"/>
                <a:ea typeface="+mn-ea"/>
                <a:cs typeface="+mn-cs"/>
              </a:rPr>
              <a:t>NEWS score:</a:t>
            </a:r>
          </a:p>
          <a:p>
            <a:r>
              <a:rPr lang="en-GB" sz="1200" kern="1200" baseline="0" dirty="0" smtClean="0">
                <a:solidFill>
                  <a:schemeClr val="tx1"/>
                </a:solidFill>
                <a:effectLst/>
                <a:latin typeface="+mn-lt"/>
                <a:ea typeface="+mn-ea"/>
                <a:cs typeface="+mn-cs"/>
              </a:rPr>
              <a:t>1.   Can indicate how unwell the resident may b e- the h</a:t>
            </a:r>
            <a:r>
              <a:rPr lang="en-GB" sz="1200" kern="1200" dirty="0" smtClean="0">
                <a:solidFill>
                  <a:schemeClr val="tx1"/>
                </a:solidFill>
                <a:effectLst/>
                <a:latin typeface="+mn-lt"/>
                <a:ea typeface="+mn-ea"/>
                <a:cs typeface="+mn-cs"/>
              </a:rPr>
              <a:t>igher </a:t>
            </a:r>
            <a:r>
              <a:rPr lang="en-GB" sz="1200" kern="1200" dirty="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NEWS score, the </a:t>
            </a:r>
            <a:r>
              <a:rPr lang="en-GB" sz="1200" kern="1200" dirty="0">
                <a:solidFill>
                  <a:schemeClr val="tx1"/>
                </a:solidFill>
                <a:effectLst/>
                <a:latin typeface="+mn-lt"/>
                <a:ea typeface="+mn-ea"/>
                <a:cs typeface="+mn-cs"/>
              </a:rPr>
              <a:t>sicker </a:t>
            </a:r>
            <a:r>
              <a:rPr lang="en-GB" sz="1200" kern="1200" dirty="0" smtClean="0">
                <a:solidFill>
                  <a:schemeClr val="tx1"/>
                </a:solidFill>
                <a:effectLst/>
                <a:latin typeface="+mn-lt"/>
                <a:ea typeface="+mn-ea"/>
                <a:cs typeface="+mn-cs"/>
              </a:rPr>
              <a:t>they’re likely to be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Is</a:t>
            </a:r>
            <a:r>
              <a:rPr lang="en-GB" sz="1200" kern="1200" baseline="0" dirty="0" smtClean="0">
                <a:solidFill>
                  <a:schemeClr val="tx1"/>
                </a:solidFill>
                <a:effectLst/>
                <a:latin typeface="+mn-lt"/>
                <a:ea typeface="+mn-ea"/>
                <a:cs typeface="+mn-cs"/>
              </a:rPr>
              <a:t> a c</a:t>
            </a:r>
            <a:r>
              <a:rPr lang="en-GB" sz="1200" kern="1200" dirty="0" smtClean="0">
                <a:solidFill>
                  <a:schemeClr val="tx1"/>
                </a:solidFill>
                <a:effectLst/>
                <a:latin typeface="+mn-lt"/>
                <a:ea typeface="+mn-ea"/>
                <a:cs typeface="+mn-cs"/>
              </a:rPr>
              <a:t>ommon </a:t>
            </a:r>
            <a:r>
              <a:rPr lang="en-GB" sz="1200" kern="1200" dirty="0">
                <a:solidFill>
                  <a:schemeClr val="tx1"/>
                </a:solidFill>
                <a:effectLst/>
                <a:latin typeface="+mn-lt"/>
                <a:ea typeface="+mn-ea"/>
                <a:cs typeface="+mn-cs"/>
              </a:rPr>
              <a:t>language of </a:t>
            </a:r>
            <a:r>
              <a:rPr lang="en-GB" sz="1200" kern="1200" dirty="0" smtClean="0">
                <a:solidFill>
                  <a:schemeClr val="tx1"/>
                </a:solidFill>
                <a:effectLst/>
                <a:latin typeface="+mn-lt"/>
                <a:ea typeface="+mn-ea"/>
                <a:cs typeface="+mn-cs"/>
              </a:rPr>
              <a:t>deterioration across</a:t>
            </a:r>
            <a:r>
              <a:rPr lang="en-GB" sz="1200" kern="1200" baseline="0" dirty="0" smtClean="0">
                <a:solidFill>
                  <a:schemeClr val="tx1"/>
                </a:solidFill>
                <a:effectLst/>
                <a:latin typeface="+mn-lt"/>
                <a:ea typeface="+mn-ea"/>
                <a:cs typeface="+mn-cs"/>
              </a:rPr>
              <a:t> healthcare settings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Performs a track-and-trigger function</a:t>
            </a:r>
            <a:r>
              <a:rPr lang="en-GB" sz="1200" kern="1200" baseline="0" dirty="0" smtClean="0">
                <a:solidFill>
                  <a:schemeClr val="tx1"/>
                </a:solidFill>
                <a:effectLst/>
                <a:latin typeface="+mn-lt"/>
                <a:ea typeface="+mn-ea"/>
                <a:cs typeface="+mn-cs"/>
              </a:rPr>
              <a:t> especially when used earlier in pre-hospital settings before arrival in hospital</a:t>
            </a:r>
          </a:p>
        </p:txBody>
      </p:sp>
      <p:sp>
        <p:nvSpPr>
          <p:cNvPr id="4" name="Slide Number Placeholder 3"/>
          <p:cNvSpPr>
            <a:spLocks noGrp="1"/>
          </p:cNvSpPr>
          <p:nvPr>
            <p:ph type="sldNum" sz="quarter" idx="5"/>
          </p:nvPr>
        </p:nvSpPr>
        <p:spPr/>
        <p:txBody>
          <a:bodyPr/>
          <a:lstStyle/>
          <a:p>
            <a:fld id="{C823EC8E-150C-4EE6-911F-C08DD337084A}" type="slidenum">
              <a:rPr lang="en-GB" smtClean="0"/>
              <a:t>2</a:t>
            </a:fld>
            <a:endParaRPr lang="en-GB"/>
          </a:p>
        </p:txBody>
      </p:sp>
    </p:spTree>
    <p:extLst>
      <p:ext uri="{BB962C8B-B14F-4D97-AF65-F5344CB8AC3E}">
        <p14:creationId xmlns:p14="http://schemas.microsoft.com/office/powerpoint/2010/main" val="2246435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28</a:t>
            </a:fld>
            <a:endParaRPr lang="en-GB"/>
          </a:p>
        </p:txBody>
      </p:sp>
    </p:spTree>
    <p:extLst>
      <p:ext uri="{BB962C8B-B14F-4D97-AF65-F5344CB8AC3E}">
        <p14:creationId xmlns:p14="http://schemas.microsoft.com/office/powerpoint/2010/main" val="305991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is </a:t>
            </a:r>
            <a:r>
              <a:rPr lang="en-GB" dirty="0" err="1" smtClean="0"/>
              <a:t>ReSPECT</a:t>
            </a:r>
            <a:r>
              <a:rPr lang="en-GB" baseline="0" dirty="0" smtClean="0"/>
              <a:t> not legally binding? This is an FAQ. Imagine a situation where someone with only a couple of weeks to live has a </a:t>
            </a:r>
            <a:r>
              <a:rPr lang="en-GB" baseline="0" dirty="0" err="1" smtClean="0"/>
              <a:t>ReSPECT</a:t>
            </a:r>
            <a:r>
              <a:rPr lang="en-GB" baseline="0" dirty="0" smtClean="0"/>
              <a:t> form which says ‘do not take me to hospital under any circumstances’. Perhaps they’ve had the </a:t>
            </a:r>
            <a:r>
              <a:rPr lang="en-GB" baseline="0" dirty="0" err="1" smtClean="0"/>
              <a:t>ReSPECT</a:t>
            </a:r>
            <a:r>
              <a:rPr lang="en-GB" baseline="0" dirty="0" smtClean="0"/>
              <a:t> form for years but recently updated it due to a change in prognosis. They then find themselves in extreme agony, and ask their carer to call an ambulance to take them to hospital to get on top of the pain. The paramedic will of course need to override the </a:t>
            </a:r>
            <a:r>
              <a:rPr lang="en-GB" baseline="0" dirty="0" err="1" smtClean="0"/>
              <a:t>ReSPECT</a:t>
            </a:r>
            <a:r>
              <a:rPr lang="en-GB" baseline="0" dirty="0" smtClean="0"/>
              <a:t> form (which they can do because it’s not legally binding), as this is an unforeseen circumstance.</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29</a:t>
            </a:fld>
            <a:endParaRPr lang="en-GB"/>
          </a:p>
        </p:txBody>
      </p:sp>
    </p:spTree>
    <p:extLst>
      <p:ext uri="{BB962C8B-B14F-4D97-AF65-F5344CB8AC3E}">
        <p14:creationId xmlns:p14="http://schemas.microsoft.com/office/powerpoint/2010/main" val="26472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30</a:t>
            </a:fld>
            <a:endParaRPr lang="en-GB"/>
          </a:p>
        </p:txBody>
      </p:sp>
    </p:spTree>
    <p:extLst>
      <p:ext uri="{BB962C8B-B14F-4D97-AF65-F5344CB8AC3E}">
        <p14:creationId xmlns:p14="http://schemas.microsoft.com/office/powerpoint/2010/main" val="251011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31</a:t>
            </a:fld>
            <a:endParaRPr lang="en-GB"/>
          </a:p>
        </p:txBody>
      </p:sp>
    </p:spTree>
    <p:extLst>
      <p:ext uri="{BB962C8B-B14F-4D97-AF65-F5344CB8AC3E}">
        <p14:creationId xmlns:p14="http://schemas.microsoft.com/office/powerpoint/2010/main" val="651351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Total (bar</a:t>
            </a:r>
            <a:r>
              <a:rPr lang="en-GB" baseline="0" dirty="0" smtClean="0"/>
              <a:t> additional resources) =</a:t>
            </a:r>
            <a:r>
              <a:rPr lang="en-GB" dirty="0" smtClean="0"/>
              <a:t>51 slides </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32</a:t>
            </a:fld>
            <a:endParaRPr lang="en-GB"/>
          </a:p>
        </p:txBody>
      </p:sp>
    </p:spTree>
    <p:extLst>
      <p:ext uri="{BB962C8B-B14F-4D97-AF65-F5344CB8AC3E}">
        <p14:creationId xmlns:p14="http://schemas.microsoft.com/office/powerpoint/2010/main" val="4174247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offline at this point</a:t>
            </a:r>
          </a:p>
        </p:txBody>
      </p:sp>
      <p:sp>
        <p:nvSpPr>
          <p:cNvPr id="4" name="Slide Number Placeholder 3"/>
          <p:cNvSpPr>
            <a:spLocks noGrp="1"/>
          </p:cNvSpPr>
          <p:nvPr>
            <p:ph type="sldNum" sz="quarter" idx="5"/>
          </p:nvPr>
        </p:nvSpPr>
        <p:spPr/>
        <p:txBody>
          <a:bodyPr/>
          <a:lstStyle/>
          <a:p>
            <a:fld id="{C823EC8E-150C-4EE6-911F-C08DD337084A}" type="slidenum">
              <a:rPr lang="en-GB" smtClean="0"/>
              <a:t>33</a:t>
            </a:fld>
            <a:endParaRPr lang="en-GB"/>
          </a:p>
        </p:txBody>
      </p:sp>
    </p:spTree>
    <p:extLst>
      <p:ext uri="{BB962C8B-B14F-4D97-AF65-F5344CB8AC3E}">
        <p14:creationId xmlns:p14="http://schemas.microsoft.com/office/powerpoint/2010/main" val="1586329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3EC8E-150C-4EE6-911F-C08DD337084A}" type="slidenum">
              <a:rPr lang="en-GB" smtClean="0"/>
              <a:t>34</a:t>
            </a:fld>
            <a:endParaRPr lang="en-GB"/>
          </a:p>
        </p:txBody>
      </p:sp>
    </p:spTree>
    <p:extLst>
      <p:ext uri="{BB962C8B-B14F-4D97-AF65-F5344CB8AC3E}">
        <p14:creationId xmlns:p14="http://schemas.microsoft.com/office/powerpoint/2010/main" val="3251080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2mins:</a:t>
            </a:r>
            <a:r>
              <a:rPr lang="en-GB" baseline="0" dirty="0"/>
              <a:t> Additional resources. Highlight information on </a:t>
            </a:r>
            <a:r>
              <a:rPr lang="en-GB" baseline="0" dirty="0" smtClean="0"/>
              <a:t>NEWS2 </a:t>
            </a:r>
            <a:r>
              <a:rPr lang="en-GB" baseline="0" dirty="0"/>
              <a:t>accessible via videos on YouTube and HEE platform</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36</a:t>
            </a:fld>
            <a:endParaRPr lang="en-GB"/>
          </a:p>
        </p:txBody>
      </p:sp>
    </p:spTree>
    <p:extLst>
      <p:ext uri="{BB962C8B-B14F-4D97-AF65-F5344CB8AC3E}">
        <p14:creationId xmlns:p14="http://schemas.microsoft.com/office/powerpoint/2010/main" val="230360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30secs</a:t>
            </a:r>
          </a:p>
        </p:txBody>
      </p:sp>
      <p:sp>
        <p:nvSpPr>
          <p:cNvPr id="4" name="Slide Number Placeholder 3"/>
          <p:cNvSpPr>
            <a:spLocks noGrp="1"/>
          </p:cNvSpPr>
          <p:nvPr>
            <p:ph type="sldNum" sz="quarter" idx="10"/>
          </p:nvPr>
        </p:nvSpPr>
        <p:spPr/>
        <p:txBody>
          <a:bodyPr/>
          <a:lstStyle/>
          <a:p>
            <a:fld id="{C823EC8E-150C-4EE6-911F-C08DD337084A}" type="slidenum">
              <a:rPr lang="en-GB" smtClean="0"/>
              <a:t>37</a:t>
            </a:fld>
            <a:endParaRPr lang="en-GB"/>
          </a:p>
        </p:txBody>
      </p:sp>
    </p:spTree>
    <p:extLst>
      <p:ext uri="{BB962C8B-B14F-4D97-AF65-F5344CB8AC3E}">
        <p14:creationId xmlns:p14="http://schemas.microsoft.com/office/powerpoint/2010/main" val="250851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3EC8E-150C-4EE6-911F-C08DD337084A}" type="slidenum">
              <a:rPr lang="en-GB" smtClean="0"/>
              <a:t>38</a:t>
            </a:fld>
            <a:endParaRPr lang="en-GB"/>
          </a:p>
        </p:txBody>
      </p:sp>
    </p:spTree>
    <p:extLst>
      <p:ext uri="{BB962C8B-B14F-4D97-AF65-F5344CB8AC3E}">
        <p14:creationId xmlns:p14="http://schemas.microsoft.com/office/powerpoint/2010/main" val="30078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Practice together.</a:t>
            </a:r>
          </a:p>
          <a:p>
            <a:r>
              <a:rPr lang="en-GB" dirty="0" smtClean="0"/>
              <a:t>1st set NEWS2 score = 2</a:t>
            </a:r>
          </a:p>
          <a:p>
            <a:r>
              <a:rPr lang="en-GB" dirty="0" smtClean="0"/>
              <a:t>2</a:t>
            </a:r>
            <a:r>
              <a:rPr lang="en-GB" baseline="30000" dirty="0" smtClean="0"/>
              <a:t>nd</a:t>
            </a:r>
            <a:r>
              <a:rPr lang="en-GB" dirty="0" smtClean="0"/>
              <a:t> set NEWS2 score = 4</a:t>
            </a:r>
          </a:p>
          <a:p>
            <a:r>
              <a:rPr lang="en-GB" dirty="0" smtClean="0"/>
              <a:t>Charlie’s condition</a:t>
            </a:r>
            <a:r>
              <a:rPr lang="en-GB" baseline="0" dirty="0" smtClean="0"/>
              <a:t> is deteriorating (0-2-4)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HEE videos- What is NEWS: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https://youtu.be/S-KWnrsOw8M</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(3 mins 34 sec)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Measuring Oxygen Saturation: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4"/>
              </a:rPr>
              <a:t>https://youtu.be/QabKghrtXps</a:t>
            </a:r>
            <a:r>
              <a:rPr kumimoji="0" lang="en-GB" sz="1200" b="0" i="0" u="sng"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(2mins 41sec)</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7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42</a:t>
            </a:fld>
            <a:endParaRPr lang="en-GB"/>
          </a:p>
        </p:txBody>
      </p:sp>
    </p:spTree>
    <p:extLst>
      <p:ext uri="{BB962C8B-B14F-4D97-AF65-F5344CB8AC3E}">
        <p14:creationId xmlns:p14="http://schemas.microsoft.com/office/powerpoint/2010/main" val="304599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43</a:t>
            </a:fld>
            <a:endParaRPr lang="en-GB"/>
          </a:p>
        </p:txBody>
      </p:sp>
    </p:spTree>
    <p:extLst>
      <p:ext uri="{BB962C8B-B14F-4D97-AF65-F5344CB8AC3E}">
        <p14:creationId xmlns:p14="http://schemas.microsoft.com/office/powerpoint/2010/main" val="198370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r>
              <a:rPr lang="en-GB" baseline="0" dirty="0" smtClean="0"/>
              <a:t> – best to write in the value as just a ‘dot’ or ‘x’ can make handover difficult, and mean subtle changes can be missed.</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4</a:t>
            </a:fld>
            <a:endParaRPr lang="en-GB"/>
          </a:p>
        </p:txBody>
      </p:sp>
    </p:spTree>
    <p:extLst>
      <p:ext uri="{BB962C8B-B14F-4D97-AF65-F5344CB8AC3E}">
        <p14:creationId xmlns:p14="http://schemas.microsoft.com/office/powerpoint/2010/main" val="407649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Copied from the RESTORE2 tool.</a:t>
            </a:r>
          </a:p>
          <a:p>
            <a:r>
              <a:rPr lang="en-GB" dirty="0" smtClean="0"/>
              <a:t>Carers are usually the first to recognise soft signs but report finding it difficult to communicate this concern. </a:t>
            </a:r>
          </a:p>
          <a:p>
            <a:r>
              <a:rPr lang="en-GB" dirty="0" smtClean="0"/>
              <a:t>NEWS2 allows the carer to escalate their concern to a GP or another professional, in a common language, in a way that helps</a:t>
            </a:r>
            <a:r>
              <a:rPr lang="en-GB" baseline="0" dirty="0" smtClean="0"/>
              <a:t> that person triage alongside other patients</a:t>
            </a:r>
            <a:r>
              <a:rPr lang="en-GB" dirty="0" smtClean="0"/>
              <a:t>. </a:t>
            </a:r>
          </a:p>
          <a:p>
            <a:r>
              <a:rPr lang="en-GB" dirty="0" smtClean="0"/>
              <a:t>Whilst</a:t>
            </a:r>
            <a:r>
              <a:rPr lang="en-GB" baseline="0" dirty="0" smtClean="0"/>
              <a:t> very prescriptive for care home staff, t</a:t>
            </a:r>
            <a:r>
              <a:rPr lang="en-GB" dirty="0" smtClean="0"/>
              <a:t>his NEWS2 Escalation does not replace clinical judgement of the receiving clinician (e.g. GP),</a:t>
            </a:r>
            <a:r>
              <a:rPr lang="en-GB" baseline="0" dirty="0" smtClean="0"/>
              <a:t> who may opt not to follow this, based on clinical judgement / available information / other priorities. However, care home staff should always follow this unless advised otherwise by a clinical decision maker (e.g. GP, ACP) - either in a resident’s notes, TEP etc., or as part of their SBARD escalation discussion (at which point this should be documented in the ‘D’ for ‘Decision’).</a:t>
            </a:r>
          </a:p>
        </p:txBody>
      </p:sp>
      <p:sp>
        <p:nvSpPr>
          <p:cNvPr id="4" name="Slide Number Placeholder 3"/>
          <p:cNvSpPr>
            <a:spLocks noGrp="1"/>
          </p:cNvSpPr>
          <p:nvPr>
            <p:ph type="sldNum" sz="quarter" idx="10"/>
          </p:nvPr>
        </p:nvSpPr>
        <p:spPr/>
        <p:txBody>
          <a:bodyPr/>
          <a:lstStyle/>
          <a:p>
            <a:fld id="{64890594-6E97-4236-B942-89AAAB02C951}" type="slidenum">
              <a:rPr lang="en-GB" smtClean="0"/>
              <a:t>5</a:t>
            </a:fld>
            <a:endParaRPr lang="en-GB" dirty="0"/>
          </a:p>
        </p:txBody>
      </p:sp>
    </p:spTree>
    <p:extLst>
      <p:ext uri="{BB962C8B-B14F-4D97-AF65-F5344CB8AC3E}">
        <p14:creationId xmlns:p14="http://schemas.microsoft.com/office/powerpoint/2010/main" val="86592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It is important to know what is normal for the resident.</a:t>
            </a:r>
          </a:p>
          <a:p>
            <a:pPr marL="171450" indent="-171450">
              <a:buFont typeface="Arial" panose="020B0604020202020204" pitchFamily="34" charset="0"/>
              <a:buChar char="•"/>
            </a:pPr>
            <a:r>
              <a:rPr lang="en-GB" baseline="0" dirty="0" smtClean="0"/>
              <a:t>This can support the GP or other healthcare professionals with clinical decision making when their attention is requested.</a:t>
            </a:r>
          </a:p>
          <a:p>
            <a:pPr marL="171450" indent="-171450">
              <a:buFont typeface="Arial" panose="020B0604020202020204" pitchFamily="34" charset="0"/>
              <a:buChar char="•"/>
            </a:pPr>
            <a:r>
              <a:rPr lang="en-GB" baseline="0" dirty="0" smtClean="0"/>
              <a:t>If caring for someone with a high baseline NEWS2 (data shows us this is rare), their GP may wish to create a personalised NEWS2 Escalation plan. Details of this can be written in – or referred to in – this box. </a:t>
            </a:r>
          </a:p>
          <a:p>
            <a:pPr marL="0" indent="0">
              <a:buFont typeface="Arial" panose="020B0604020202020204" pitchFamily="34" charset="0"/>
              <a:buNone/>
            </a:pPr>
            <a:r>
              <a:rPr lang="en-GB"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Essential to always factor in end of life or agreed limits treatment documentation, such as TEPS, </a:t>
            </a:r>
            <a:r>
              <a:rPr lang="en-GB" baseline="0" dirty="0" err="1" smtClean="0"/>
              <a:t>ReSPECT</a:t>
            </a:r>
            <a:r>
              <a:rPr lang="en-GB" baseline="0" dirty="0" smtClean="0"/>
              <a:t>, ACPs,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Many local hospitals and GPs are already using ReSPECT. We hope many more GPS will join others in using it soon.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DNACPR is included on the ReSPECT form. If you find someone with both, always go with the most recent and flag this to the person’s GP surgery for action. </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54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Everyone does SBARD slightly differently – that’s okay. E.g.</a:t>
            </a:r>
            <a:r>
              <a:rPr lang="en-GB" baseline="0" dirty="0" smtClean="0"/>
              <a:t> some put the NEWS2 in the S, as it’s the reason they are calling, others in the A, as it’s their assessment! </a:t>
            </a:r>
            <a:r>
              <a:rPr lang="en-GB" baseline="0" smtClean="0"/>
              <a:t>Use it as a checklist to ensure essential information has been given.</a:t>
            </a:r>
            <a:endParaRPr lang="en-GB" smtClean="0"/>
          </a:p>
          <a:p>
            <a:pPr marL="171450" indent="-171450">
              <a:buFont typeface="Arial" panose="020B0604020202020204" pitchFamily="34" charset="0"/>
              <a:buChar char="•"/>
            </a:pPr>
            <a:endParaRPr lang="en-GB" baseline="0" smtClean="0"/>
          </a:p>
          <a:p>
            <a:pPr marL="171450" indent="-171450">
              <a:buFont typeface="Arial" panose="020B0604020202020204" pitchFamily="34" charset="0"/>
              <a:buChar char="•"/>
            </a:pPr>
            <a:r>
              <a:rPr lang="en-GB" baseline="0" dirty="0" smtClean="0"/>
              <a:t>SBARD is used in hospitals and the ambulance service to ensure that there is a standard approach in giving info ensuring no information may be misinterpreted by another professional.  </a:t>
            </a:r>
          </a:p>
          <a:p>
            <a:pPr marL="171450" indent="-171450">
              <a:buFont typeface="Arial" panose="020B0604020202020204" pitchFamily="34" charset="0"/>
              <a:buChar char="•"/>
            </a:pPr>
            <a:r>
              <a:rPr lang="en-GB" baseline="0" dirty="0" smtClean="0"/>
              <a:t>Great in pressured situations where it’s easy to forget key information.</a:t>
            </a:r>
          </a:p>
          <a:p>
            <a:pPr marL="171450" indent="-171450">
              <a:buFont typeface="Arial" panose="020B0604020202020204" pitchFamily="34" charset="0"/>
              <a:buChar char="•"/>
            </a:pPr>
            <a:r>
              <a:rPr lang="en-GB" baseline="0" dirty="0" smtClean="0"/>
              <a:t>Different ways of going about it (e.g. some people might chose to put NEWS2 in the ‘S’, others in the ‘A’. Both right. Important thing is getting this essential information across in a structured way. SBARD acts as a ‘prompt’ for this and at each step ask yourself ‘have I communicated all relevant information here?’</a:t>
            </a:r>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7</a:t>
            </a:fld>
            <a:endParaRPr lang="en-GB" dirty="0"/>
          </a:p>
        </p:txBody>
      </p:sp>
    </p:spTree>
    <p:extLst>
      <p:ext uri="{BB962C8B-B14F-4D97-AF65-F5344CB8AC3E}">
        <p14:creationId xmlns:p14="http://schemas.microsoft.com/office/powerpoint/2010/main" val="390465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
            </a:r>
            <a:r>
              <a:rPr lang="en-GB" baseline="0" dirty="0" smtClean="0"/>
              <a:t> How can this best land? Two-way recommendation. Big difference between ‘You should come within two hours’ vs. ‘The RESTORE2 tool advises a review within 2 hours, what do you think </a:t>
            </a:r>
            <a:r>
              <a:rPr lang="en-GB" baseline="0" dirty="0" err="1" smtClean="0"/>
              <a:t>Dr.</a:t>
            </a:r>
            <a:r>
              <a:rPr lang="en-GB" baseline="0" dirty="0" smtClean="0"/>
              <a:t> Sarah? Is there anything you recommend I do to help too?’</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8</a:t>
            </a:fld>
            <a:endParaRPr lang="en-GB"/>
          </a:p>
        </p:txBody>
      </p:sp>
    </p:spTree>
    <p:extLst>
      <p:ext uri="{BB962C8B-B14F-4D97-AF65-F5344CB8AC3E}">
        <p14:creationId xmlns:p14="http://schemas.microsoft.com/office/powerpoint/2010/main" val="61647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890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xmlns="" id="{41F55216-9252-4635-B49F-61B5F92AC5DA}"/>
              </a:ext>
            </a:extLst>
          </p:cNvPr>
          <p:cNvSpPr>
            <a:spLocks noGrp="1"/>
          </p:cNvSpPr>
          <p:nvPr>
            <p:ph type="ctrTitle" hasCustomPrompt="1"/>
          </p:nvPr>
        </p:nvSpPr>
        <p:spPr>
          <a:xfrm>
            <a:off x="971320"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xmlns="" id="{82A8AA76-E563-43A5-A458-2E84F809B1E5}"/>
              </a:ext>
            </a:extLst>
          </p:cNvPr>
          <p:cNvSpPr>
            <a:spLocks noGrp="1"/>
          </p:cNvSpPr>
          <p:nvPr>
            <p:ph type="subTitle" idx="1" hasCustomPrompt="1"/>
          </p:nvPr>
        </p:nvSpPr>
        <p:spPr>
          <a:xfrm>
            <a:off x="971320" y="4230482"/>
            <a:ext cx="1073808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xmlns=""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a16="http://schemas.microsoft.com/office/drawing/2014/main" xmlns=""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a16="http://schemas.microsoft.com/office/drawing/2014/main" xmlns=""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bg1"/>
                </a:solidFill>
              </a:endParaRPr>
            </a:p>
          </p:txBody>
        </p:sp>
        <p:sp>
          <p:nvSpPr>
            <p:cNvPr id="15" name="Rectangle 14">
              <a:extLst>
                <a:ext uri="{FF2B5EF4-FFF2-40B4-BE49-F238E27FC236}">
                  <a16:creationId xmlns:a16="http://schemas.microsoft.com/office/drawing/2014/main" xmlns=""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xmlns=""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xmlns=""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xmlns=""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xmlns=""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xmlns=""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a:t>
            </a:r>
          </a:p>
          <a:p>
            <a:pPr>
              <a:lnSpc>
                <a:spcPts val="1900"/>
              </a:lnSpc>
            </a:pP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a16="http://schemas.microsoft.com/office/drawing/2014/main" xmlns="" id="{D59EC29C-8735-46A8-B389-C1998DAE27AA}"/>
              </a:ext>
            </a:extLst>
          </p:cNvPr>
          <p:cNvSpPr txBox="1"/>
          <p:nvPr userDrawn="1"/>
        </p:nvSpPr>
        <p:spPr>
          <a:xfrm>
            <a:off x="971319"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xmlns="" id="{BDC39BC9-21A2-4AB5-A532-55DF66FFCE25}"/>
              </a:ext>
            </a:extLst>
          </p:cNvPr>
          <p:cNvSpPr txBox="1"/>
          <p:nvPr userDrawn="1"/>
        </p:nvSpPr>
        <p:spPr>
          <a:xfrm>
            <a:off x="7832943" y="5611537"/>
            <a:ext cx="3724405"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a16="http://schemas.microsoft.com/office/drawing/2014/main" xmlns="" id="{A5A9697F-1876-4A8A-8E5B-1A6C9909A20A}"/>
              </a:ext>
            </a:extLst>
          </p:cNvPr>
          <p:cNvSpPr/>
          <p:nvPr userDrawn="1"/>
        </p:nvSpPr>
        <p:spPr>
          <a:xfrm>
            <a:off x="1"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Box 26">
            <a:extLst>
              <a:ext uri="{FF2B5EF4-FFF2-40B4-BE49-F238E27FC236}">
                <a16:creationId xmlns:a16="http://schemas.microsoft.com/office/drawing/2014/main" xmlns="" id="{DF7C3C38-3AD7-463B-9726-80BD222453BD}"/>
              </a:ext>
            </a:extLst>
          </p:cNvPr>
          <p:cNvSpPr txBox="1"/>
          <p:nvPr userDrawn="1"/>
        </p:nvSpPr>
        <p:spPr>
          <a:xfrm>
            <a:off x="1266706" y="5146296"/>
            <a:ext cx="1069524"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@NatPatSIP</a:t>
            </a:r>
          </a:p>
        </p:txBody>
      </p:sp>
      <p:sp>
        <p:nvSpPr>
          <p:cNvPr id="28" name="TextBox 27">
            <a:extLst>
              <a:ext uri="{FF2B5EF4-FFF2-40B4-BE49-F238E27FC236}">
                <a16:creationId xmlns:a16="http://schemas.microsoft.com/office/drawing/2014/main" xmlns="" id="{256A0F14-9E35-4399-A0A1-F9654287CCCB}"/>
              </a:ext>
            </a:extLst>
          </p:cNvPr>
          <p:cNvSpPr txBox="1"/>
          <p:nvPr userDrawn="1"/>
        </p:nvSpPr>
        <p:spPr>
          <a:xfrm>
            <a:off x="7696733" y="5133770"/>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8" name="Picture 7">
            <a:extLst>
              <a:ext uri="{FF2B5EF4-FFF2-40B4-BE49-F238E27FC236}">
                <a16:creationId xmlns:a16="http://schemas.microsoft.com/office/drawing/2014/main" xmlns="" id="{8F93993E-6359-4D67-863C-59C2B1F5D3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1319" y="5835968"/>
            <a:ext cx="1302557" cy="115200"/>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C372C2BF-5E3C-491C-8B57-809EC9C7A9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617" y="5205653"/>
            <a:ext cx="221538" cy="180000"/>
          </a:xfrm>
          <a:prstGeom prst="rect">
            <a:avLst/>
          </a:prstGeom>
        </p:spPr>
      </p:pic>
      <p:sp>
        <p:nvSpPr>
          <p:cNvPr id="24" name="Text Placeholder 8">
            <a:extLst>
              <a:ext uri="{FF2B5EF4-FFF2-40B4-BE49-F238E27FC236}">
                <a16:creationId xmlns:a16="http://schemas.microsoft.com/office/drawing/2014/main" xmlns="" id="{987CA799-45C6-4ADE-8240-D28BC21FACEB}"/>
              </a:ext>
            </a:extLst>
          </p:cNvPr>
          <p:cNvSpPr>
            <a:spLocks noGrp="1"/>
          </p:cNvSpPr>
          <p:nvPr>
            <p:ph type="body" sz="quarter" idx="10" hasCustomPrompt="1"/>
          </p:nvPr>
        </p:nvSpPr>
        <p:spPr>
          <a:xfrm>
            <a:off x="954617" y="6003827"/>
            <a:ext cx="1874837" cy="333425"/>
          </a:xfrm>
        </p:spPr>
        <p:txBody>
          <a:bodyPr>
            <a:spAutoFit/>
          </a:bodyPr>
          <a:lstStyle>
            <a:lvl1pPr marL="0" indent="0">
              <a:lnSpc>
                <a:spcPts val="1300"/>
              </a:lnSpc>
              <a:buNone/>
              <a:defRPr sz="1100" b="1">
                <a:solidFill>
                  <a:schemeClr val="tx1"/>
                </a:solidFill>
              </a:defRPr>
            </a:lvl1pPr>
          </a:lstStyle>
          <a:p>
            <a:pPr lvl="0"/>
            <a:r>
              <a:rPr lang="en-US" dirty="0"/>
              <a:t>West of England Patient Safety Collaborative</a:t>
            </a:r>
            <a:endParaRPr lang="en-GB" dirty="0"/>
          </a:p>
        </p:txBody>
      </p:sp>
    </p:spTree>
    <p:extLst>
      <p:ext uri="{BB962C8B-B14F-4D97-AF65-F5344CB8AC3E}">
        <p14:creationId xmlns:p14="http://schemas.microsoft.com/office/powerpoint/2010/main" val="58394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1293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61192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77816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39425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07621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05004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xmlns="" id="{41F55216-9252-4635-B49F-61B5F92AC5DA}"/>
              </a:ext>
            </a:extLst>
          </p:cNvPr>
          <p:cNvSpPr>
            <a:spLocks noGrp="1"/>
          </p:cNvSpPr>
          <p:nvPr>
            <p:ph type="ctrTitle" hasCustomPrompt="1"/>
          </p:nvPr>
        </p:nvSpPr>
        <p:spPr>
          <a:xfrm>
            <a:off x="971321"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a16="http://schemas.microsoft.com/office/drawing/2014/main" xmlns="" id="{82A8AA76-E563-43A5-A458-2E84F809B1E5}"/>
              </a:ext>
            </a:extLst>
          </p:cNvPr>
          <p:cNvSpPr>
            <a:spLocks noGrp="1"/>
          </p:cNvSpPr>
          <p:nvPr>
            <p:ph type="subTitle" idx="1" hasCustomPrompt="1"/>
          </p:nvPr>
        </p:nvSpPr>
        <p:spPr>
          <a:xfrm>
            <a:off x="971321" y="4230483"/>
            <a:ext cx="10738081" cy="642567"/>
          </a:xfrm>
        </p:spPr>
        <p:txBody>
          <a:bodyPr>
            <a:normAutofit/>
          </a:bodyPr>
          <a:lstStyle>
            <a:lvl1pPr marL="0" indent="0" algn="l">
              <a:lnSpc>
                <a:spcPts val="1500"/>
              </a:lnSpc>
              <a:spcBef>
                <a:spcPts val="0"/>
              </a:spcBef>
              <a:buNone/>
              <a:defRPr sz="1200" b="1">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a16="http://schemas.microsoft.com/office/drawing/2014/main" xmlns="" id="{A4FBD904-903C-4935-9151-E92104783D87}"/>
              </a:ext>
            </a:extLst>
          </p:cNvPr>
          <p:cNvSpPr txBox="1"/>
          <p:nvPr userDrawn="1"/>
        </p:nvSpPr>
        <p:spPr>
          <a:xfrm>
            <a:off x="954620" y="725304"/>
            <a:ext cx="1708801" cy="307777"/>
          </a:xfrm>
          <a:prstGeom prst="rect">
            <a:avLst/>
          </a:prstGeom>
          <a:noFill/>
        </p:spPr>
        <p:txBody>
          <a:bodyPr wrap="none" lIns="0" tIns="0" rIns="0" bIns="0" rtlCol="0">
            <a:spAutoFit/>
          </a:bodyPr>
          <a:lstStyle/>
          <a:p>
            <a:pPr>
              <a:lnSpc>
                <a:spcPts val="1200"/>
              </a:lnSpc>
            </a:pPr>
            <a:r>
              <a:rPr lang="en-GB" sz="1051" b="1" dirty="0"/>
              <a:t>National Patient Safety</a:t>
            </a:r>
            <a:br>
              <a:rPr lang="en-GB" sz="1051" b="1" dirty="0"/>
            </a:br>
            <a:r>
              <a:rPr lang="en-GB" sz="1051" b="1" dirty="0"/>
              <a:t>Improvement Programmes</a:t>
            </a:r>
          </a:p>
        </p:txBody>
      </p:sp>
      <p:grpSp>
        <p:nvGrpSpPr>
          <p:cNvPr id="20" name="Group 19">
            <a:extLst>
              <a:ext uri="{FF2B5EF4-FFF2-40B4-BE49-F238E27FC236}">
                <a16:creationId xmlns:a16="http://schemas.microsoft.com/office/drawing/2014/main" xmlns="" id="{46C3A39C-6FD4-48C0-81EA-2C8FB63CF494}"/>
              </a:ext>
            </a:extLst>
          </p:cNvPr>
          <p:cNvGrpSpPr/>
          <p:nvPr userDrawn="1"/>
        </p:nvGrpSpPr>
        <p:grpSpPr>
          <a:xfrm>
            <a:off x="954617" y="1082063"/>
            <a:ext cx="2400000" cy="893984"/>
            <a:chOff x="2793304" y="1260493"/>
            <a:chExt cx="1800000" cy="893984"/>
          </a:xfrm>
        </p:grpSpPr>
        <p:sp>
          <p:nvSpPr>
            <p:cNvPr id="14" name="Rectangle: Top Corners Rounded 13">
              <a:extLst>
                <a:ext uri="{FF2B5EF4-FFF2-40B4-BE49-F238E27FC236}">
                  <a16:creationId xmlns:a16="http://schemas.microsoft.com/office/drawing/2014/main" xmlns=""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tx2"/>
                </a:solidFill>
              </a:endParaRPr>
            </a:p>
          </p:txBody>
        </p:sp>
        <p:sp>
          <p:nvSpPr>
            <p:cNvPr id="15" name="Rectangle 14">
              <a:extLst>
                <a:ext uri="{FF2B5EF4-FFF2-40B4-BE49-F238E27FC236}">
                  <a16:creationId xmlns:a16="http://schemas.microsoft.com/office/drawing/2014/main" xmlns=""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xmlns=""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xmlns=""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xmlns=""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xmlns=""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a16="http://schemas.microsoft.com/office/drawing/2014/main" xmlns=""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 </a:t>
            </a:r>
            <a:br>
              <a:rPr lang="en-GB" sz="1800" b="1" dirty="0">
                <a:solidFill>
                  <a:schemeClr val="bg1"/>
                </a:solidFill>
                <a:latin typeface="Arial" panose="020B0604020202020204" pitchFamily="34" charset="0"/>
                <a:cs typeface="Arial" panose="020B0604020202020204" pitchFamily="34" charset="0"/>
              </a:rPr>
            </a:b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a16="http://schemas.microsoft.com/office/drawing/2014/main" xmlns="" id="{D59EC29C-8735-46A8-B389-C1998DAE27AA}"/>
              </a:ext>
            </a:extLst>
          </p:cNvPr>
          <p:cNvSpPr txBox="1"/>
          <p:nvPr userDrawn="1"/>
        </p:nvSpPr>
        <p:spPr>
          <a:xfrm>
            <a:off x="971320"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a16="http://schemas.microsoft.com/office/drawing/2014/main" xmlns="" id="{BDC39BC9-21A2-4AB5-A532-55DF66FFCE25}"/>
              </a:ext>
            </a:extLst>
          </p:cNvPr>
          <p:cNvSpPr txBox="1"/>
          <p:nvPr userDrawn="1"/>
        </p:nvSpPr>
        <p:spPr>
          <a:xfrm>
            <a:off x="7832944" y="5611538"/>
            <a:ext cx="3724405" cy="577081"/>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a16="http://schemas.microsoft.com/office/drawing/2014/main" xmlns="" id="{A5A9697F-1876-4A8A-8E5B-1A6C9909A20A}"/>
              </a:ext>
            </a:extLst>
          </p:cNvPr>
          <p:cNvSpPr/>
          <p:nvPr userDrawn="1"/>
        </p:nvSpPr>
        <p:spPr>
          <a:xfrm>
            <a:off x="2"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Picture 25" descr="A close up of a logo&#10;&#10;Description automatically generated">
            <a:extLst>
              <a:ext uri="{FF2B5EF4-FFF2-40B4-BE49-F238E27FC236}">
                <a16:creationId xmlns:a16="http://schemas.microsoft.com/office/drawing/2014/main" xmlns="" id="{B8A1DC7A-E58A-4442-AFC6-C7EDE87B4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1322" y="5194795"/>
            <a:ext cx="295385" cy="180000"/>
          </a:xfrm>
          <a:prstGeom prst="rect">
            <a:avLst/>
          </a:prstGeom>
        </p:spPr>
      </p:pic>
      <p:sp>
        <p:nvSpPr>
          <p:cNvPr id="27" name="TextBox 26">
            <a:extLst>
              <a:ext uri="{FF2B5EF4-FFF2-40B4-BE49-F238E27FC236}">
                <a16:creationId xmlns:a16="http://schemas.microsoft.com/office/drawing/2014/main" xmlns="" id="{DF7C3C38-3AD7-463B-9726-80BD222453BD}"/>
              </a:ext>
            </a:extLst>
          </p:cNvPr>
          <p:cNvSpPr txBox="1"/>
          <p:nvPr userDrawn="1"/>
        </p:nvSpPr>
        <p:spPr>
          <a:xfrm>
            <a:off x="1266707" y="5146297"/>
            <a:ext cx="2150397" cy="284693"/>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a:t>
            </a:r>
            <a:r>
              <a:rPr lang="en-GB" sz="1200" b="1" dirty="0" err="1">
                <a:solidFill>
                  <a:schemeClr val="bg1"/>
                </a:solidFill>
                <a:latin typeface="+mj-lt"/>
                <a:cs typeface="Arial" panose="020B0604020202020204" pitchFamily="34" charset="0"/>
              </a:rPr>
              <a:t>NatPatSIP</a:t>
            </a:r>
            <a:r>
              <a:rPr lang="en-GB" sz="1200" b="1" dirty="0">
                <a:solidFill>
                  <a:schemeClr val="bg1"/>
                </a:solidFill>
                <a:latin typeface="+mj-lt"/>
                <a:cs typeface="Arial" panose="020B0604020202020204" pitchFamily="34" charset="0"/>
              </a:rPr>
              <a:t> / @</a:t>
            </a:r>
            <a:r>
              <a:rPr lang="en-GB" sz="1200" b="1" dirty="0" err="1">
                <a:solidFill>
                  <a:schemeClr val="bg1"/>
                </a:solidFill>
                <a:latin typeface="+mj-lt"/>
                <a:cs typeface="Arial" panose="020B0604020202020204" pitchFamily="34" charset="0"/>
              </a:rPr>
              <a:t>MatNeoSIP</a:t>
            </a:r>
            <a:endParaRPr lang="en-GB" sz="1200" b="1" dirty="0">
              <a:solidFill>
                <a:schemeClr val="bg1"/>
              </a:solidFill>
              <a:latin typeface="+mj-lt"/>
              <a:cs typeface="Arial" panose="020B0604020202020204" pitchFamily="34" charset="0"/>
            </a:endParaRPr>
          </a:p>
        </p:txBody>
      </p:sp>
      <p:sp>
        <p:nvSpPr>
          <p:cNvPr id="28" name="TextBox 27">
            <a:extLst>
              <a:ext uri="{FF2B5EF4-FFF2-40B4-BE49-F238E27FC236}">
                <a16:creationId xmlns:a16="http://schemas.microsoft.com/office/drawing/2014/main" xmlns="" id="{256A0F14-9E35-4399-A0A1-F9654287CCCB}"/>
              </a:ext>
            </a:extLst>
          </p:cNvPr>
          <p:cNvSpPr txBox="1"/>
          <p:nvPr userDrawn="1"/>
        </p:nvSpPr>
        <p:spPr>
          <a:xfrm>
            <a:off x="7696734" y="5133771"/>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7" name="Picture 6">
            <a:extLst>
              <a:ext uri="{FF2B5EF4-FFF2-40B4-BE49-F238E27FC236}">
                <a16:creationId xmlns:a16="http://schemas.microsoft.com/office/drawing/2014/main" xmlns="" id="{1F72C67D-12AC-445B-964C-3AC71A50F9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320" y="5824053"/>
            <a:ext cx="1759181" cy="116688"/>
          </a:xfrm>
          <a:prstGeom prst="rect">
            <a:avLst/>
          </a:prstGeom>
        </p:spPr>
      </p:pic>
      <p:sp>
        <p:nvSpPr>
          <p:cNvPr id="9" name="Text Placeholder 8">
            <a:extLst>
              <a:ext uri="{FF2B5EF4-FFF2-40B4-BE49-F238E27FC236}">
                <a16:creationId xmlns:a16="http://schemas.microsoft.com/office/drawing/2014/main" xmlns="" id="{396485BE-A996-4A1E-B464-71C787ACC656}"/>
              </a:ext>
            </a:extLst>
          </p:cNvPr>
          <p:cNvSpPr>
            <a:spLocks noGrp="1"/>
          </p:cNvSpPr>
          <p:nvPr>
            <p:ph type="body" sz="quarter" idx="10" hasCustomPrompt="1"/>
          </p:nvPr>
        </p:nvSpPr>
        <p:spPr>
          <a:xfrm>
            <a:off x="954619" y="5985723"/>
            <a:ext cx="2499783" cy="341973"/>
          </a:xfrm>
        </p:spPr>
        <p:txBody>
          <a:bodyPr>
            <a:spAutoFit/>
          </a:bodyPr>
          <a:lstStyle>
            <a:lvl1pPr marL="0" indent="0">
              <a:lnSpc>
                <a:spcPts val="1300"/>
              </a:lnSpc>
              <a:buNone/>
              <a:defRPr sz="1100" b="1"/>
            </a:lvl1pPr>
          </a:lstStyle>
          <a:p>
            <a:pPr lvl="0"/>
            <a:r>
              <a:rPr lang="en-US" dirty="0"/>
              <a:t>Name of Regional Patient Safety Collaborative</a:t>
            </a:r>
            <a:endParaRPr lang="en-GB" dirty="0"/>
          </a:p>
        </p:txBody>
      </p:sp>
    </p:spTree>
    <p:extLst>
      <p:ext uri="{BB962C8B-B14F-4D97-AF65-F5344CB8AC3E}">
        <p14:creationId xmlns:p14="http://schemas.microsoft.com/office/powerpoint/2010/main" val="92230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1BF8EC2-E5B3-4CCF-8572-11C199DB2019}"/>
              </a:ext>
            </a:extLst>
          </p:cNvPr>
          <p:cNvSpPr>
            <a:spLocks noGrp="1"/>
          </p:cNvSpPr>
          <p:nvPr>
            <p:ph idx="1"/>
          </p:nvPr>
        </p:nvSpPr>
        <p:spPr/>
        <p:txBody>
          <a:bodyPr/>
          <a:lstStyle>
            <a:lvl1pPr marL="179996" indent="-179996">
              <a:lnSpc>
                <a:spcPct val="100000"/>
              </a:lnSpc>
              <a:spcBef>
                <a:spcPts val="0"/>
              </a:spcBef>
              <a:spcAft>
                <a:spcPts val="600"/>
              </a:spcAft>
              <a:buFont typeface="Frutiger" panose="020B0500000000000000" pitchFamily="34" charset="0"/>
              <a:buChar char="&gt;"/>
              <a:defRPr>
                <a:solidFill>
                  <a:schemeClr val="accent2"/>
                </a:solidFill>
              </a:defRPr>
            </a:lvl1pPr>
            <a:lvl2pPr marL="179996" indent="-179996">
              <a:lnSpc>
                <a:spcPct val="100000"/>
              </a:lnSpc>
              <a:spcBef>
                <a:spcPts val="0"/>
              </a:spcBef>
              <a:spcAft>
                <a:spcPts val="600"/>
              </a:spcAft>
              <a:buFont typeface="Frutiger" panose="020B0500000000000000" pitchFamily="34" charset="0"/>
              <a:buChar char="&gt;"/>
              <a:defRPr>
                <a:solidFill>
                  <a:schemeClr val="accent3"/>
                </a:solidFill>
              </a:defRPr>
            </a:lvl2pPr>
            <a:lvl3pPr marL="179996" indent="-179996">
              <a:lnSpc>
                <a:spcPct val="100000"/>
              </a:lnSpc>
              <a:spcBef>
                <a:spcPts val="0"/>
              </a:spcBef>
              <a:spcAft>
                <a:spcPts val="600"/>
              </a:spcAft>
              <a:buFont typeface="Frutiger" panose="020B0500000000000000" pitchFamily="34" charset="0"/>
              <a:buChar char="&gt;"/>
              <a:defRPr>
                <a:solidFill>
                  <a:schemeClr val="accent4"/>
                </a:solidFill>
              </a:defRPr>
            </a:lvl3pPr>
            <a:lvl4pPr marL="179996" indent="-179996">
              <a:lnSpc>
                <a:spcPct val="100000"/>
              </a:lnSpc>
              <a:spcBef>
                <a:spcPts val="0"/>
              </a:spcBef>
              <a:spcAft>
                <a:spcPts val="600"/>
              </a:spcAft>
              <a:buFont typeface="Frutiger" panose="020B0500000000000000" pitchFamily="34" charset="0"/>
              <a:buChar char="&gt;"/>
              <a:defRPr>
                <a:solidFill>
                  <a:schemeClr val="accent5"/>
                </a:solidFill>
              </a:defRPr>
            </a:lvl4pPr>
            <a:lvl5pPr marL="179996" indent="-179996">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xmlns=""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11" name="Slide Number Placeholder 5">
            <a:extLst>
              <a:ext uri="{FF2B5EF4-FFF2-40B4-BE49-F238E27FC236}">
                <a16:creationId xmlns:a16="http://schemas.microsoft.com/office/drawing/2014/main" xmlns=""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xmlns=""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0235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xmlns=""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8" name="Slide Number Placeholder 5">
            <a:extLst>
              <a:ext uri="{FF2B5EF4-FFF2-40B4-BE49-F238E27FC236}">
                <a16:creationId xmlns:a16="http://schemas.microsoft.com/office/drawing/2014/main" xmlns=""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xmlns=""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226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83173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a16="http://schemas.microsoft.com/office/drawing/2014/main" xmlns=""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a16="http://schemas.microsoft.com/office/drawing/2014/main" xmlns=""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xmlns=""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4509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xmlns=""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a16="http://schemas.microsoft.com/office/drawing/2014/main" xmlns=""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a16="http://schemas.microsoft.com/office/drawing/2014/main" xmlns=""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xmlns=""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2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27690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4815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3811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36613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7589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636340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NUL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56695D32-DFD8-4E2C-9789-FB430199BA48}"/>
              </a:ext>
            </a:extLst>
          </p:cNvPr>
          <p:cNvSpPr>
            <a:spLocks noGrp="1"/>
          </p:cNvSpPr>
          <p:nvPr>
            <p:ph type="body" idx="1"/>
          </p:nvPr>
        </p:nvSpPr>
        <p:spPr>
          <a:xfrm>
            <a:off x="960000" y="2229634"/>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a16="http://schemas.microsoft.com/office/drawing/2014/main" xmlns=""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8" name="Picture 6">
            <a:extLst>
              <a:ext uri="{FF2B5EF4-FFF2-40B4-BE49-F238E27FC236}">
                <a16:creationId xmlns:a16="http://schemas.microsoft.com/office/drawing/2014/main" xmlns="" id="{B4411BEE-01DD-4FD4-A75E-A7070EC1EC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p:blipFill>
        <p:spPr>
          <a:xfrm>
            <a:off x="10810415" y="355403"/>
            <a:ext cx="901585" cy="368253"/>
          </a:xfrm>
          <a:prstGeom prst="rect">
            <a:avLst/>
          </a:prstGeom>
        </p:spPr>
      </p:pic>
    </p:spTree>
    <p:extLst>
      <p:ext uri="{BB962C8B-B14F-4D97-AF65-F5344CB8AC3E}">
        <p14:creationId xmlns:p14="http://schemas.microsoft.com/office/powerpoint/2010/main" val="3136620617"/>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94" r:id="rId4"/>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01" userDrawn="1">
          <p15:clr>
            <a:srgbClr val="F26B43"/>
          </p15:clr>
        </p15:guide>
        <p15:guide id="2" pos="7376" userDrawn="1">
          <p15:clr>
            <a:srgbClr val="F26B43"/>
          </p15:clr>
        </p15:guide>
        <p15:guide id="3" orient="horz" pos="451" userDrawn="1">
          <p15:clr>
            <a:srgbClr val="F26B43"/>
          </p15:clr>
        </p15:guide>
        <p15:guide id="4" orient="horz" pos="40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32EFC-BAD9-4619-B12F-8E2D6D883B94}" type="datetimeFigureOut">
              <a:rPr lang="en-GB" smtClean="0"/>
              <a:t>10/08/2021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D6E1-54D2-4834-80D2-066855775DF3}" type="slidenum">
              <a:rPr lang="en-GB" smtClean="0"/>
              <a:t>‹#›</a:t>
            </a:fld>
            <a:endParaRPr lang="en-GB" dirty="0"/>
          </a:p>
        </p:txBody>
      </p:sp>
    </p:spTree>
    <p:extLst>
      <p:ext uri="{BB962C8B-B14F-4D97-AF65-F5344CB8AC3E}">
        <p14:creationId xmlns:p14="http://schemas.microsoft.com/office/powerpoint/2010/main" val="38583311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56695D32-DFD8-4E2C-9789-FB430199BA48}"/>
              </a:ext>
            </a:extLst>
          </p:cNvPr>
          <p:cNvSpPr>
            <a:spLocks noGrp="1"/>
          </p:cNvSpPr>
          <p:nvPr>
            <p:ph type="body" idx="1"/>
          </p:nvPr>
        </p:nvSpPr>
        <p:spPr>
          <a:xfrm>
            <a:off x="960000" y="2229636"/>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6" name="Slide Number Placeholder 5">
            <a:extLst>
              <a:ext uri="{FF2B5EF4-FFF2-40B4-BE49-F238E27FC236}">
                <a16:creationId xmlns:a16="http://schemas.microsoft.com/office/drawing/2014/main" xmlns=""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7" name="Picture 6">
            <a:extLst>
              <a:ext uri="{FF2B5EF4-FFF2-40B4-BE49-F238E27FC236}">
                <a16:creationId xmlns:a16="http://schemas.microsoft.com/office/drawing/2014/main" xmlns="" id="{18E33D94-58BE-40D4-BB6B-035893CB6F6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10509886" y="357298"/>
            <a:ext cx="1202116" cy="368253"/>
          </a:xfrm>
          <a:prstGeom prst="rect">
            <a:avLst/>
          </a:prstGeom>
        </p:spPr>
      </p:pic>
    </p:spTree>
    <p:extLst>
      <p:ext uri="{BB962C8B-B14F-4D97-AF65-F5344CB8AC3E}">
        <p14:creationId xmlns:p14="http://schemas.microsoft.com/office/powerpoint/2010/main" val="9066711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sldNum="0" hdr="0" dt="0"/>
  <p:txStyles>
    <p:title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0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51">
          <p15:clr>
            <a:srgbClr val="F26B43"/>
          </p15:clr>
        </p15:guide>
        <p15:guide id="2" pos="5532">
          <p15:clr>
            <a:srgbClr val="F26B43"/>
          </p15:clr>
        </p15:guide>
        <p15:guide id="3" orient="horz" pos="451">
          <p15:clr>
            <a:srgbClr val="F26B43"/>
          </p15:clr>
        </p15:guide>
        <p15:guide id="4" orient="horz" pos="40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eahsn.net/covid-19-suppor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playlist?list=PLrVQaAxyJE3cJ1fB9K2poc9pXn7b9WcQ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lfh.org.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portal.e-lfh.org.uk/myElearning/Index?HierarchyId=0_43150&amp;programmeId=4315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woe.newslms.ocbmedia.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play.google.com/store/apps/details?id=com.ocbmedia.apps.new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ice.org.uk/Media/Default/About/NICE-Communities/Social-care/quick-guides/advance-care-planning-quick-guide.pdf" TargetMode="External"/><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lfh.org.uk/wp-content/uploads/2021/03/MicrosoftTeams-image-1.pn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ahsn.net/our-work/improving-patient-safety/respect/implementing-respect/" TargetMode="External"/><Relationship Id="rId2" Type="http://schemas.openxmlformats.org/officeDocument/2006/relationships/hyperlink" Target="https://learning.respectprocess.org.uk/"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mailto:respect@weahsn.ne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www.england.nhs.uk/coronavirus/wp-content/uploads/sites/52/2020/03/C0590-Patient-carer-and-family-engagement-and-communication-during-the-coronavirus-COVID-19-pandemic.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choose/alexakutler.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docs.google.com/document/d/1KLRrnm6g5YvD8QRSPwwNWq6NPk9FYvMpZPy_XEyOmMM/edi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smtClean="0"/>
              <a:t>Calculating a NEWS Score</a:t>
            </a:r>
            <a:endParaRPr lang="en-GB" dirty="0"/>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r>
              <a:rPr lang="en-GB" dirty="0"/>
              <a:t> </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84632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674689"/>
            <a:ext cx="10972800" cy="854074"/>
          </a:xfrm>
        </p:spPr>
        <p:txBody>
          <a:bodyPr>
            <a:normAutofit/>
          </a:bodyPr>
          <a:lstStyle/>
          <a:p>
            <a:pPr algn="l"/>
            <a:r>
              <a:rPr lang="en-GB" b="1" dirty="0" smtClean="0">
                <a:solidFill>
                  <a:srgbClr val="0070C0"/>
                </a:solidFill>
              </a:rPr>
              <a:t>Scenario: Charlie </a:t>
            </a:r>
            <a:endParaRPr lang="en-GB" b="1" dirty="0">
              <a:solidFill>
                <a:srgbClr val="0070C0"/>
              </a:solidFill>
            </a:endParaRPr>
          </a:p>
        </p:txBody>
      </p:sp>
      <p:sp>
        <p:nvSpPr>
          <p:cNvPr id="3" name="Content Placeholder 2"/>
          <p:cNvSpPr>
            <a:spLocks noGrp="1"/>
          </p:cNvSpPr>
          <p:nvPr>
            <p:ph idx="1"/>
          </p:nvPr>
        </p:nvSpPr>
        <p:spPr>
          <a:xfrm>
            <a:off x="447674" y="1714500"/>
            <a:ext cx="10972800" cy="4718051"/>
          </a:xfrm>
        </p:spPr>
        <p:txBody>
          <a:bodyPr>
            <a:normAutofit fontScale="47500" lnSpcReduction="20000"/>
          </a:bodyPr>
          <a:lstStyle/>
          <a:p>
            <a:pPr marL="0" indent="0">
              <a:buNone/>
            </a:pPr>
            <a:r>
              <a:rPr lang="en-GB" sz="5100" dirty="0" smtClean="0"/>
              <a:t>Charlie is 67 yrs old gentleman admitted to care home as unable to cope. Charlie has full capacity but reduced mobility. </a:t>
            </a:r>
            <a:r>
              <a:rPr lang="en-GB" sz="5100" dirty="0">
                <a:cs typeface="Calibri" panose="020F0502020204030204" pitchFamily="34" charset="0"/>
              </a:rPr>
              <a:t>Charlie has been with the home for 3 months and is generally fit and well. He is on medication for hypertension but no other medication and has not required medication review since joining the home. </a:t>
            </a:r>
            <a:endParaRPr lang="en-GB" sz="5100" dirty="0" smtClean="0"/>
          </a:p>
          <a:p>
            <a:pPr marL="0" indent="0">
              <a:buNone/>
            </a:pPr>
            <a:r>
              <a:rPr lang="en-GB" sz="5100" dirty="0" smtClean="0"/>
              <a:t>One </a:t>
            </a:r>
            <a:r>
              <a:rPr lang="en-GB" sz="5100" dirty="0"/>
              <a:t>morning you notice that Charlie is reluctant to eat his breakfast and feels he needs to go back to bed for a </a:t>
            </a:r>
            <a:r>
              <a:rPr lang="en-GB" sz="5100" dirty="0" smtClean="0"/>
              <a:t>rest. When </a:t>
            </a:r>
            <a:r>
              <a:rPr lang="en-GB" sz="5100" dirty="0"/>
              <a:t>you check on Charlie an hour later you feel his hands are colder than </a:t>
            </a:r>
            <a:r>
              <a:rPr lang="en-GB" sz="5100" dirty="0" smtClean="0"/>
              <a:t>normal</a:t>
            </a:r>
            <a:r>
              <a:rPr lang="en-GB" sz="5100" dirty="0"/>
              <a:t> </a:t>
            </a:r>
            <a:r>
              <a:rPr lang="en-GB" sz="5100" dirty="0">
                <a:cs typeface="Calibri" panose="020F0502020204030204" pitchFamily="34" charset="0"/>
              </a:rPr>
              <a:t>and he is beginning to shiver</a:t>
            </a:r>
            <a:r>
              <a:rPr lang="en-GB" sz="5100" dirty="0" smtClean="0">
                <a:cs typeface="Calibri" panose="020F0502020204030204" pitchFamily="34" charset="0"/>
              </a:rPr>
              <a:t>. </a:t>
            </a:r>
            <a:r>
              <a:rPr lang="en-GB" sz="5100" dirty="0">
                <a:cs typeface="Calibri" panose="020F0502020204030204" pitchFamily="34" charset="0"/>
              </a:rPr>
              <a:t>Charlie has </a:t>
            </a:r>
            <a:r>
              <a:rPr lang="en-GB" sz="5100" dirty="0" smtClean="0">
                <a:cs typeface="Calibri" panose="020F0502020204030204" pitchFamily="34" charset="0"/>
              </a:rPr>
              <a:t>also informed </a:t>
            </a:r>
            <a:r>
              <a:rPr lang="en-GB" sz="5100" dirty="0">
                <a:cs typeface="Calibri" panose="020F0502020204030204" pitchFamily="34" charset="0"/>
              </a:rPr>
              <a:t>you he does not feel very well. </a:t>
            </a:r>
            <a:endParaRPr lang="en-GB" sz="5100" dirty="0" smtClean="0"/>
          </a:p>
          <a:p>
            <a:pPr marL="0" indent="0">
              <a:buNone/>
            </a:pPr>
            <a:endParaRPr lang="en-GB" sz="4800" dirty="0" smtClean="0"/>
          </a:p>
          <a:p>
            <a:pPr marL="0" indent="0">
              <a:buNone/>
            </a:pPr>
            <a:r>
              <a:rPr lang="en-GB" sz="5900" b="1" dirty="0" smtClean="0">
                <a:solidFill>
                  <a:srgbClr val="0070C0"/>
                </a:solidFill>
              </a:rPr>
              <a:t>Soft signs: What soft signs can you recognise in Charlie? </a:t>
            </a:r>
          </a:p>
          <a:p>
            <a:pPr marL="0" indent="0">
              <a:buNone/>
            </a:pPr>
            <a:endParaRPr lang="en-GB" sz="4800" dirty="0" smtClean="0"/>
          </a:p>
          <a:p>
            <a:pPr marL="0" indent="0">
              <a:buNone/>
            </a:pPr>
            <a:r>
              <a:rPr lang="en-GB" sz="5100" b="1" dirty="0" smtClean="0">
                <a:solidFill>
                  <a:srgbClr val="0070C0"/>
                </a:solidFill>
              </a:rPr>
              <a:t>What would you do next?</a:t>
            </a:r>
            <a:endParaRPr lang="en-GB" sz="5100" b="1" dirty="0">
              <a:solidFill>
                <a:srgbClr val="0070C0"/>
              </a:solidFill>
            </a:endParaRPr>
          </a:p>
          <a:p>
            <a:pPr marL="0" indent="0">
              <a:buNone/>
            </a:pPr>
            <a:r>
              <a:rPr lang="en-GB" sz="4800" dirty="0" smtClean="0"/>
              <a:t> </a:t>
            </a:r>
            <a:endParaRPr lang="en-GB" sz="4800" dirty="0"/>
          </a:p>
        </p:txBody>
      </p:sp>
    </p:spTree>
    <p:extLst>
      <p:ext uri="{BB962C8B-B14F-4D97-AF65-F5344CB8AC3E}">
        <p14:creationId xmlns:p14="http://schemas.microsoft.com/office/powerpoint/2010/main" val="375652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6" y="828676"/>
            <a:ext cx="8229600" cy="1143000"/>
          </a:xfrm>
        </p:spPr>
        <p:txBody>
          <a:bodyPr>
            <a:normAutofit/>
          </a:bodyPr>
          <a:lstStyle/>
          <a:p>
            <a:pPr algn="l"/>
            <a:r>
              <a:rPr lang="en-GB" sz="3600" dirty="0" smtClean="0">
                <a:solidFill>
                  <a:schemeClr val="tx2"/>
                </a:solidFill>
              </a:rPr>
              <a:t>What is normal for Charlie</a:t>
            </a:r>
            <a:endParaRPr lang="en-GB" sz="3600" dirty="0">
              <a:solidFill>
                <a:schemeClr val="tx2"/>
              </a:solidFill>
            </a:endParaRPr>
          </a:p>
        </p:txBody>
      </p:sp>
      <p:sp>
        <p:nvSpPr>
          <p:cNvPr id="3" name="Content Placeholder 2"/>
          <p:cNvSpPr>
            <a:spLocks noGrp="1"/>
          </p:cNvSpPr>
          <p:nvPr>
            <p:ph idx="1"/>
          </p:nvPr>
        </p:nvSpPr>
        <p:spPr>
          <a:xfrm>
            <a:off x="566738" y="1971676"/>
            <a:ext cx="10972800" cy="4643437"/>
          </a:xfrm>
        </p:spPr>
        <p:txBody>
          <a:bodyPr>
            <a:normAutofit fontScale="77500" lnSpcReduction="20000"/>
          </a:bodyPr>
          <a:lstStyle/>
          <a:p>
            <a:r>
              <a:rPr lang="en-GB" sz="3800" dirty="0" smtClean="0"/>
              <a:t>Monthly observations stable so far for the 3 months in the home</a:t>
            </a:r>
          </a:p>
          <a:p>
            <a:r>
              <a:rPr lang="en-GB" sz="3800" dirty="0" smtClean="0"/>
              <a:t>Charlie has an advanced care plan in place </a:t>
            </a:r>
          </a:p>
          <a:p>
            <a:pPr marL="0" lvl="0" indent="0">
              <a:spcBef>
                <a:spcPts val="0"/>
              </a:spcBef>
              <a:buNone/>
            </a:pPr>
            <a:endParaRPr lang="en-GB" sz="2800" u="sng"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r>
              <a:rPr lang="en-GB" sz="3500" u="sng" dirty="0" smtClean="0">
                <a:solidFill>
                  <a:prstClr val="black"/>
                </a:solidFill>
                <a:cs typeface="Arial" panose="020B0604020202020204" pitchFamily="34" charset="0"/>
              </a:rPr>
              <a:t>Baseline observations</a:t>
            </a:r>
            <a:r>
              <a:rPr lang="en-GB" sz="3500" dirty="0" smtClean="0">
                <a:solidFill>
                  <a:prstClr val="black"/>
                </a:solidFill>
                <a:cs typeface="Arial" panose="020B0604020202020204" pitchFamily="34" charset="0"/>
              </a:rPr>
              <a:t> </a:t>
            </a:r>
            <a:endParaRPr lang="en-GB" sz="3500" dirty="0">
              <a:solidFill>
                <a:prstClr val="black"/>
              </a:solidFill>
              <a:cs typeface="Arial" panose="020B0604020202020204" pitchFamily="34" charset="0"/>
            </a:endParaRPr>
          </a:p>
          <a:p>
            <a:pPr marL="0" lvl="0" indent="0">
              <a:spcBef>
                <a:spcPts val="0"/>
              </a:spcBef>
              <a:buNone/>
            </a:pPr>
            <a:r>
              <a:rPr lang="en-GB" sz="3500" dirty="0" smtClean="0">
                <a:solidFill>
                  <a:prstClr val="black"/>
                </a:solidFill>
                <a:cs typeface="Arial" panose="020B0604020202020204" pitchFamily="34" charset="0"/>
              </a:rPr>
              <a:t>RR:                                 16 </a:t>
            </a:r>
            <a:r>
              <a:rPr lang="en-GB" sz="3500" dirty="0">
                <a:solidFill>
                  <a:prstClr val="black"/>
                </a:solidFill>
                <a:cs typeface="Arial" panose="020B0604020202020204" pitchFamily="34" charset="0"/>
              </a:rPr>
              <a:t>per minute </a:t>
            </a:r>
          </a:p>
          <a:p>
            <a:pPr marL="0" lvl="0" indent="0">
              <a:spcBef>
                <a:spcPts val="0"/>
              </a:spcBef>
              <a:buNone/>
            </a:pPr>
            <a:r>
              <a:rPr lang="en-GB" sz="3500" dirty="0">
                <a:solidFill>
                  <a:prstClr val="black"/>
                </a:solidFill>
                <a:cs typeface="Arial" panose="020B0604020202020204" pitchFamily="34" charset="0"/>
              </a:rPr>
              <a:t>Oxygen Sats (scale 1): </a:t>
            </a:r>
            <a:r>
              <a:rPr lang="en-GB" sz="3500" dirty="0" smtClean="0">
                <a:solidFill>
                  <a:prstClr val="black"/>
                </a:solidFill>
                <a:cs typeface="Arial" panose="020B0604020202020204" pitchFamily="34" charset="0"/>
              </a:rPr>
              <a:t>     96</a:t>
            </a:r>
            <a:r>
              <a:rPr lang="en-GB" sz="3500" dirty="0">
                <a:solidFill>
                  <a:prstClr val="black"/>
                </a:solidFill>
                <a:cs typeface="Arial" panose="020B0604020202020204" pitchFamily="34" charset="0"/>
              </a:rPr>
              <a:t>% on air </a:t>
            </a:r>
          </a:p>
          <a:p>
            <a:pPr marL="0" lvl="0" indent="0">
              <a:spcBef>
                <a:spcPts val="0"/>
              </a:spcBef>
              <a:buNone/>
            </a:pPr>
            <a:r>
              <a:rPr lang="en-GB" sz="3500" dirty="0">
                <a:solidFill>
                  <a:prstClr val="black"/>
                </a:solidFill>
                <a:cs typeface="Arial" panose="020B0604020202020204" pitchFamily="34" charset="0"/>
              </a:rPr>
              <a:t>BP:                               </a:t>
            </a:r>
            <a:r>
              <a:rPr lang="en-GB" sz="3500" dirty="0" smtClean="0">
                <a:solidFill>
                  <a:prstClr val="black"/>
                </a:solidFill>
                <a:cs typeface="Arial" panose="020B0604020202020204" pitchFamily="34" charset="0"/>
              </a:rPr>
              <a:t>        125/90 </a:t>
            </a:r>
            <a:endParaRPr lang="en-GB" sz="3500" dirty="0">
              <a:solidFill>
                <a:prstClr val="black"/>
              </a:solidFill>
              <a:cs typeface="Arial" panose="020B0604020202020204" pitchFamily="34" charset="0"/>
            </a:endParaRPr>
          </a:p>
          <a:p>
            <a:pPr marL="0" lvl="0" indent="0">
              <a:spcBef>
                <a:spcPts val="0"/>
              </a:spcBef>
              <a:buNone/>
            </a:pPr>
            <a:r>
              <a:rPr lang="en-GB" sz="3500" dirty="0">
                <a:solidFill>
                  <a:prstClr val="black"/>
                </a:solidFill>
                <a:cs typeface="Arial" panose="020B0604020202020204" pitchFamily="34" charset="0"/>
              </a:rPr>
              <a:t>Pulse:                          </a:t>
            </a:r>
            <a:r>
              <a:rPr lang="en-GB" sz="3500" dirty="0" smtClean="0">
                <a:solidFill>
                  <a:prstClr val="black"/>
                </a:solidFill>
                <a:cs typeface="Arial" panose="020B0604020202020204" pitchFamily="34" charset="0"/>
              </a:rPr>
              <a:t>        </a:t>
            </a:r>
            <a:r>
              <a:rPr lang="en-GB" sz="3500" dirty="0">
                <a:solidFill>
                  <a:prstClr val="black"/>
                </a:solidFill>
                <a:cs typeface="Arial" panose="020B0604020202020204" pitchFamily="34" charset="0"/>
              </a:rPr>
              <a:t>88</a:t>
            </a:r>
          </a:p>
          <a:p>
            <a:pPr marL="0" lvl="0" indent="0">
              <a:spcBef>
                <a:spcPts val="0"/>
              </a:spcBef>
              <a:buNone/>
            </a:pPr>
            <a:r>
              <a:rPr lang="en-GB" sz="3500" dirty="0">
                <a:solidFill>
                  <a:prstClr val="black"/>
                </a:solidFill>
                <a:cs typeface="Arial" panose="020B0604020202020204" pitchFamily="34" charset="0"/>
              </a:rPr>
              <a:t>ACVPU:                       </a:t>
            </a:r>
            <a:r>
              <a:rPr lang="en-GB" sz="3500" dirty="0" smtClean="0">
                <a:solidFill>
                  <a:prstClr val="black"/>
                </a:solidFill>
                <a:cs typeface="Arial" panose="020B0604020202020204" pitchFamily="34" charset="0"/>
              </a:rPr>
              <a:t>        </a:t>
            </a:r>
            <a:r>
              <a:rPr lang="en-GB" sz="3500" dirty="0">
                <a:solidFill>
                  <a:prstClr val="black"/>
                </a:solidFill>
                <a:cs typeface="Arial" panose="020B0604020202020204" pitchFamily="34" charset="0"/>
              </a:rPr>
              <a:t>A</a:t>
            </a:r>
          </a:p>
          <a:p>
            <a:pPr marL="0" lvl="0" indent="0">
              <a:spcBef>
                <a:spcPts val="0"/>
              </a:spcBef>
              <a:buNone/>
            </a:pPr>
            <a:r>
              <a:rPr lang="en-GB" sz="3500" dirty="0">
                <a:solidFill>
                  <a:prstClr val="black"/>
                </a:solidFill>
                <a:cs typeface="Arial" panose="020B0604020202020204" pitchFamily="34" charset="0"/>
              </a:rPr>
              <a:t>Temp:                          </a:t>
            </a:r>
            <a:r>
              <a:rPr lang="en-GB" sz="3500" dirty="0" smtClean="0">
                <a:solidFill>
                  <a:prstClr val="black"/>
                </a:solidFill>
                <a:cs typeface="Arial" panose="020B0604020202020204" pitchFamily="34" charset="0"/>
              </a:rPr>
              <a:t>       </a:t>
            </a:r>
            <a:r>
              <a:rPr lang="en-GB" sz="3500" dirty="0">
                <a:solidFill>
                  <a:prstClr val="black"/>
                </a:solidFill>
                <a:cs typeface="Arial" panose="020B0604020202020204" pitchFamily="34" charset="0"/>
              </a:rPr>
              <a:t>37°C </a:t>
            </a:r>
          </a:p>
          <a:p>
            <a:pPr marL="0" lvl="0" indent="0">
              <a:spcBef>
                <a:spcPts val="0"/>
              </a:spcBef>
              <a:buNone/>
            </a:pPr>
            <a:endParaRPr lang="en-GB" sz="3500" dirty="0">
              <a:solidFill>
                <a:prstClr val="black"/>
              </a:solidFill>
              <a:cs typeface="Arial" panose="020B0604020202020204" pitchFamily="34" charset="0"/>
            </a:endParaRPr>
          </a:p>
          <a:p>
            <a:pPr marL="0" lvl="0" indent="0">
              <a:spcBef>
                <a:spcPts val="0"/>
              </a:spcBef>
              <a:buNone/>
            </a:pPr>
            <a:r>
              <a:rPr lang="en-GB" sz="3500" dirty="0" smtClean="0">
                <a:solidFill>
                  <a:prstClr val="black"/>
                </a:solidFill>
                <a:cs typeface="Arial" panose="020B0604020202020204" pitchFamily="34" charset="0"/>
              </a:rPr>
              <a:t>                                                                      </a:t>
            </a:r>
            <a:r>
              <a:rPr lang="en-GB" sz="3500" b="1" dirty="0" smtClean="0">
                <a:solidFill>
                  <a:prstClr val="black"/>
                </a:solidFill>
                <a:cs typeface="Arial" panose="020B0604020202020204" pitchFamily="34" charset="0"/>
              </a:rPr>
              <a:t>Charlie’s baseline NEWS2 =0</a:t>
            </a:r>
            <a:endParaRPr lang="en-GB" sz="3500" b="1" dirty="0">
              <a:solidFill>
                <a:prstClr val="black"/>
              </a:solidFill>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5562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0" y="685039"/>
            <a:ext cx="10706098" cy="689871"/>
          </a:xfrm>
        </p:spPr>
        <p:txBody>
          <a:bodyPr>
            <a:normAutofit fontScale="90000"/>
          </a:bodyPr>
          <a:lstStyle/>
          <a:p>
            <a:pPr algn="l"/>
            <a:r>
              <a:rPr lang="en-GB" sz="4000" b="1" dirty="0" smtClean="0">
                <a:solidFill>
                  <a:srgbClr val="0070C0"/>
                </a:solidFill>
              </a:rPr>
              <a:t/>
            </a:r>
            <a:br>
              <a:rPr lang="en-GB" sz="4000" b="1" dirty="0" smtClean="0">
                <a:solidFill>
                  <a:srgbClr val="0070C0"/>
                </a:solidFill>
              </a:rPr>
            </a:br>
            <a:r>
              <a:rPr lang="en-GB" sz="2800" b="1" dirty="0" smtClean="0">
                <a:solidFill>
                  <a:srgbClr val="0070C0"/>
                </a:solidFill>
              </a:rPr>
              <a:t/>
            </a:r>
            <a:br>
              <a:rPr lang="en-GB" sz="2800" b="1" dirty="0" smtClean="0">
                <a:solidFill>
                  <a:srgbClr val="0070C0"/>
                </a:solidFill>
              </a:rPr>
            </a:br>
            <a:r>
              <a:rPr lang="en-GB" sz="4000" b="1" dirty="0" smtClean="0">
                <a:solidFill>
                  <a:srgbClr val="0070C0"/>
                </a:solidFill>
              </a:rPr>
              <a:t>Take observation and calculate NEWS2 scores</a:t>
            </a:r>
            <a:r>
              <a:rPr lang="en-GB" sz="2800" b="1" dirty="0" smtClean="0">
                <a:solidFill>
                  <a:srgbClr val="0070C0"/>
                </a:solidFill>
              </a:rPr>
              <a:t/>
            </a:r>
            <a:br>
              <a:rPr lang="en-GB" sz="2800" b="1" dirty="0" smtClean="0">
                <a:solidFill>
                  <a:srgbClr val="0070C0"/>
                </a:solidFill>
              </a:rPr>
            </a:br>
            <a:r>
              <a:rPr lang="en-GB" sz="2800" dirty="0" smtClean="0"/>
              <a:t>You take Charlie’s observations twice one hour apart and record the following readings: </a:t>
            </a:r>
            <a:endParaRPr lang="en-GB" sz="28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6887" y="415613"/>
            <a:ext cx="1456703"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2930" y="6230489"/>
            <a:ext cx="1047273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What the NEWS score for both sets of observations? What </a:t>
            </a:r>
            <a:r>
              <a:rPr kumimoji="0" lang="en-GB" sz="2400" b="1" i="0" u="none" strike="noStrike" kern="1200" cap="none" spc="0" normalizeH="0" baseline="0" noProof="0" dirty="0">
                <a:ln>
                  <a:noFill/>
                </a:ln>
                <a:solidFill>
                  <a:prstClr val="black"/>
                </a:solidFill>
                <a:effectLst/>
                <a:uLnTx/>
                <a:uFillTx/>
                <a:latin typeface="Calibri"/>
                <a:ea typeface="+mn-ea"/>
                <a:cs typeface="+mn-cs"/>
              </a:rPr>
              <a:t>would you </a:t>
            </a: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do next?</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500809" y="2263817"/>
            <a:ext cx="490061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prstClr val="black"/>
                </a:solidFill>
                <a:effectLst/>
                <a:uLnTx/>
                <a:uFillTx/>
                <a:latin typeface="Calibri"/>
                <a:ea typeface="+mn-ea"/>
                <a:cs typeface="+mn-cs"/>
              </a:rPr>
              <a:t>2</a:t>
            </a:r>
            <a:r>
              <a:rPr kumimoji="0" lang="en-GB" sz="2800" b="0" i="0" u="sng" strike="noStrike" kern="1200" cap="none" spc="0" normalizeH="0" baseline="30000" noProof="0" dirty="0" smtClean="0">
                <a:ln>
                  <a:noFill/>
                </a:ln>
                <a:solidFill>
                  <a:prstClr val="black"/>
                </a:solidFill>
                <a:effectLst/>
                <a:uLnTx/>
                <a:uFillTx/>
                <a:latin typeface="Calibri"/>
                <a:ea typeface="+mn-ea"/>
                <a:cs typeface="+mn-cs"/>
              </a:rPr>
              <a:t>nd</a:t>
            </a:r>
            <a:r>
              <a:rPr kumimoji="0" lang="en-GB" sz="2800" b="0" i="0" u="sng" strike="noStrike" kern="1200" cap="none" spc="0" normalizeH="0" baseline="0" noProof="0" dirty="0" smtClean="0">
                <a:ln>
                  <a:noFill/>
                </a:ln>
                <a:solidFill>
                  <a:prstClr val="black"/>
                </a:solidFill>
                <a:effectLst/>
                <a:uLnTx/>
                <a:uFillTx/>
                <a:latin typeface="Calibri"/>
                <a:ea typeface="+mn-ea"/>
                <a:cs typeface="+mn-cs"/>
              </a:rPr>
              <a:t> set of observations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RR:  </a:t>
            </a:r>
            <a:r>
              <a:rPr kumimoji="0" lang="en-GB" sz="2800" b="0" i="0" u="none" strike="noStrike" kern="1200" cap="none" spc="0" normalizeH="0" baseline="0" noProof="0" dirty="0">
                <a:ln>
                  <a:noFill/>
                </a:ln>
                <a:solidFill>
                  <a:prstClr val="black"/>
                </a:solidFill>
                <a:effectLst/>
                <a:uLnTx/>
                <a:uFillTx/>
                <a:latin typeface="Calibri"/>
                <a:ea typeface="+mn-ea"/>
                <a:cs typeface="+mn-cs"/>
              </a:rPr>
              <a:t>22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prstClr val="black"/>
                </a:solidFill>
                <a:effectLst/>
                <a:uLnTx/>
                <a:uFillTx/>
                <a:latin typeface="Calibri"/>
                <a:ea typeface="+mn-ea"/>
                <a:cs typeface="+mn-cs"/>
              </a:rPr>
              <a:t>Sats</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94%</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On </a:t>
            </a:r>
            <a:r>
              <a:rPr kumimoji="0" lang="en-GB" sz="2800" b="0" i="0" u="none" strike="noStrike" kern="1200" cap="none" spc="0" normalizeH="0" baseline="0" noProof="0" dirty="0">
                <a:ln>
                  <a:noFill/>
                </a:ln>
                <a:solidFill>
                  <a:prstClr val="black"/>
                </a:solidFill>
                <a:effectLst/>
                <a:uLnTx/>
                <a:uFillTx/>
                <a:latin typeface="Calibri"/>
                <a:ea typeface="+mn-ea"/>
                <a:cs typeface="+mn-cs"/>
              </a:rPr>
              <a:t>air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Bp</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133/76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95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Alert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38°C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NEWS2 score=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928685" y="2263817"/>
            <a:ext cx="490061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prstClr val="black"/>
                </a:solidFill>
                <a:effectLst/>
                <a:uLnTx/>
                <a:uFillTx/>
                <a:latin typeface="Calibri"/>
                <a:ea typeface="+mn-ea"/>
                <a:cs typeface="+mn-cs"/>
              </a:rPr>
              <a:t>1</a:t>
            </a:r>
            <a:r>
              <a:rPr kumimoji="0" lang="en-GB" sz="2800" b="0" i="0" u="sng" strike="noStrike" kern="1200" cap="none" spc="0" normalizeH="0" baseline="30000" noProof="0" dirty="0" smtClean="0">
                <a:ln>
                  <a:noFill/>
                </a:ln>
                <a:solidFill>
                  <a:prstClr val="black"/>
                </a:solidFill>
                <a:effectLst/>
                <a:uLnTx/>
                <a:uFillTx/>
                <a:latin typeface="Calibri"/>
                <a:ea typeface="+mn-ea"/>
                <a:cs typeface="+mn-cs"/>
              </a:rPr>
              <a:t>st</a:t>
            </a:r>
            <a:r>
              <a:rPr kumimoji="0" lang="en-GB" sz="2800" b="0" i="0" u="sng" strike="noStrike" kern="1200" cap="none" spc="0" normalizeH="0" baseline="0" noProof="0" dirty="0" smtClean="0">
                <a:ln>
                  <a:noFill/>
                </a:ln>
                <a:solidFill>
                  <a:prstClr val="black"/>
                </a:solidFill>
                <a:effectLst/>
                <a:uLnTx/>
                <a:uFillTx/>
                <a:latin typeface="Calibri"/>
                <a:ea typeface="+mn-ea"/>
                <a:cs typeface="+mn-cs"/>
              </a:rPr>
              <a:t> set of observations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RR:  20</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a:noFill/>
                </a:ln>
                <a:solidFill>
                  <a:prstClr val="black"/>
                </a:solidFill>
                <a:effectLst/>
                <a:uLnTx/>
                <a:uFillTx/>
                <a:latin typeface="Calibri"/>
                <a:ea typeface="+mn-ea"/>
                <a:cs typeface="+mn-cs"/>
              </a:rPr>
              <a:t>Sats</a:t>
            </a:r>
            <a:r>
              <a:rPr kumimoji="0" lang="en-GB" sz="2800" b="0" i="0" u="none" strike="noStrike" kern="1200" cap="none" spc="0" normalizeH="0" baseline="0" noProof="0" dirty="0">
                <a:ln>
                  <a:noFill/>
                </a:ln>
                <a:solidFill>
                  <a:prstClr val="black"/>
                </a:solidFill>
                <a:effectLst/>
                <a:uLnTx/>
                <a:uFillTx/>
                <a:latin typeface="Calibri"/>
                <a:ea typeface="+mn-ea"/>
                <a:cs typeface="+mn-cs"/>
              </a:rPr>
              <a:t>:  95%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(scale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 </a:t>
            </a:r>
            <a:r>
              <a:rPr kumimoji="0" lang="en-GB" sz="2800" b="0" i="0" u="none" strike="noStrike" kern="1200" cap="none" spc="0" normalizeH="0" baseline="0" noProof="0" dirty="0">
                <a:ln>
                  <a:noFill/>
                </a:ln>
                <a:solidFill>
                  <a:prstClr val="black"/>
                </a:solidFill>
                <a:effectLst/>
                <a:uLnTx/>
                <a:uFillTx/>
                <a:latin typeface="Calibri"/>
                <a:ea typeface="+mn-ea"/>
                <a:cs typeface="+mn-cs"/>
              </a:rPr>
              <a:t>air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Bp: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128/80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    95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Alert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    37.5°C </a:t>
            </a:r>
            <a:endParaRPr kumimoji="0" lang="en-GB" sz="2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NEWS2 score=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37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08712"/>
            <a:ext cx="8229600" cy="628651"/>
          </a:xfrm>
        </p:spPr>
        <p:txBody>
          <a:bodyPr>
            <a:normAutofit fontScale="90000"/>
          </a:bodyPr>
          <a:lstStyle/>
          <a:p>
            <a:pPr algn="l"/>
            <a:r>
              <a:rPr lang="en-GB" sz="3600" dirty="0" smtClean="0">
                <a:solidFill>
                  <a:schemeClr val="tx2"/>
                </a:solidFill>
              </a:rPr>
              <a:t>    </a:t>
            </a:r>
            <a:r>
              <a:rPr lang="en-GB" sz="4000" b="1" dirty="0" smtClean="0">
                <a:solidFill>
                  <a:schemeClr val="tx2"/>
                </a:solidFill>
              </a:rPr>
              <a:t>Escalation</a:t>
            </a:r>
            <a:endParaRPr lang="en-GB" sz="4000" b="1" dirty="0">
              <a:solidFill>
                <a:schemeClr val="tx2"/>
              </a:solidFill>
            </a:endParaRPr>
          </a:p>
        </p:txBody>
      </p:sp>
      <p:sp>
        <p:nvSpPr>
          <p:cNvPr id="3" name="Content Placeholder 2"/>
          <p:cNvSpPr>
            <a:spLocks noGrp="1"/>
          </p:cNvSpPr>
          <p:nvPr>
            <p:ph sz="half" idx="1"/>
          </p:nvPr>
        </p:nvSpPr>
        <p:spPr>
          <a:xfrm>
            <a:off x="642938" y="2168844"/>
            <a:ext cx="10515600" cy="4189094"/>
          </a:xfrm>
        </p:spPr>
        <p:txBody>
          <a:bodyPr>
            <a:normAutofit/>
          </a:bodyPr>
          <a:lstStyle/>
          <a:p>
            <a:pPr marL="457200" lvl="1" indent="0">
              <a:buNone/>
            </a:pPr>
            <a:r>
              <a:rPr lang="en-GB" sz="2800" dirty="0">
                <a:solidFill>
                  <a:schemeClr val="tx2"/>
                </a:solidFill>
              </a:rPr>
              <a:t>Refer to </a:t>
            </a:r>
            <a:r>
              <a:rPr lang="en-GB" sz="2800" dirty="0" smtClean="0">
                <a:solidFill>
                  <a:schemeClr val="tx2"/>
                </a:solidFill>
              </a:rPr>
              <a:t>Escalation </a:t>
            </a:r>
            <a:endParaRPr lang="en-GB" sz="2800" dirty="0" smtClean="0"/>
          </a:p>
          <a:p>
            <a:pPr lvl="1">
              <a:buFont typeface="Wingdings" panose="05000000000000000000" pitchFamily="2" charset="2"/>
              <a:buChar char="Ø"/>
            </a:pPr>
            <a:r>
              <a:rPr lang="en-GB" sz="2800" dirty="0" smtClean="0"/>
              <a:t>Request immediate senior staff review (2 </a:t>
            </a:r>
            <a:r>
              <a:rPr lang="en-GB" sz="2800" dirty="0" err="1" smtClean="0"/>
              <a:t>hrly</a:t>
            </a:r>
            <a:r>
              <a:rPr lang="en-GB" sz="2800" dirty="0" smtClean="0"/>
              <a:t> </a:t>
            </a:r>
            <a:r>
              <a:rPr lang="en-GB" sz="2800" dirty="0" err="1" smtClean="0"/>
              <a:t>obs</a:t>
            </a:r>
            <a:r>
              <a:rPr lang="en-GB" sz="2800" dirty="0" smtClean="0"/>
              <a:t>)</a:t>
            </a:r>
          </a:p>
          <a:p>
            <a:pPr lvl="1">
              <a:buFont typeface="Wingdings" panose="05000000000000000000" pitchFamily="2" charset="2"/>
              <a:buChar char="Ø"/>
            </a:pPr>
            <a:r>
              <a:rPr lang="en-GB" sz="2800" dirty="0" smtClean="0"/>
              <a:t>No improvement in NEWS within 2 hrs and NEWS score worsening. </a:t>
            </a:r>
            <a:r>
              <a:rPr lang="en-GB" sz="2800" dirty="0"/>
              <a:t>seek urgent GP advice/telephone or face to face review within 2 </a:t>
            </a:r>
            <a:r>
              <a:rPr lang="en-GB" sz="2800" dirty="0" smtClean="0"/>
              <a:t>hrs</a:t>
            </a:r>
          </a:p>
          <a:p>
            <a:pPr lvl="1">
              <a:buFont typeface="Wingdings" panose="05000000000000000000" pitchFamily="2" charset="2"/>
              <a:buChar char="Ø"/>
            </a:pPr>
            <a:r>
              <a:rPr lang="en-GB" sz="2800" dirty="0" smtClean="0"/>
              <a:t>Repeat </a:t>
            </a:r>
            <a:r>
              <a:rPr lang="en-GB" sz="2800" dirty="0"/>
              <a:t>observation at least every 30 </a:t>
            </a:r>
            <a:r>
              <a:rPr lang="en-GB" sz="2800" dirty="0" smtClean="0"/>
              <a:t>mins </a:t>
            </a:r>
          </a:p>
          <a:p>
            <a:pPr marL="457200" lvl="1" indent="0">
              <a:buNone/>
            </a:pPr>
            <a:endParaRPr lang="en-GB" sz="2800" dirty="0"/>
          </a:p>
          <a:p>
            <a:pPr marL="457200" lvl="1" indent="0">
              <a:buNone/>
            </a:pPr>
            <a:r>
              <a:rPr lang="en-GB" sz="2800" dirty="0" smtClean="0"/>
              <a:t>          </a:t>
            </a:r>
            <a:r>
              <a:rPr lang="en-GB" sz="3200" b="1" dirty="0" smtClean="0">
                <a:solidFill>
                  <a:srgbClr val="FF0000"/>
                </a:solidFill>
              </a:rPr>
              <a:t>How </a:t>
            </a:r>
            <a:r>
              <a:rPr lang="en-GB" sz="3200" b="1" dirty="0">
                <a:solidFill>
                  <a:srgbClr val="FF0000"/>
                </a:solidFill>
              </a:rPr>
              <a:t>would you give the information to the GP</a:t>
            </a:r>
            <a:r>
              <a:rPr lang="en-GB" sz="3200" b="1" dirty="0" smtClean="0">
                <a:solidFill>
                  <a:srgbClr val="FF0000"/>
                </a:solidFill>
              </a:rPr>
              <a:t>?</a:t>
            </a:r>
            <a:endParaRPr lang="en-GB" sz="2800" dirty="0" smtClean="0"/>
          </a:p>
          <a:p>
            <a:pPr marL="457200" lvl="1" indent="0">
              <a:buNone/>
            </a:pPr>
            <a:endParaRPr lang="en-GB" sz="2800" dirty="0" smtClean="0"/>
          </a:p>
          <a:p>
            <a:pPr marL="457200" lvl="1" indent="0">
              <a:buNone/>
            </a:pPr>
            <a:endParaRPr lang="en-GB" sz="2800" dirty="0"/>
          </a:p>
          <a:p>
            <a:pPr marL="457200" lvl="1" indent="0">
              <a:buNone/>
            </a:pPr>
            <a:endParaRPr lang="en-GB" sz="2800" dirty="0"/>
          </a:p>
          <a:p>
            <a:pPr marL="457200" lvl="1" indent="0">
              <a:buNone/>
            </a:pPr>
            <a:endParaRPr lang="en-GB" sz="2800" dirty="0"/>
          </a:p>
          <a:p>
            <a:pPr lvl="1"/>
            <a:endParaRPr lang="en-GB" dirty="0"/>
          </a:p>
          <a:p>
            <a:endParaRPr lang="en-GB"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1456" y="594350"/>
            <a:ext cx="2538412"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16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327CF-A82F-7B46-8D17-EED89792E9D7}"/>
              </a:ext>
            </a:extLst>
          </p:cNvPr>
          <p:cNvSpPr>
            <a:spLocks noGrp="1"/>
          </p:cNvSpPr>
          <p:nvPr>
            <p:ph type="title"/>
          </p:nvPr>
        </p:nvSpPr>
        <p:spPr>
          <a:xfrm>
            <a:off x="563904" y="1471613"/>
            <a:ext cx="10752000" cy="1023297"/>
          </a:xfrm>
        </p:spPr>
        <p:txBody>
          <a:bodyPr>
            <a:normAutofit/>
          </a:bodyPr>
          <a:lstStyle/>
          <a:p>
            <a:r>
              <a:rPr lang="en-GB" dirty="0" smtClean="0"/>
              <a:t>Escalate concerns to the GP using SBARD to structure your communication.</a:t>
            </a:r>
            <a:endParaRPr lang="en-GB" sz="2400" dirty="0">
              <a:solidFill>
                <a:schemeClr val="tx1"/>
              </a:solidFill>
            </a:endParaRPr>
          </a:p>
        </p:txBody>
      </p:sp>
      <p:sp>
        <p:nvSpPr>
          <p:cNvPr id="4" name="Footer Placeholder 3">
            <a:extLst>
              <a:ext uri="{FF2B5EF4-FFF2-40B4-BE49-F238E27FC236}">
                <a16:creationId xmlns:a16="http://schemas.microsoft.com/office/drawing/2014/main" xmlns="" id="{A4F9E8F6-D393-0941-9FA2-F114611469E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p>
        </p:txBody>
      </p:sp>
      <p:sp>
        <p:nvSpPr>
          <p:cNvPr id="5" name="Slide Number Placeholder 4">
            <a:extLst>
              <a:ext uri="{FF2B5EF4-FFF2-40B4-BE49-F238E27FC236}">
                <a16:creationId xmlns:a16="http://schemas.microsoft.com/office/drawing/2014/main" xmlns="" id="{38773FB6-342A-034A-A7BD-4BE73B6290E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graphicFrame>
        <p:nvGraphicFramePr>
          <p:cNvPr id="6" name="Diagram 5"/>
          <p:cNvGraphicFramePr/>
          <p:nvPr>
            <p:extLst/>
          </p:nvPr>
        </p:nvGraphicFramePr>
        <p:xfrm>
          <a:off x="753250" y="3079601"/>
          <a:ext cx="10880784" cy="128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32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1225"/>
          </a:xfrm>
        </p:spPr>
        <p:txBody>
          <a:bodyPr>
            <a:normAutofit/>
          </a:bodyPr>
          <a:lstStyle/>
          <a:p>
            <a:pPr algn="l"/>
            <a:r>
              <a:rPr lang="en-GB" sz="3600" b="1" dirty="0">
                <a:solidFill>
                  <a:schemeClr val="tx2"/>
                </a:solidFill>
              </a:rPr>
              <a:t>SBARD </a:t>
            </a:r>
            <a:r>
              <a:rPr lang="en-GB" dirty="0" smtClean="0"/>
              <a:t> </a:t>
            </a:r>
            <a:endParaRPr lang="en-GB" dirty="0"/>
          </a:p>
        </p:txBody>
      </p:sp>
      <p:sp>
        <p:nvSpPr>
          <p:cNvPr id="3" name="Content Placeholder 2"/>
          <p:cNvSpPr>
            <a:spLocks noGrp="1"/>
          </p:cNvSpPr>
          <p:nvPr>
            <p:ph idx="1"/>
          </p:nvPr>
        </p:nvSpPr>
        <p:spPr>
          <a:xfrm>
            <a:off x="596720" y="1082832"/>
            <a:ext cx="11445026" cy="5362421"/>
          </a:xfrm>
        </p:spPr>
        <p:txBody>
          <a:bodyPr>
            <a:noAutofit/>
          </a:bodyPr>
          <a:lstStyle/>
          <a:p>
            <a:r>
              <a:rPr lang="en-GB" sz="2400" b="1" dirty="0"/>
              <a:t>Situation </a:t>
            </a:r>
          </a:p>
          <a:p>
            <a:pPr marL="0" indent="0">
              <a:buNone/>
            </a:pPr>
            <a:r>
              <a:rPr lang="en-GB" sz="2400" dirty="0"/>
              <a:t>I am ringing because I am concerned </a:t>
            </a:r>
            <a:r>
              <a:rPr lang="en-GB" sz="2400" dirty="0" smtClean="0"/>
              <a:t>about </a:t>
            </a:r>
            <a:r>
              <a:rPr lang="en-GB" sz="2400" dirty="0"/>
              <a:t>one of my </a:t>
            </a:r>
            <a:r>
              <a:rPr lang="en-GB" sz="2400" dirty="0" smtClean="0"/>
              <a:t>residents.</a:t>
            </a:r>
            <a:r>
              <a:rPr lang="en-GB" sz="2400" dirty="0"/>
              <a:t> </a:t>
            </a:r>
            <a:r>
              <a:rPr lang="en-GB" sz="2400" dirty="0" smtClean="0"/>
              <a:t>I </a:t>
            </a:r>
            <a:r>
              <a:rPr lang="en-GB" sz="2400" dirty="0"/>
              <a:t>became concerned as he is off his </a:t>
            </a:r>
            <a:r>
              <a:rPr lang="en-GB" sz="2400" dirty="0" smtClean="0"/>
              <a:t>food, unusually lethargic, his hands are cold and he’s shivering.</a:t>
            </a:r>
            <a:endParaRPr lang="en-GB" sz="2400" dirty="0"/>
          </a:p>
          <a:p>
            <a:pPr marL="0" indent="0">
              <a:buNone/>
            </a:pPr>
            <a:r>
              <a:rPr lang="en-GB" sz="2400" dirty="0" smtClean="0"/>
              <a:t>We </a:t>
            </a:r>
            <a:r>
              <a:rPr lang="en-GB" sz="2400" dirty="0"/>
              <a:t>have been monitoring his observations over the </a:t>
            </a:r>
            <a:r>
              <a:rPr lang="en-GB" sz="2400" dirty="0" smtClean="0"/>
              <a:t>day using the RESTORE2 tool </a:t>
            </a:r>
            <a:r>
              <a:rPr lang="en-GB" sz="2400" dirty="0"/>
              <a:t>and his NEWS2 Score has risen to </a:t>
            </a:r>
            <a:r>
              <a:rPr lang="en-GB" sz="2400" dirty="0" smtClean="0"/>
              <a:t>4.</a:t>
            </a:r>
          </a:p>
          <a:p>
            <a:pPr marL="0" indent="0">
              <a:buNone/>
            </a:pPr>
            <a:endParaRPr lang="en-GB" sz="2400" dirty="0"/>
          </a:p>
          <a:p>
            <a:r>
              <a:rPr lang="en-GB" sz="2400" b="1" dirty="0"/>
              <a:t>Background </a:t>
            </a:r>
          </a:p>
          <a:p>
            <a:pPr marL="0" indent="0">
              <a:buNone/>
            </a:pPr>
            <a:r>
              <a:rPr lang="en-GB" sz="2400" dirty="0"/>
              <a:t>Charlie is 67yrs old and alert with full </a:t>
            </a:r>
            <a:r>
              <a:rPr lang="en-GB" sz="2400" dirty="0" smtClean="0"/>
              <a:t>capacity.</a:t>
            </a:r>
            <a:endParaRPr lang="en-GB" sz="2400" dirty="0"/>
          </a:p>
          <a:p>
            <a:pPr marL="0" indent="0">
              <a:buNone/>
            </a:pPr>
            <a:r>
              <a:rPr lang="en-GB" sz="2400" dirty="0"/>
              <a:t>Charlie has been with the home for 3 months and is generally fit and well</a:t>
            </a:r>
            <a:r>
              <a:rPr lang="en-GB" sz="2400" dirty="0" smtClean="0"/>
              <a:t>.</a:t>
            </a:r>
            <a:r>
              <a:rPr lang="en-GB" sz="2400" dirty="0"/>
              <a:t> His reference/normal NEWS2 score is 0. </a:t>
            </a:r>
          </a:p>
          <a:p>
            <a:pPr marL="0" indent="0">
              <a:buNone/>
            </a:pPr>
            <a:r>
              <a:rPr lang="en-GB" sz="2400" dirty="0" smtClean="0"/>
              <a:t>He </a:t>
            </a:r>
            <a:r>
              <a:rPr lang="en-GB" sz="2400" dirty="0"/>
              <a:t>is on medication for hypertension but no other </a:t>
            </a:r>
            <a:r>
              <a:rPr lang="en-GB" sz="2400" dirty="0" smtClean="0"/>
              <a:t>medication.</a:t>
            </a:r>
            <a:endParaRPr lang="en-GB" sz="2400" dirty="0"/>
          </a:p>
          <a:p>
            <a:pPr marL="0" indent="0">
              <a:buNone/>
            </a:pPr>
            <a:r>
              <a:rPr lang="en-GB" sz="2400" dirty="0"/>
              <a:t>He has not required medical </a:t>
            </a:r>
            <a:r>
              <a:rPr lang="en-GB" sz="2400" dirty="0" smtClean="0"/>
              <a:t>review </a:t>
            </a:r>
            <a:r>
              <a:rPr lang="en-GB" sz="2400" dirty="0"/>
              <a:t>since joining  the </a:t>
            </a:r>
            <a:r>
              <a:rPr lang="en-GB" sz="2400" dirty="0" smtClean="0"/>
              <a:t>home.</a:t>
            </a:r>
          </a:p>
          <a:p>
            <a:pPr marL="0" indent="0">
              <a:buNone/>
            </a:pPr>
            <a:r>
              <a:rPr lang="en-GB" sz="2400" dirty="0" smtClean="0"/>
              <a:t>His </a:t>
            </a:r>
            <a:r>
              <a:rPr lang="en-GB" sz="2400" dirty="0"/>
              <a:t>last set of observations are : </a:t>
            </a:r>
            <a:r>
              <a:rPr lang="en-GB" sz="2400" dirty="0" smtClean="0">
                <a:solidFill>
                  <a:prstClr val="black"/>
                </a:solidFill>
              </a:rPr>
              <a:t>RR </a:t>
            </a:r>
            <a:r>
              <a:rPr lang="en-GB" sz="2400" dirty="0">
                <a:solidFill>
                  <a:prstClr val="black"/>
                </a:solidFill>
              </a:rPr>
              <a:t>22, </a:t>
            </a:r>
            <a:r>
              <a:rPr lang="en-GB" sz="2400" dirty="0" err="1" smtClean="0">
                <a:solidFill>
                  <a:prstClr val="black"/>
                </a:solidFill>
              </a:rPr>
              <a:t>Sats</a:t>
            </a:r>
            <a:r>
              <a:rPr lang="en-GB" sz="2400" dirty="0" smtClean="0">
                <a:solidFill>
                  <a:prstClr val="black"/>
                </a:solidFill>
              </a:rPr>
              <a:t> </a:t>
            </a:r>
            <a:r>
              <a:rPr lang="en-GB" sz="2400" dirty="0">
                <a:solidFill>
                  <a:prstClr val="black"/>
                </a:solidFill>
              </a:rPr>
              <a:t>95%, Bp 115/70, P </a:t>
            </a:r>
            <a:r>
              <a:rPr lang="en-GB" sz="2400" dirty="0" smtClean="0">
                <a:solidFill>
                  <a:prstClr val="black"/>
                </a:solidFill>
              </a:rPr>
              <a:t>95, Alert, T 38.0</a:t>
            </a:r>
            <a:endParaRPr lang="en-GB" sz="2400" dirty="0"/>
          </a:p>
        </p:txBody>
      </p:sp>
    </p:spTree>
    <p:extLst>
      <p:ext uri="{BB962C8B-B14F-4D97-AF65-F5344CB8AC3E}">
        <p14:creationId xmlns:p14="http://schemas.microsoft.com/office/powerpoint/2010/main" val="1381512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490" y="1191900"/>
            <a:ext cx="11120769" cy="5414962"/>
          </a:xfrm>
        </p:spPr>
        <p:txBody>
          <a:bodyPr>
            <a:normAutofit fontScale="25000" lnSpcReduction="20000"/>
          </a:bodyPr>
          <a:lstStyle/>
          <a:p>
            <a:r>
              <a:rPr lang="en-GB" sz="9600" b="1" dirty="0"/>
              <a:t>Assessment  </a:t>
            </a:r>
          </a:p>
          <a:p>
            <a:pPr marL="0" indent="0">
              <a:buNone/>
            </a:pPr>
            <a:r>
              <a:rPr lang="en-GB" sz="9600" dirty="0"/>
              <a:t> I am not sure what the problem is  but he is </a:t>
            </a:r>
            <a:r>
              <a:rPr lang="en-GB" sz="9600" dirty="0" smtClean="0"/>
              <a:t>deteriorating.</a:t>
            </a:r>
          </a:p>
          <a:p>
            <a:pPr marL="0" indent="0">
              <a:buNone/>
            </a:pPr>
            <a:endParaRPr lang="en-GB" sz="9600" dirty="0"/>
          </a:p>
          <a:p>
            <a:r>
              <a:rPr lang="en-GB" sz="9600" b="1" dirty="0"/>
              <a:t>Recommendation </a:t>
            </a:r>
          </a:p>
          <a:p>
            <a:pPr marL="0" indent="0">
              <a:buNone/>
            </a:pPr>
            <a:r>
              <a:rPr lang="en-GB" sz="9600" dirty="0"/>
              <a:t>Please could you </a:t>
            </a:r>
            <a:r>
              <a:rPr lang="en-GB" sz="9600" dirty="0" smtClean="0"/>
              <a:t>review Charlie? </a:t>
            </a:r>
          </a:p>
          <a:p>
            <a:pPr marL="0" indent="0">
              <a:buNone/>
            </a:pPr>
            <a:r>
              <a:rPr lang="en-GB" sz="9600" dirty="0" smtClean="0"/>
              <a:t>The RESTORE2 tool recommends a review within 2 hours for a NEWS2 of 3-4. </a:t>
            </a:r>
            <a:r>
              <a:rPr lang="en-GB" sz="9600" dirty="0"/>
              <a:t>W</a:t>
            </a:r>
            <a:r>
              <a:rPr lang="en-GB" sz="9600" dirty="0" smtClean="0"/>
              <a:t>hat do you think?</a:t>
            </a:r>
            <a:endParaRPr lang="en-GB" sz="9600" dirty="0"/>
          </a:p>
          <a:p>
            <a:pPr marL="0" indent="0">
              <a:buNone/>
            </a:pPr>
            <a:r>
              <a:rPr lang="en-GB" sz="9600" dirty="0"/>
              <a:t>Is there anything I can do whilst I am waiting for </a:t>
            </a:r>
            <a:r>
              <a:rPr lang="en-GB" sz="9600" dirty="0" smtClean="0"/>
              <a:t>you? </a:t>
            </a:r>
            <a:endParaRPr lang="en-GB" sz="9600" dirty="0"/>
          </a:p>
          <a:p>
            <a:pPr marL="0" indent="0">
              <a:buNone/>
            </a:pPr>
            <a:r>
              <a:rPr lang="en-GB" sz="9600" dirty="0"/>
              <a:t>GP- Advice  please give 1g of paracetamol and continue with </a:t>
            </a:r>
            <a:r>
              <a:rPr lang="en-GB" sz="9600" dirty="0" smtClean="0"/>
              <a:t>observations.</a:t>
            </a:r>
            <a:endParaRPr lang="en-GB" sz="9600" dirty="0"/>
          </a:p>
          <a:p>
            <a:pPr marL="0" indent="0">
              <a:buNone/>
            </a:pPr>
            <a:endParaRPr lang="en-GB" sz="9600" dirty="0"/>
          </a:p>
          <a:p>
            <a:r>
              <a:rPr lang="en-GB" sz="9600" b="1" dirty="0"/>
              <a:t>Decision </a:t>
            </a:r>
            <a:endParaRPr lang="en-GB" sz="9600" dirty="0"/>
          </a:p>
          <a:p>
            <a:pPr marL="0" indent="0">
              <a:buNone/>
            </a:pPr>
            <a:r>
              <a:rPr lang="en-GB" sz="9600" dirty="0"/>
              <a:t>GP – will </a:t>
            </a:r>
            <a:r>
              <a:rPr lang="en-GB" sz="9600" dirty="0" smtClean="0"/>
              <a:t>visit after surgery</a:t>
            </a:r>
            <a:r>
              <a:rPr lang="en-GB" sz="9600" dirty="0"/>
              <a:t>;</a:t>
            </a:r>
            <a:r>
              <a:rPr lang="en-GB" sz="9600" dirty="0" smtClean="0"/>
              <a:t> hopes within 2 hours but advised may be slightly longer. </a:t>
            </a:r>
            <a:endParaRPr lang="en-GB" sz="9600" dirty="0"/>
          </a:p>
          <a:p>
            <a:pPr marL="0" indent="0">
              <a:buNone/>
            </a:pPr>
            <a:r>
              <a:rPr lang="en-GB" sz="9600" dirty="0" smtClean="0"/>
              <a:t>Agreed to continue </a:t>
            </a:r>
            <a:r>
              <a:rPr lang="en-GB" sz="9600" dirty="0"/>
              <a:t>with observations </a:t>
            </a:r>
            <a:r>
              <a:rPr lang="en-GB" sz="9600" dirty="0" smtClean="0"/>
              <a:t>as per RESTORE2 guidance and </a:t>
            </a:r>
            <a:r>
              <a:rPr lang="en-GB" sz="9600" dirty="0"/>
              <a:t>call </a:t>
            </a:r>
            <a:r>
              <a:rPr lang="en-GB" sz="9600" dirty="0" smtClean="0"/>
              <a:t>back / escalate </a:t>
            </a:r>
            <a:r>
              <a:rPr lang="en-GB" sz="9600" dirty="0"/>
              <a:t>if </a:t>
            </a:r>
            <a:r>
              <a:rPr lang="en-GB" sz="9600" dirty="0" smtClean="0"/>
              <a:t>Charlie’s </a:t>
            </a:r>
            <a:r>
              <a:rPr lang="en-GB" sz="9600" dirty="0"/>
              <a:t>condition changes before the GP </a:t>
            </a:r>
            <a:r>
              <a:rPr lang="en-GB" sz="9600" dirty="0" smtClean="0"/>
              <a:t>arrives.</a:t>
            </a:r>
          </a:p>
          <a:p>
            <a:pPr marL="0" indent="0">
              <a:buNone/>
            </a:pPr>
            <a:r>
              <a:rPr lang="en-GB" sz="6000" dirty="0" smtClean="0"/>
              <a:t>                                                                              </a:t>
            </a:r>
          </a:p>
          <a:p>
            <a:pPr marL="0" indent="0" algn="ctr">
              <a:buNone/>
            </a:pPr>
            <a:r>
              <a:rPr lang="en-GB" sz="6000" dirty="0" smtClean="0"/>
              <a:t>    </a:t>
            </a:r>
            <a:r>
              <a:rPr lang="en-GB" sz="8000" b="1" dirty="0" smtClean="0"/>
              <a:t>Document </a:t>
            </a:r>
            <a:r>
              <a:rPr lang="en-GB" sz="8000" b="1" dirty="0"/>
              <a:t>.Document .Document </a:t>
            </a:r>
          </a:p>
          <a:p>
            <a:pPr marL="0" indent="0">
              <a:buNone/>
            </a:pPr>
            <a:endParaRPr lang="en-GB" sz="6000" dirty="0"/>
          </a:p>
          <a:p>
            <a:pPr marL="0" indent="0">
              <a:buNone/>
            </a:pPr>
            <a:endParaRPr lang="en-GB" sz="6000" dirty="0"/>
          </a:p>
          <a:p>
            <a:pPr marL="0" indent="0">
              <a:buNone/>
            </a:pPr>
            <a:endParaRPr lang="en-GB" sz="6000" dirty="0"/>
          </a:p>
          <a:p>
            <a:pPr marL="0" indent="0">
              <a:buNone/>
            </a:pPr>
            <a:endParaRPr lang="en-GB" sz="6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           </a:t>
            </a:r>
          </a:p>
          <a:p>
            <a:pPr marL="0" indent="0">
              <a:buNone/>
            </a:pPr>
            <a:endParaRPr lang="en-GB" sz="2000" dirty="0"/>
          </a:p>
          <a:p>
            <a:pPr marL="0" indent="0">
              <a:buNone/>
            </a:pPr>
            <a:endParaRPr lang="en-GB" sz="2000" dirty="0"/>
          </a:p>
        </p:txBody>
      </p:sp>
      <p:sp>
        <p:nvSpPr>
          <p:cNvPr id="5" name="Title 1"/>
          <p:cNvSpPr>
            <a:spLocks noGrp="1"/>
          </p:cNvSpPr>
          <p:nvPr>
            <p:ph type="title"/>
          </p:nvPr>
        </p:nvSpPr>
        <p:spPr>
          <a:xfrm>
            <a:off x="558084" y="184485"/>
            <a:ext cx="10972800" cy="1143000"/>
          </a:xfrm>
        </p:spPr>
        <p:txBody>
          <a:bodyPr>
            <a:normAutofit/>
          </a:bodyPr>
          <a:lstStyle/>
          <a:p>
            <a:pPr algn="l"/>
            <a:r>
              <a:rPr lang="en-GB" sz="3600" b="1" dirty="0">
                <a:solidFill>
                  <a:schemeClr val="tx2"/>
                </a:solidFill>
              </a:rPr>
              <a:t>SBARD </a:t>
            </a:r>
            <a:r>
              <a:rPr lang="en-GB" dirty="0" smtClean="0"/>
              <a:t> </a:t>
            </a:r>
            <a:endParaRPr lang="en-GB" dirty="0"/>
          </a:p>
        </p:txBody>
      </p:sp>
    </p:spTree>
    <p:extLst>
      <p:ext uri="{BB962C8B-B14F-4D97-AF65-F5344CB8AC3E}">
        <p14:creationId xmlns:p14="http://schemas.microsoft.com/office/powerpoint/2010/main" val="4045200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814388"/>
            <a:ext cx="8229600" cy="642938"/>
          </a:xfrm>
        </p:spPr>
        <p:txBody>
          <a:bodyPr>
            <a:normAutofit fontScale="90000"/>
          </a:bodyPr>
          <a:lstStyle/>
          <a:p>
            <a:pPr algn="l"/>
            <a:r>
              <a:rPr lang="en-GB" sz="3600" b="1" dirty="0">
                <a:solidFill>
                  <a:schemeClr val="tx2"/>
                </a:solidFill>
              </a:rPr>
              <a:t>Outcome</a:t>
            </a:r>
            <a:r>
              <a:rPr lang="en-GB" dirty="0" smtClean="0"/>
              <a:t> </a:t>
            </a:r>
            <a:endParaRPr lang="en-GB" dirty="0"/>
          </a:p>
        </p:txBody>
      </p:sp>
      <p:sp>
        <p:nvSpPr>
          <p:cNvPr id="3" name="Content Placeholder 2"/>
          <p:cNvSpPr>
            <a:spLocks noGrp="1"/>
          </p:cNvSpPr>
          <p:nvPr>
            <p:ph idx="1"/>
          </p:nvPr>
        </p:nvSpPr>
        <p:spPr/>
        <p:txBody>
          <a:bodyPr>
            <a:normAutofit/>
          </a:bodyPr>
          <a:lstStyle/>
          <a:p>
            <a:r>
              <a:rPr lang="en-GB" dirty="0" smtClean="0"/>
              <a:t>Charlie is reviewed by GP </a:t>
            </a:r>
          </a:p>
          <a:p>
            <a:r>
              <a:rPr lang="en-GB" dirty="0" smtClean="0"/>
              <a:t>Antibiotics prescribed (UTI ) </a:t>
            </a:r>
          </a:p>
          <a:p>
            <a:r>
              <a:rPr lang="en-GB" dirty="0" smtClean="0"/>
              <a:t>To continue observations in line with the escalation tool until returned to Charlies “Normal”  </a:t>
            </a:r>
          </a:p>
          <a:p>
            <a:pPr marL="0" indent="0">
              <a:buNone/>
            </a:pPr>
            <a:endParaRPr lang="en-GB" b="1" dirty="0" smtClean="0"/>
          </a:p>
          <a:p>
            <a:pPr marL="0" indent="0">
              <a:buNone/>
            </a:pPr>
            <a:r>
              <a:rPr lang="en-GB" b="1" dirty="0" smtClean="0"/>
              <a:t>Reflection </a:t>
            </a:r>
            <a:endParaRPr lang="en-GB" dirty="0" smtClean="0"/>
          </a:p>
          <a:p>
            <a:pPr marL="0" indent="0">
              <a:buNone/>
            </a:pPr>
            <a:r>
              <a:rPr lang="en-GB" dirty="0" smtClean="0"/>
              <a:t>What </a:t>
            </a:r>
            <a:r>
              <a:rPr lang="en-GB" dirty="0"/>
              <a:t>did you </a:t>
            </a:r>
            <a:r>
              <a:rPr lang="en-GB" dirty="0" smtClean="0"/>
              <a:t>do? </a:t>
            </a:r>
            <a:endParaRPr lang="en-GB" dirty="0"/>
          </a:p>
          <a:p>
            <a:pPr marL="0" indent="0">
              <a:buNone/>
            </a:pPr>
            <a:endParaRPr lang="en-GB" dirty="0"/>
          </a:p>
        </p:txBody>
      </p:sp>
    </p:spTree>
    <p:extLst>
      <p:ext uri="{BB962C8B-B14F-4D97-AF65-F5344CB8AC3E}">
        <p14:creationId xmlns:p14="http://schemas.microsoft.com/office/powerpoint/2010/main" val="158631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68658" y="626330"/>
            <a:ext cx="8229600" cy="1143000"/>
          </a:xfrm>
        </p:spPr>
        <p:txBody>
          <a:bodyPr/>
          <a:lstStyle/>
          <a:p>
            <a:r>
              <a:rPr lang="en-GB" b="1" dirty="0" smtClean="0"/>
              <a:t>Reflection </a:t>
            </a:r>
            <a:endParaRPr lang="en-GB" b="1" dirty="0"/>
          </a:p>
        </p:txBody>
      </p:sp>
      <p:sp>
        <p:nvSpPr>
          <p:cNvPr id="3" name="Content Placeholder 2"/>
          <p:cNvSpPr>
            <a:spLocks noGrp="1"/>
          </p:cNvSpPr>
          <p:nvPr>
            <p:ph idx="1"/>
          </p:nvPr>
        </p:nvSpPr>
        <p:spPr>
          <a:xfrm>
            <a:off x="857250" y="1769331"/>
            <a:ext cx="9353550" cy="4209440"/>
          </a:xfrm>
        </p:spPr>
        <p:txBody>
          <a:bodyPr/>
          <a:lstStyle/>
          <a:p>
            <a:pPr marL="0" indent="0">
              <a:buNone/>
            </a:pPr>
            <a:r>
              <a:rPr lang="en-GB" dirty="0" smtClean="0"/>
              <a:t>What did you do ? </a:t>
            </a:r>
          </a:p>
          <a:p>
            <a:r>
              <a:rPr lang="en-GB" dirty="0" smtClean="0"/>
              <a:t>Recognised soft signs </a:t>
            </a:r>
          </a:p>
          <a:p>
            <a:r>
              <a:rPr lang="en-GB" dirty="0" smtClean="0"/>
              <a:t>Used SBAR to communicate your concerns </a:t>
            </a:r>
          </a:p>
          <a:p>
            <a:r>
              <a:rPr lang="en-GB" dirty="0" smtClean="0"/>
              <a:t>Achieved a GP review in a timely manner     </a:t>
            </a:r>
            <a:endParaRPr lang="en-GB" dirty="0"/>
          </a:p>
        </p:txBody>
      </p:sp>
    </p:spTree>
    <p:extLst>
      <p:ext uri="{BB962C8B-B14F-4D97-AF65-F5344CB8AC3E}">
        <p14:creationId xmlns:p14="http://schemas.microsoft.com/office/powerpoint/2010/main" val="209870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dirty="0" smtClean="0"/>
              <a:t/>
            </a:r>
            <a:br>
              <a:rPr lang="en-GB" dirty="0" smtClean="0"/>
            </a:br>
            <a:r>
              <a:rPr lang="en-GB" dirty="0"/>
              <a:t/>
            </a:r>
            <a:br>
              <a:rPr lang="en-GB" dirty="0"/>
            </a:br>
            <a:r>
              <a:rPr lang="en-GB" dirty="0" smtClean="0"/>
              <a:t>Recent use of RESTORE2 in a home in Bristol</a:t>
            </a:r>
            <a:r>
              <a:rPr lang="en-GB" dirty="0"/>
              <a:t/>
            </a:r>
            <a:br>
              <a:rPr lang="en-GB" dirty="0"/>
            </a:br>
            <a:r>
              <a:rPr lang="en-GB" dirty="0"/>
              <a:t/>
            </a:r>
            <a:br>
              <a:rPr lang="en-GB" dirty="0"/>
            </a:br>
            <a:endParaRPr lang="en-GB" dirty="0"/>
          </a:p>
        </p:txBody>
      </p:sp>
      <p:sp>
        <p:nvSpPr>
          <p:cNvPr id="3" name="Text Placeholder 2"/>
          <p:cNvSpPr>
            <a:spLocks noGrp="1"/>
          </p:cNvSpPr>
          <p:nvPr>
            <p:ph type="body" idx="4294967295"/>
          </p:nvPr>
        </p:nvSpPr>
        <p:spPr>
          <a:xfrm>
            <a:off x="495300" y="1417639"/>
            <a:ext cx="11087100" cy="5268912"/>
          </a:xfrm>
        </p:spPr>
        <p:txBody>
          <a:bodyPr>
            <a:normAutofit fontScale="92500" lnSpcReduction="20000"/>
          </a:bodyPr>
          <a:lstStyle/>
          <a:p>
            <a:r>
              <a:rPr lang="en-GB" sz="2800" dirty="0" smtClean="0"/>
              <a:t>Gloria </a:t>
            </a:r>
            <a:r>
              <a:rPr lang="en-GB" sz="2800" dirty="0"/>
              <a:t>(name changed for confidentiality) had a slightly crackly chest, was very sleepy and the night before had been unsettled. Staff checked her temperature and oxygen saturations and when they contacted the GP, they gave her this information. They were able to receive intervention immediately. The GP prescribed antibiotics for Gloria, which meant she was able to be supported from home with staff who know her well, instead of going to hospital. A week on, Gloria has made a full recovery and is grateful to have been allowed to be at home, especially during these difficult times.</a:t>
            </a:r>
          </a:p>
          <a:p>
            <a:endParaRPr lang="en-GB" sz="2800" dirty="0"/>
          </a:p>
          <a:p>
            <a:r>
              <a:rPr lang="en-GB" sz="2800" dirty="0"/>
              <a:t>The Senior at the supported living placement informed me that following the NEWS2 training, they purchased the equipment recommended, which was how they were able to record Gloria’s oxygen levels. </a:t>
            </a:r>
            <a:endParaRPr lang="en-GB" sz="2800" dirty="0" smtClean="0"/>
          </a:p>
          <a:p>
            <a:pPr marL="0" indent="0">
              <a:buNone/>
            </a:pPr>
            <a:endParaRPr lang="en-GB" sz="2800" dirty="0" smtClean="0"/>
          </a:p>
          <a:p>
            <a:r>
              <a:rPr lang="en-GB" sz="2800" dirty="0" smtClean="0"/>
              <a:t>The </a:t>
            </a:r>
            <a:r>
              <a:rPr lang="en-GB" sz="2800" dirty="0"/>
              <a:t>training has really had a huge impact on how staff support service users in identifying health decline and seeking relevant medical help.</a:t>
            </a:r>
          </a:p>
          <a:p>
            <a:endParaRPr lang="en-GB" dirty="0"/>
          </a:p>
        </p:txBody>
      </p:sp>
    </p:spTree>
    <p:extLst>
      <p:ext uri="{BB962C8B-B14F-4D97-AF65-F5344CB8AC3E}">
        <p14:creationId xmlns:p14="http://schemas.microsoft.com/office/powerpoint/2010/main" val="311275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8E0DA-4C6F-3F40-85DB-1457929BF1AF}"/>
              </a:ext>
            </a:extLst>
          </p:cNvPr>
          <p:cNvSpPr>
            <a:spLocks noGrp="1"/>
          </p:cNvSpPr>
          <p:nvPr>
            <p:ph type="title"/>
          </p:nvPr>
        </p:nvSpPr>
        <p:spPr/>
        <p:txBody>
          <a:bodyPr/>
          <a:lstStyle/>
          <a:p>
            <a:r>
              <a:rPr lang="en-GB" dirty="0"/>
              <a:t>Calculating a NEWS2 score</a:t>
            </a:r>
          </a:p>
        </p:txBody>
      </p:sp>
      <p:pic>
        <p:nvPicPr>
          <p:cNvPr id="7" name="Content Placeholder 6" descr="A screenshot of a cell phone&#10;&#10;Description automatically generated">
            <a:extLst>
              <a:ext uri="{FF2B5EF4-FFF2-40B4-BE49-F238E27FC236}">
                <a16:creationId xmlns:a16="http://schemas.microsoft.com/office/drawing/2014/main" xmlns="" id="{49B554D9-DFCA-8740-B945-906F53D1790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612900" y="1549400"/>
            <a:ext cx="8250156" cy="4622800"/>
          </a:xfrm>
        </p:spPr>
      </p:pic>
      <p:sp>
        <p:nvSpPr>
          <p:cNvPr id="4" name="Footer Placeholder 3">
            <a:extLst>
              <a:ext uri="{FF2B5EF4-FFF2-40B4-BE49-F238E27FC236}">
                <a16:creationId xmlns:a16="http://schemas.microsoft.com/office/drawing/2014/main" xmlns="" id="{54E47EA4-5F5D-C64E-99D1-2F1D03E0A064}"/>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76EBE9D9-47CB-1D42-9670-DBF32A3B0E7D}"/>
              </a:ext>
            </a:extLst>
          </p:cNvPr>
          <p:cNvSpPr>
            <a:spLocks noGrp="1"/>
          </p:cNvSpPr>
          <p:nvPr>
            <p:ph type="sldNum" sz="quarter" idx="4"/>
          </p:nvPr>
        </p:nvSpPr>
        <p:spPr/>
        <p:txBody>
          <a:bodyPr/>
          <a:lstStyle/>
          <a:p>
            <a:fld id="{C444E201-67E6-4C84-91CE-EF6C201C1FBB}" type="slidenum">
              <a:rPr lang="en-GB" smtClean="0"/>
              <a:pPr/>
              <a:t>2</a:t>
            </a:fld>
            <a:endParaRPr lang="en-GB" dirty="0"/>
          </a:p>
        </p:txBody>
      </p:sp>
    </p:spTree>
    <p:extLst>
      <p:ext uri="{BB962C8B-B14F-4D97-AF65-F5344CB8AC3E}">
        <p14:creationId xmlns:p14="http://schemas.microsoft.com/office/powerpoint/2010/main" val="2053839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428626" y="0"/>
            <a:ext cx="11344274" cy="6910278"/>
          </a:xfrm>
          <a:prstGeom prst="rect">
            <a:avLst/>
          </a:prstGeom>
        </p:spPr>
      </p:pic>
      <p:sp>
        <p:nvSpPr>
          <p:cNvPr id="3" name="Content Placeholder 2"/>
          <p:cNvSpPr>
            <a:spLocks noGrp="1"/>
          </p:cNvSpPr>
          <p:nvPr>
            <p:ph sz="half" idx="1"/>
          </p:nvPr>
        </p:nvSpPr>
        <p:spPr/>
        <p:txBody>
          <a:bodyPr>
            <a:normAutofit/>
          </a:bodyPr>
          <a:lstStyle/>
          <a:p>
            <a:r>
              <a:rPr lang="en-GB" sz="1600" dirty="0">
                <a:solidFill>
                  <a:schemeClr val="bg1"/>
                </a:solidFill>
              </a:rPr>
              <a:t>Resident has a normal NEWS2 score of 0</a:t>
            </a:r>
          </a:p>
        </p:txBody>
      </p:sp>
      <p:sp>
        <p:nvSpPr>
          <p:cNvPr id="7" name="Diamond 6"/>
          <p:cNvSpPr/>
          <p:nvPr/>
        </p:nvSpPr>
        <p:spPr>
          <a:xfrm>
            <a:off x="2534796" y="2539144"/>
            <a:ext cx="3240000" cy="3240021"/>
          </a:xfrm>
          <a:prstGeom prst="diamond">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TextBox 7"/>
          <p:cNvSpPr txBox="1"/>
          <p:nvPr/>
        </p:nvSpPr>
        <p:spPr>
          <a:xfrm rot="325444">
            <a:off x="7361852" y="1557931"/>
            <a:ext cx="2808312" cy="1631216"/>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Completing monthly observations means the staff recognise what is “normal” for the resident      </a:t>
            </a:r>
          </a:p>
        </p:txBody>
      </p:sp>
      <p:sp>
        <p:nvSpPr>
          <p:cNvPr id="10" name="TextBox 9"/>
          <p:cNvSpPr txBox="1"/>
          <p:nvPr/>
        </p:nvSpPr>
        <p:spPr>
          <a:xfrm>
            <a:off x="6034336" y="3964389"/>
            <a:ext cx="3302024" cy="1631216"/>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Use of the Reference box (what’s normal for the resident) makes staff aware of needs specific for the resident         </a:t>
            </a:r>
          </a:p>
        </p:txBody>
      </p:sp>
      <p:sp>
        <p:nvSpPr>
          <p:cNvPr id="11" name="TextBox 10"/>
          <p:cNvSpPr txBox="1"/>
          <p:nvPr/>
        </p:nvSpPr>
        <p:spPr>
          <a:xfrm>
            <a:off x="3430336" y="3075595"/>
            <a:ext cx="1404156" cy="2400657"/>
          </a:xfrm>
          <a:prstGeom prst="rect">
            <a:avLst/>
          </a:prstGeom>
          <a:noFill/>
        </p:spPr>
        <p:txBody>
          <a:bodyPr wrap="square" rtlCol="0">
            <a:spAutoFit/>
          </a:bodyPr>
          <a:lstStyle/>
          <a:p>
            <a:pPr algn="ctr"/>
            <a:r>
              <a:rPr lang="en-GB" sz="15000" dirty="0">
                <a:solidFill>
                  <a:prstClr val="black"/>
                </a:solidFill>
                <a:latin typeface="Calibri"/>
              </a:rPr>
              <a:t>0</a:t>
            </a:r>
          </a:p>
        </p:txBody>
      </p:sp>
      <p:sp>
        <p:nvSpPr>
          <p:cNvPr id="12"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1F497D"/>
                </a:solidFill>
                <a:latin typeface="Calibri"/>
              </a:rPr>
              <a:t>Case Study </a:t>
            </a:r>
            <a:r>
              <a:rPr lang="en-GB" sz="1600" b="1" dirty="0">
                <a:solidFill>
                  <a:srgbClr val="1F497D"/>
                </a:solidFill>
                <a:latin typeface="Calibri"/>
              </a:rPr>
              <a:t>RESTORE2 in a Nursing Home  </a:t>
            </a:r>
            <a:endParaRPr lang="en-GB" sz="1600" dirty="0">
              <a:solidFill>
                <a:srgbClr val="1F497D"/>
              </a:solidFill>
              <a:latin typeface="Calibri"/>
            </a:endParaRPr>
          </a:p>
        </p:txBody>
      </p:sp>
      <p:sp>
        <p:nvSpPr>
          <p:cNvPr id="9" name="TextBox 8"/>
          <p:cNvSpPr txBox="1"/>
          <p:nvPr/>
        </p:nvSpPr>
        <p:spPr>
          <a:xfrm>
            <a:off x="3548004" y="2890928"/>
            <a:ext cx="1172420" cy="369332"/>
          </a:xfrm>
          <a:prstGeom prst="rect">
            <a:avLst/>
          </a:prstGeom>
          <a:noFill/>
        </p:spPr>
        <p:txBody>
          <a:bodyPr wrap="square" rtlCol="0">
            <a:spAutoFit/>
          </a:bodyPr>
          <a:lstStyle/>
          <a:p>
            <a:pPr algn="ctr"/>
            <a:r>
              <a:rPr lang="en-GB" dirty="0">
                <a:solidFill>
                  <a:prstClr val="black"/>
                </a:solidFill>
                <a:latin typeface="Calibri"/>
              </a:rPr>
              <a:t>NEWS</a:t>
            </a:r>
          </a:p>
        </p:txBody>
      </p:sp>
      <p:sp>
        <p:nvSpPr>
          <p:cNvPr id="17"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prstClr val="white"/>
                </a:solidFill>
                <a:latin typeface="Calibri"/>
              </a:rPr>
              <a:t>Nursing Home</a:t>
            </a:r>
            <a:endParaRPr lang="en-GB" sz="1000" b="1" dirty="0">
              <a:solidFill>
                <a:prstClr val="white"/>
              </a:solidFill>
              <a:latin typeface="Calibri"/>
            </a:endParaRPr>
          </a:p>
        </p:txBody>
      </p:sp>
      <p:sp>
        <p:nvSpPr>
          <p:cNvPr id="13" name="Slide Number Placeholder 1"/>
          <p:cNvSpPr txBox="1">
            <a:spLocks/>
          </p:cNvSpPr>
          <p:nvPr/>
        </p:nvSpPr>
        <p:spPr>
          <a:xfrm>
            <a:off x="8793796" y="6316498"/>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ECB37F0-2D16-439D-8788-1E2B6865983D}" type="slidenum">
              <a:rPr lang="en-GB">
                <a:solidFill>
                  <a:prstClr val="black">
                    <a:tint val="75000"/>
                  </a:prstClr>
                </a:solidFill>
                <a:latin typeface="Calibri"/>
              </a:rPr>
              <a:pPr>
                <a:defRPr/>
              </a:pPr>
              <a:t>20</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018792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573994" y="0"/>
            <a:ext cx="11084605" cy="6910278"/>
          </a:xfrm>
          <a:prstGeom prst="rect">
            <a:avLst/>
          </a:prstGeom>
        </p:spPr>
      </p:pic>
      <p:sp>
        <p:nvSpPr>
          <p:cNvPr id="3" name="Content Placeholder 2"/>
          <p:cNvSpPr>
            <a:spLocks noGrp="1"/>
          </p:cNvSpPr>
          <p:nvPr>
            <p:ph sz="half" idx="1"/>
          </p:nvPr>
        </p:nvSpPr>
        <p:spPr/>
        <p:txBody>
          <a:bodyPr>
            <a:normAutofit/>
          </a:bodyPr>
          <a:lstStyle/>
          <a:p>
            <a:pPr>
              <a:lnSpc>
                <a:spcPct val="115000"/>
              </a:lnSpc>
              <a:spcAft>
                <a:spcPts val="1000"/>
              </a:spcAft>
              <a:tabLst>
                <a:tab pos="826770" algn="l"/>
              </a:tabLst>
            </a:pPr>
            <a:r>
              <a:rPr lang="en-GB" sz="1600" dirty="0">
                <a:solidFill>
                  <a:schemeClr val="bg1"/>
                </a:solidFill>
              </a:rPr>
              <a:t>Staff noticed a change in the residents general condition “soft signs”  which prompted observations and  highlighted the need for review  </a:t>
            </a:r>
            <a:endParaRPr lang="en-GB" sz="1600" dirty="0">
              <a:solidFill>
                <a:schemeClr val="bg1"/>
              </a:solidFill>
              <a:ea typeface="Calibri"/>
              <a:cs typeface="Times New Roman"/>
            </a:endParaRPr>
          </a:p>
        </p:txBody>
      </p:sp>
      <p:sp>
        <p:nvSpPr>
          <p:cNvPr id="7" name="Diamond 6"/>
          <p:cNvSpPr/>
          <p:nvPr/>
        </p:nvSpPr>
        <p:spPr>
          <a:xfrm>
            <a:off x="2456607" y="2684524"/>
            <a:ext cx="3240000" cy="3240000"/>
          </a:xfrm>
          <a:prstGeom prst="diamond">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TextBox 7"/>
          <p:cNvSpPr txBox="1"/>
          <p:nvPr/>
        </p:nvSpPr>
        <p:spPr>
          <a:xfrm rot="304950">
            <a:off x="7536160" y="3014544"/>
            <a:ext cx="2808312" cy="400110"/>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increased lethargy</a:t>
            </a:r>
          </a:p>
        </p:txBody>
      </p:sp>
      <p:sp>
        <p:nvSpPr>
          <p:cNvPr id="10" name="TextBox 9"/>
          <p:cNvSpPr txBox="1"/>
          <p:nvPr/>
        </p:nvSpPr>
        <p:spPr>
          <a:xfrm rot="21175527">
            <a:off x="6744072" y="1700808"/>
            <a:ext cx="2808312" cy="400110"/>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low temperature </a:t>
            </a:r>
          </a:p>
        </p:txBody>
      </p:sp>
      <p:sp>
        <p:nvSpPr>
          <p:cNvPr id="11" name="TextBox 10"/>
          <p:cNvSpPr txBox="1"/>
          <p:nvPr/>
        </p:nvSpPr>
        <p:spPr>
          <a:xfrm>
            <a:off x="3298422" y="3081761"/>
            <a:ext cx="1404156" cy="2400657"/>
          </a:xfrm>
          <a:prstGeom prst="rect">
            <a:avLst/>
          </a:prstGeom>
          <a:noFill/>
        </p:spPr>
        <p:txBody>
          <a:bodyPr wrap="square" rtlCol="0">
            <a:spAutoFit/>
          </a:bodyPr>
          <a:lstStyle/>
          <a:p>
            <a:pPr algn="ctr"/>
            <a:r>
              <a:rPr lang="en-GB" sz="15000" dirty="0">
                <a:solidFill>
                  <a:prstClr val="black"/>
                </a:solidFill>
                <a:latin typeface="Calibri"/>
              </a:rPr>
              <a:t>4</a:t>
            </a:r>
          </a:p>
        </p:txBody>
      </p:sp>
      <p:sp>
        <p:nvSpPr>
          <p:cNvPr id="12"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1F497D"/>
                </a:solidFill>
                <a:latin typeface="Calibri"/>
              </a:rPr>
              <a:t>Case Study </a:t>
            </a:r>
            <a:r>
              <a:rPr lang="en-GB" sz="1600" b="1" dirty="0">
                <a:solidFill>
                  <a:srgbClr val="1F497D"/>
                </a:solidFill>
                <a:latin typeface="Calibri"/>
              </a:rPr>
              <a:t>RESTORE2 in a Nursing Home</a:t>
            </a:r>
            <a:endParaRPr lang="en-GB" sz="1600" dirty="0">
              <a:solidFill>
                <a:srgbClr val="1F497D"/>
              </a:solidFill>
              <a:latin typeface="Calibri"/>
            </a:endParaRPr>
          </a:p>
        </p:txBody>
      </p:sp>
      <p:sp>
        <p:nvSpPr>
          <p:cNvPr id="9" name="TextBox 8"/>
          <p:cNvSpPr txBox="1"/>
          <p:nvPr/>
        </p:nvSpPr>
        <p:spPr>
          <a:xfrm>
            <a:off x="3548004" y="3081760"/>
            <a:ext cx="910027" cy="369332"/>
          </a:xfrm>
          <a:prstGeom prst="rect">
            <a:avLst/>
          </a:prstGeom>
          <a:noFill/>
        </p:spPr>
        <p:txBody>
          <a:bodyPr wrap="square" rtlCol="0">
            <a:spAutoFit/>
          </a:bodyPr>
          <a:lstStyle/>
          <a:p>
            <a:pPr algn="ctr"/>
            <a:r>
              <a:rPr lang="en-GB" dirty="0">
                <a:solidFill>
                  <a:prstClr val="black"/>
                </a:solidFill>
                <a:latin typeface="Calibri"/>
              </a:rPr>
              <a:t>NEWS</a:t>
            </a:r>
          </a:p>
        </p:txBody>
      </p:sp>
      <p:sp>
        <p:nvSpPr>
          <p:cNvPr id="17" name="TextBox 16"/>
          <p:cNvSpPr txBox="1"/>
          <p:nvPr/>
        </p:nvSpPr>
        <p:spPr>
          <a:xfrm rot="329966">
            <a:off x="6042715" y="2397953"/>
            <a:ext cx="2808312" cy="400110"/>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off food</a:t>
            </a:r>
          </a:p>
        </p:txBody>
      </p:sp>
      <p:sp>
        <p:nvSpPr>
          <p:cNvPr id="18" name="TextBox 17"/>
          <p:cNvSpPr txBox="1"/>
          <p:nvPr/>
        </p:nvSpPr>
        <p:spPr>
          <a:xfrm rot="21419922">
            <a:off x="6356944" y="3632489"/>
            <a:ext cx="2808312" cy="707886"/>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not taking fluid and medications  </a:t>
            </a:r>
          </a:p>
        </p:txBody>
      </p:sp>
      <p:sp>
        <p:nvSpPr>
          <p:cNvPr id="20"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rgbClr val="1F497D"/>
                </a:solidFill>
                <a:latin typeface="Calibri"/>
              </a:rPr>
              <a:t>Nursing Home – Recognising change and escalating concerns  </a:t>
            </a:r>
            <a:endParaRPr lang="en-GB" sz="1000" b="1" dirty="0">
              <a:solidFill>
                <a:prstClr val="white"/>
              </a:solidFill>
              <a:latin typeface="Calibri"/>
            </a:endParaRPr>
          </a:p>
        </p:txBody>
      </p:sp>
      <p:sp>
        <p:nvSpPr>
          <p:cNvPr id="22" name="TextBox 21"/>
          <p:cNvSpPr txBox="1"/>
          <p:nvPr/>
        </p:nvSpPr>
        <p:spPr>
          <a:xfrm>
            <a:off x="6734755" y="4587631"/>
            <a:ext cx="2808312" cy="1015663"/>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Clear story to tell GP with physiology using SBARD</a:t>
            </a:r>
          </a:p>
        </p:txBody>
      </p:sp>
      <p:sp>
        <p:nvSpPr>
          <p:cNvPr id="2" name="Freeform 1"/>
          <p:cNvSpPr/>
          <p:nvPr/>
        </p:nvSpPr>
        <p:spPr>
          <a:xfrm>
            <a:off x="5205352" y="4868883"/>
            <a:ext cx="1698171" cy="453158"/>
          </a:xfrm>
          <a:custGeom>
            <a:avLst/>
            <a:gdLst>
              <a:gd name="connsiteX0" fmla="*/ 0 w 1698171"/>
              <a:gd name="connsiteY0" fmla="*/ 0 h 453158"/>
              <a:gd name="connsiteX1" fmla="*/ 724394 w 1698171"/>
              <a:gd name="connsiteY1" fmla="*/ 427512 h 453158"/>
              <a:gd name="connsiteX2" fmla="*/ 1698171 w 1698171"/>
              <a:gd name="connsiteY2" fmla="*/ 368135 h 453158"/>
            </a:gdLst>
            <a:ahLst/>
            <a:cxnLst>
              <a:cxn ang="0">
                <a:pos x="connsiteX0" y="connsiteY0"/>
              </a:cxn>
              <a:cxn ang="0">
                <a:pos x="connsiteX1" y="connsiteY1"/>
              </a:cxn>
              <a:cxn ang="0">
                <a:pos x="connsiteX2" y="connsiteY2"/>
              </a:cxn>
            </a:cxnLst>
            <a:rect l="l" t="t" r="r" b="b"/>
            <a:pathLst>
              <a:path w="1698171" h="453158">
                <a:moveTo>
                  <a:pt x="0" y="0"/>
                </a:moveTo>
                <a:cubicBezTo>
                  <a:pt x="220683" y="183078"/>
                  <a:pt x="441366" y="366156"/>
                  <a:pt x="724394" y="427512"/>
                </a:cubicBezTo>
                <a:cubicBezTo>
                  <a:pt x="1007423" y="488868"/>
                  <a:pt x="1352797" y="428501"/>
                  <a:pt x="1698171" y="368135"/>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Slide Number Placeholder 1"/>
          <p:cNvSpPr txBox="1">
            <a:spLocks/>
          </p:cNvSpPr>
          <p:nvPr/>
        </p:nvSpPr>
        <p:spPr>
          <a:xfrm>
            <a:off x="8840646" y="6316498"/>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ECB37F0-2D16-439D-8788-1E2B6865983D}" type="slidenum">
              <a:rPr lang="en-GB">
                <a:solidFill>
                  <a:prstClr val="black">
                    <a:tint val="75000"/>
                  </a:prstClr>
                </a:solidFill>
                <a:latin typeface="Calibri"/>
              </a:rPr>
              <a:pPr>
                <a:defRPr/>
              </a:pPr>
              <a:t>21</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6500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585788" y="0"/>
            <a:ext cx="11187112" cy="6910278"/>
          </a:xfrm>
          <a:prstGeom prst="rect">
            <a:avLst/>
          </a:prstGeom>
        </p:spPr>
      </p:pic>
      <p:sp>
        <p:nvSpPr>
          <p:cNvPr id="3" name="Content Placeholder 2"/>
          <p:cNvSpPr>
            <a:spLocks noGrp="1"/>
          </p:cNvSpPr>
          <p:nvPr>
            <p:ph sz="half" idx="1"/>
          </p:nvPr>
        </p:nvSpPr>
        <p:spPr>
          <a:xfrm>
            <a:off x="1981200" y="1600201"/>
            <a:ext cx="6059016" cy="4525963"/>
          </a:xfrm>
        </p:spPr>
        <p:txBody>
          <a:bodyPr>
            <a:normAutofit/>
          </a:bodyPr>
          <a:lstStyle/>
          <a:p>
            <a:pPr>
              <a:lnSpc>
                <a:spcPct val="115000"/>
              </a:lnSpc>
              <a:spcAft>
                <a:spcPts val="1000"/>
              </a:spcAft>
            </a:pPr>
            <a:r>
              <a:rPr lang="en-GB" sz="1600" dirty="0">
                <a:solidFill>
                  <a:schemeClr val="bg1"/>
                </a:solidFill>
              </a:rPr>
              <a:t>GP reviewed and regular monitoring  maintained,  with the addition of blood sugar readings due to residents medical history      </a:t>
            </a:r>
            <a:endParaRPr lang="en-GB" sz="800" dirty="0">
              <a:solidFill>
                <a:schemeClr val="bg1"/>
              </a:solidFill>
            </a:endParaRPr>
          </a:p>
        </p:txBody>
      </p:sp>
      <p:sp>
        <p:nvSpPr>
          <p:cNvPr id="12"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1F497D"/>
                </a:solidFill>
                <a:latin typeface="Calibri"/>
              </a:rPr>
              <a:t>Case Study </a:t>
            </a:r>
            <a:r>
              <a:rPr lang="en-GB" sz="1600" b="1" dirty="0">
                <a:solidFill>
                  <a:srgbClr val="1F497D"/>
                </a:solidFill>
                <a:latin typeface="Calibri"/>
              </a:rPr>
              <a:t>RESTORE2 in a Nursing Home</a:t>
            </a:r>
            <a:endParaRPr lang="en-GB" sz="1600" dirty="0">
              <a:solidFill>
                <a:srgbClr val="1F497D"/>
              </a:solidFill>
              <a:latin typeface="Calibri"/>
            </a:endParaRPr>
          </a:p>
        </p:txBody>
      </p:sp>
      <p:sp>
        <p:nvSpPr>
          <p:cNvPr id="18" name="TextBox 17"/>
          <p:cNvSpPr txBox="1"/>
          <p:nvPr/>
        </p:nvSpPr>
        <p:spPr>
          <a:xfrm>
            <a:off x="5420398" y="2604707"/>
            <a:ext cx="2120715" cy="1323439"/>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clear, objective evidence of condition and deterioration</a:t>
            </a:r>
          </a:p>
        </p:txBody>
      </p:sp>
      <p:sp>
        <p:nvSpPr>
          <p:cNvPr id="20" name="Title 1"/>
          <p:cNvSpPr txBox="1">
            <a:spLocks/>
          </p:cNvSpPr>
          <p:nvPr/>
        </p:nvSpPr>
        <p:spPr>
          <a:xfrm>
            <a:off x="2207568" y="6213310"/>
            <a:ext cx="7776864"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rgbClr val="1F497D"/>
                </a:solidFill>
                <a:latin typeface="Calibri"/>
              </a:rPr>
              <a:t>Nursing Home –</a:t>
            </a:r>
            <a:r>
              <a:rPr lang="en-GB" sz="2400" b="1" dirty="0">
                <a:solidFill>
                  <a:srgbClr val="1F497D"/>
                </a:solidFill>
                <a:latin typeface="Calibri"/>
              </a:rPr>
              <a:t> GP Review  </a:t>
            </a:r>
            <a:endParaRPr lang="en-GB" sz="1000" b="1" dirty="0">
              <a:solidFill>
                <a:prstClr val="white"/>
              </a:solidFill>
              <a:latin typeface="Calibri"/>
            </a:endParaRPr>
          </a:p>
        </p:txBody>
      </p:sp>
      <p:sp>
        <p:nvSpPr>
          <p:cNvPr id="19" name="TextBox 18"/>
          <p:cNvSpPr txBox="1"/>
          <p:nvPr/>
        </p:nvSpPr>
        <p:spPr>
          <a:xfrm>
            <a:off x="7848371" y="2197191"/>
            <a:ext cx="2808312" cy="400110"/>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 </a:t>
            </a:r>
          </a:p>
        </p:txBody>
      </p:sp>
      <p:sp>
        <p:nvSpPr>
          <p:cNvPr id="22" name="TextBox 21"/>
          <p:cNvSpPr txBox="1"/>
          <p:nvPr/>
        </p:nvSpPr>
        <p:spPr>
          <a:xfrm rot="21281340">
            <a:off x="6721715" y="5069857"/>
            <a:ext cx="2808312" cy="1015663"/>
          </a:xfrm>
          <a:prstGeom prst="rect">
            <a:avLst/>
          </a:prstGeom>
          <a:noFill/>
        </p:spPr>
        <p:txBody>
          <a:bodyPr wrap="square" rtlCol="0">
            <a:spAutoFit/>
          </a:bodyPr>
          <a:lstStyle/>
          <a:p>
            <a:pPr algn="ctr"/>
            <a:r>
              <a:rPr lang="en-GB" sz="2000" dirty="0">
                <a:solidFill>
                  <a:prstClr val="white"/>
                </a:solidFill>
                <a:latin typeface="Comic Sans MS" panose="030F0702030302020204" pitchFamily="66" charset="0"/>
              </a:rPr>
              <a:t>Good visual representation of residents condition   </a:t>
            </a:r>
          </a:p>
        </p:txBody>
      </p:sp>
      <p:sp>
        <p:nvSpPr>
          <p:cNvPr id="2" name="TextBox 1"/>
          <p:cNvSpPr txBox="1"/>
          <p:nvPr/>
        </p:nvSpPr>
        <p:spPr>
          <a:xfrm>
            <a:off x="8024191" y="1719209"/>
            <a:ext cx="2384610" cy="1323439"/>
          </a:xfrm>
          <a:prstGeom prst="rect">
            <a:avLst/>
          </a:prstGeom>
          <a:noFill/>
        </p:spPr>
        <p:txBody>
          <a:bodyPr wrap="square" rtlCol="0">
            <a:spAutoFit/>
          </a:bodyPr>
          <a:lstStyle/>
          <a:p>
            <a:r>
              <a:rPr lang="en-GB" sz="2000" dirty="0" err="1" smtClean="0">
                <a:solidFill>
                  <a:prstClr val="white"/>
                </a:solidFill>
                <a:latin typeface="Comic Sans MS" panose="030F0702030302020204" pitchFamily="66" charset="0"/>
              </a:rPr>
              <a:t>ReSPECT</a:t>
            </a:r>
            <a:r>
              <a:rPr lang="en-GB" sz="2000" dirty="0" smtClean="0">
                <a:solidFill>
                  <a:prstClr val="white"/>
                </a:solidFill>
                <a:latin typeface="Comic Sans MS" panose="030F0702030302020204" pitchFamily="66" charset="0"/>
              </a:rPr>
              <a:t> </a:t>
            </a:r>
            <a:r>
              <a:rPr lang="en-GB" sz="2000" dirty="0">
                <a:solidFill>
                  <a:prstClr val="white"/>
                </a:solidFill>
                <a:latin typeface="Comic Sans MS" panose="030F0702030302020204" pitchFamily="66" charset="0"/>
              </a:rPr>
              <a:t>form in place  to help formulate  plan of care  </a:t>
            </a:r>
          </a:p>
        </p:txBody>
      </p:sp>
      <p:sp>
        <p:nvSpPr>
          <p:cNvPr id="4" name="TextBox 3"/>
          <p:cNvSpPr txBox="1"/>
          <p:nvPr/>
        </p:nvSpPr>
        <p:spPr>
          <a:xfrm>
            <a:off x="8361247" y="3377420"/>
            <a:ext cx="184731" cy="369332"/>
          </a:xfrm>
          <a:prstGeom prst="rect">
            <a:avLst/>
          </a:prstGeom>
          <a:noFill/>
        </p:spPr>
        <p:txBody>
          <a:bodyPr wrap="none" rtlCol="0">
            <a:spAutoFit/>
          </a:bodyPr>
          <a:lstStyle/>
          <a:p>
            <a:endParaRPr lang="en-GB" dirty="0">
              <a:solidFill>
                <a:prstClr val="black"/>
              </a:solidFill>
              <a:latin typeface="Calibri"/>
            </a:endParaRPr>
          </a:p>
        </p:txBody>
      </p:sp>
      <p:sp>
        <p:nvSpPr>
          <p:cNvPr id="5" name="TextBox 4"/>
          <p:cNvSpPr txBox="1"/>
          <p:nvPr/>
        </p:nvSpPr>
        <p:spPr>
          <a:xfrm>
            <a:off x="8010732" y="3344727"/>
            <a:ext cx="2300764" cy="1323439"/>
          </a:xfrm>
          <a:prstGeom prst="rect">
            <a:avLst/>
          </a:prstGeom>
          <a:noFill/>
        </p:spPr>
        <p:txBody>
          <a:bodyPr wrap="square" rtlCol="0">
            <a:spAutoFit/>
          </a:bodyPr>
          <a:lstStyle/>
          <a:p>
            <a:r>
              <a:rPr lang="en-GB" sz="2000" dirty="0">
                <a:solidFill>
                  <a:prstClr val="white"/>
                </a:solidFill>
                <a:latin typeface="Comic Sans MS" panose="030F0702030302020204" pitchFamily="66" charset="0"/>
              </a:rPr>
              <a:t>Family kept informed and  included in discussions    </a:t>
            </a:r>
          </a:p>
        </p:txBody>
      </p:sp>
      <p:sp>
        <p:nvSpPr>
          <p:cNvPr id="15" name="Diamond 14"/>
          <p:cNvSpPr/>
          <p:nvPr/>
        </p:nvSpPr>
        <p:spPr>
          <a:xfrm>
            <a:off x="2456607" y="2684524"/>
            <a:ext cx="3240000" cy="3240000"/>
          </a:xfrm>
          <a:prstGeom prst="diamond">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TextBox 15"/>
          <p:cNvSpPr txBox="1"/>
          <p:nvPr/>
        </p:nvSpPr>
        <p:spPr>
          <a:xfrm>
            <a:off x="3298422" y="3081761"/>
            <a:ext cx="1404156" cy="2400657"/>
          </a:xfrm>
          <a:prstGeom prst="rect">
            <a:avLst/>
          </a:prstGeom>
          <a:noFill/>
        </p:spPr>
        <p:txBody>
          <a:bodyPr wrap="square" rtlCol="0">
            <a:spAutoFit/>
          </a:bodyPr>
          <a:lstStyle/>
          <a:p>
            <a:pPr algn="ctr"/>
            <a:r>
              <a:rPr lang="en-GB" sz="15000" dirty="0">
                <a:solidFill>
                  <a:prstClr val="black"/>
                </a:solidFill>
                <a:latin typeface="Calibri"/>
              </a:rPr>
              <a:t>4</a:t>
            </a:r>
          </a:p>
        </p:txBody>
      </p:sp>
      <p:sp>
        <p:nvSpPr>
          <p:cNvPr id="21" name="TextBox 20"/>
          <p:cNvSpPr txBox="1"/>
          <p:nvPr/>
        </p:nvSpPr>
        <p:spPr>
          <a:xfrm>
            <a:off x="3548004" y="3081760"/>
            <a:ext cx="910027" cy="369332"/>
          </a:xfrm>
          <a:prstGeom prst="rect">
            <a:avLst/>
          </a:prstGeom>
          <a:noFill/>
        </p:spPr>
        <p:txBody>
          <a:bodyPr wrap="square" rtlCol="0">
            <a:spAutoFit/>
          </a:bodyPr>
          <a:lstStyle/>
          <a:p>
            <a:pPr algn="ctr"/>
            <a:r>
              <a:rPr lang="en-GB" dirty="0">
                <a:solidFill>
                  <a:prstClr val="black"/>
                </a:solidFill>
                <a:latin typeface="Calibri"/>
              </a:rPr>
              <a:t>NEWS</a:t>
            </a:r>
          </a:p>
        </p:txBody>
      </p:sp>
      <p:sp>
        <p:nvSpPr>
          <p:cNvPr id="23" name="Freeform 22"/>
          <p:cNvSpPr/>
          <p:nvPr/>
        </p:nvSpPr>
        <p:spPr>
          <a:xfrm rot="343339">
            <a:off x="5246915" y="5255838"/>
            <a:ext cx="1698171" cy="453158"/>
          </a:xfrm>
          <a:custGeom>
            <a:avLst/>
            <a:gdLst>
              <a:gd name="connsiteX0" fmla="*/ 0 w 1698171"/>
              <a:gd name="connsiteY0" fmla="*/ 0 h 453158"/>
              <a:gd name="connsiteX1" fmla="*/ 724394 w 1698171"/>
              <a:gd name="connsiteY1" fmla="*/ 427512 h 453158"/>
              <a:gd name="connsiteX2" fmla="*/ 1698171 w 1698171"/>
              <a:gd name="connsiteY2" fmla="*/ 368135 h 453158"/>
            </a:gdLst>
            <a:ahLst/>
            <a:cxnLst>
              <a:cxn ang="0">
                <a:pos x="connsiteX0" y="connsiteY0"/>
              </a:cxn>
              <a:cxn ang="0">
                <a:pos x="connsiteX1" y="connsiteY1"/>
              </a:cxn>
              <a:cxn ang="0">
                <a:pos x="connsiteX2" y="connsiteY2"/>
              </a:cxn>
            </a:cxnLst>
            <a:rect l="l" t="t" r="r" b="b"/>
            <a:pathLst>
              <a:path w="1698171" h="453158">
                <a:moveTo>
                  <a:pt x="0" y="0"/>
                </a:moveTo>
                <a:cubicBezTo>
                  <a:pt x="220683" y="183078"/>
                  <a:pt x="441366" y="366156"/>
                  <a:pt x="724394" y="427512"/>
                </a:cubicBezTo>
                <a:cubicBezTo>
                  <a:pt x="1007423" y="488868"/>
                  <a:pt x="1352797" y="428501"/>
                  <a:pt x="1698171" y="368135"/>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6" name="Freeform 5"/>
          <p:cNvSpPr/>
          <p:nvPr/>
        </p:nvSpPr>
        <p:spPr>
          <a:xfrm>
            <a:off x="4849091" y="3087585"/>
            <a:ext cx="700644" cy="237507"/>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8" name="Freeform 7"/>
          <p:cNvSpPr/>
          <p:nvPr/>
        </p:nvSpPr>
        <p:spPr>
          <a:xfrm>
            <a:off x="7378535" y="2232562"/>
            <a:ext cx="665018" cy="973777"/>
          </a:xfrm>
          <a:custGeom>
            <a:avLst/>
            <a:gdLst>
              <a:gd name="connsiteX0" fmla="*/ 0 w 665018"/>
              <a:gd name="connsiteY0" fmla="*/ 973777 h 973777"/>
              <a:gd name="connsiteX1" fmla="*/ 344384 w 665018"/>
              <a:gd name="connsiteY1" fmla="*/ 665018 h 973777"/>
              <a:gd name="connsiteX2" fmla="*/ 665018 w 665018"/>
              <a:gd name="connsiteY2" fmla="*/ 0 h 973777"/>
            </a:gdLst>
            <a:ahLst/>
            <a:cxnLst>
              <a:cxn ang="0">
                <a:pos x="connsiteX0" y="connsiteY0"/>
              </a:cxn>
              <a:cxn ang="0">
                <a:pos x="connsiteX1" y="connsiteY1"/>
              </a:cxn>
              <a:cxn ang="0">
                <a:pos x="connsiteX2" y="connsiteY2"/>
              </a:cxn>
            </a:cxnLst>
            <a:rect l="l" t="t" r="r" b="b"/>
            <a:pathLst>
              <a:path w="665018" h="973777">
                <a:moveTo>
                  <a:pt x="0" y="973777"/>
                </a:moveTo>
                <a:cubicBezTo>
                  <a:pt x="116774" y="900545"/>
                  <a:pt x="233548" y="827314"/>
                  <a:pt x="344384" y="665018"/>
                </a:cubicBezTo>
                <a:cubicBezTo>
                  <a:pt x="455220" y="502722"/>
                  <a:pt x="560119" y="251361"/>
                  <a:pt x="665018"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0" name="Freeform 9"/>
          <p:cNvSpPr/>
          <p:nvPr/>
        </p:nvSpPr>
        <p:spPr>
          <a:xfrm>
            <a:off x="7366661" y="3218214"/>
            <a:ext cx="617517" cy="475013"/>
          </a:xfrm>
          <a:custGeom>
            <a:avLst/>
            <a:gdLst>
              <a:gd name="connsiteX0" fmla="*/ 0 w 617517"/>
              <a:gd name="connsiteY0" fmla="*/ 0 h 475013"/>
              <a:gd name="connsiteX1" fmla="*/ 356259 w 617517"/>
              <a:gd name="connsiteY1" fmla="*/ 130629 h 475013"/>
              <a:gd name="connsiteX2" fmla="*/ 617517 w 617517"/>
              <a:gd name="connsiteY2" fmla="*/ 475013 h 475013"/>
            </a:gdLst>
            <a:ahLst/>
            <a:cxnLst>
              <a:cxn ang="0">
                <a:pos x="connsiteX0" y="connsiteY0"/>
              </a:cxn>
              <a:cxn ang="0">
                <a:pos x="connsiteX1" y="connsiteY1"/>
              </a:cxn>
              <a:cxn ang="0">
                <a:pos x="connsiteX2" y="connsiteY2"/>
              </a:cxn>
            </a:cxnLst>
            <a:rect l="l" t="t" r="r" b="b"/>
            <a:pathLst>
              <a:path w="617517" h="475013">
                <a:moveTo>
                  <a:pt x="0" y="0"/>
                </a:moveTo>
                <a:cubicBezTo>
                  <a:pt x="126670" y="25730"/>
                  <a:pt x="253340" y="51460"/>
                  <a:pt x="356259" y="130629"/>
                </a:cubicBezTo>
                <a:cubicBezTo>
                  <a:pt x="459179" y="209798"/>
                  <a:pt x="538348" y="342405"/>
                  <a:pt x="617517" y="475013"/>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4" name="Slide Number Placeholder 1"/>
          <p:cNvSpPr txBox="1">
            <a:spLocks/>
          </p:cNvSpPr>
          <p:nvPr/>
        </p:nvSpPr>
        <p:spPr>
          <a:xfrm>
            <a:off x="8802756" y="6316498"/>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ECB37F0-2D16-439D-8788-1E2B6865983D}" type="slidenum">
              <a:rPr lang="en-GB">
                <a:solidFill>
                  <a:prstClr val="black">
                    <a:tint val="75000"/>
                  </a:prstClr>
                </a:solidFill>
                <a:latin typeface="Calibri"/>
              </a:rPr>
              <a:pPr>
                <a:defRPr/>
              </a:pPr>
              <a:t>22</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94093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585788" y="0"/>
            <a:ext cx="11115675" cy="6910278"/>
          </a:xfrm>
          <a:prstGeom prst="rect">
            <a:avLst/>
          </a:prstGeom>
        </p:spPr>
      </p:pic>
      <p:sp>
        <p:nvSpPr>
          <p:cNvPr id="3" name="Content Placeholder 2"/>
          <p:cNvSpPr>
            <a:spLocks noGrp="1"/>
          </p:cNvSpPr>
          <p:nvPr>
            <p:ph sz="half" idx="1"/>
          </p:nvPr>
        </p:nvSpPr>
        <p:spPr>
          <a:xfrm>
            <a:off x="1981200" y="1600201"/>
            <a:ext cx="3631432" cy="4525963"/>
          </a:xfrm>
        </p:spPr>
        <p:txBody>
          <a:bodyPr>
            <a:normAutofit/>
          </a:bodyPr>
          <a:lstStyle/>
          <a:p>
            <a:pPr>
              <a:lnSpc>
                <a:spcPct val="115000"/>
              </a:lnSpc>
              <a:spcAft>
                <a:spcPts val="1000"/>
              </a:spcAft>
            </a:pPr>
            <a:r>
              <a:rPr lang="en-GB" sz="1600" dirty="0">
                <a:solidFill>
                  <a:schemeClr val="bg1"/>
                </a:solidFill>
              </a:rPr>
              <a:t>The resident was reviewed, considered for end of life care and anticipatory medications put in place</a:t>
            </a:r>
          </a:p>
          <a:p>
            <a:pPr>
              <a:lnSpc>
                <a:spcPct val="115000"/>
              </a:lnSpc>
              <a:spcAft>
                <a:spcPts val="1000"/>
              </a:spcAft>
            </a:pPr>
            <a:r>
              <a:rPr lang="en-GB" sz="1600" dirty="0">
                <a:solidFill>
                  <a:schemeClr val="bg1"/>
                </a:solidFill>
              </a:rPr>
              <a:t>Resident able to stay in home and be cared for by a familiar team</a:t>
            </a:r>
            <a:endParaRPr lang="en-GB" sz="800" dirty="0">
              <a:solidFill>
                <a:schemeClr val="bg1"/>
              </a:solidFill>
            </a:endParaRPr>
          </a:p>
        </p:txBody>
      </p:sp>
      <p:sp>
        <p:nvSpPr>
          <p:cNvPr id="12"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solidFill>
                  <a:srgbClr val="1F497D"/>
                </a:solidFill>
                <a:latin typeface="Calibri"/>
              </a:rPr>
              <a:t>Case Study </a:t>
            </a:r>
            <a:r>
              <a:rPr lang="en-GB" sz="1600" b="1" dirty="0">
                <a:solidFill>
                  <a:srgbClr val="1F497D"/>
                </a:solidFill>
                <a:latin typeface="Calibri"/>
              </a:rPr>
              <a:t>RESTORE2 in a Nursing Home</a:t>
            </a:r>
            <a:endParaRPr lang="en-GB" sz="1600" dirty="0">
              <a:solidFill>
                <a:srgbClr val="1F497D"/>
              </a:solidFill>
              <a:latin typeface="Calibri"/>
            </a:endParaRPr>
          </a:p>
        </p:txBody>
      </p:sp>
      <p:sp>
        <p:nvSpPr>
          <p:cNvPr id="18" name="TextBox 17"/>
          <p:cNvSpPr txBox="1"/>
          <p:nvPr/>
        </p:nvSpPr>
        <p:spPr>
          <a:xfrm rot="207002">
            <a:off x="6373685" y="1496329"/>
            <a:ext cx="4385185" cy="1862048"/>
          </a:xfrm>
          <a:prstGeom prst="rect">
            <a:avLst/>
          </a:prstGeom>
          <a:noFill/>
        </p:spPr>
        <p:txBody>
          <a:bodyPr wrap="square" rtlCol="0">
            <a:spAutoFit/>
          </a:bodyPr>
          <a:lstStyle/>
          <a:p>
            <a:pPr algn="ctr">
              <a:lnSpc>
                <a:spcPct val="115000"/>
              </a:lnSpc>
              <a:spcAft>
                <a:spcPts val="1000"/>
              </a:spcAft>
            </a:pPr>
            <a:r>
              <a:rPr lang="en-GB" sz="2000" dirty="0">
                <a:solidFill>
                  <a:prstClr val="white"/>
                </a:solidFill>
                <a:latin typeface="Comic Sans MS" panose="030F0702030302020204" pitchFamily="66" charset="0"/>
              </a:rPr>
              <a:t>‘the home staff felt the RESTORE2 tool complimented their clinical judgement resulting in timely review and avoidance of hospital admission’       </a:t>
            </a:r>
          </a:p>
        </p:txBody>
      </p:sp>
      <p:sp>
        <p:nvSpPr>
          <p:cNvPr id="13" name="Title 1"/>
          <p:cNvSpPr txBox="1">
            <a:spLocks/>
          </p:cNvSpPr>
          <p:nvPr/>
        </p:nvSpPr>
        <p:spPr>
          <a:xfrm>
            <a:off x="2207568" y="6213310"/>
            <a:ext cx="7776864"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rgbClr val="1F497D"/>
                </a:solidFill>
                <a:latin typeface="Calibri"/>
              </a:rPr>
              <a:t>Nursing Home – GP –</a:t>
            </a:r>
            <a:r>
              <a:rPr lang="en-GB" sz="2400" b="1" dirty="0">
                <a:solidFill>
                  <a:srgbClr val="1F497D"/>
                </a:solidFill>
                <a:latin typeface="Calibri"/>
              </a:rPr>
              <a:t> No hospital admission needed  </a:t>
            </a:r>
            <a:endParaRPr lang="en-GB" sz="1000" b="1" dirty="0">
              <a:solidFill>
                <a:prstClr val="white"/>
              </a:solidFill>
              <a:latin typeface="Calibri"/>
            </a:endParaRPr>
          </a:p>
        </p:txBody>
      </p:sp>
      <p:sp>
        <p:nvSpPr>
          <p:cNvPr id="19" name="TextBox 18"/>
          <p:cNvSpPr txBox="1"/>
          <p:nvPr/>
        </p:nvSpPr>
        <p:spPr>
          <a:xfrm>
            <a:off x="2503105" y="3813043"/>
            <a:ext cx="4392488" cy="1862048"/>
          </a:xfrm>
          <a:prstGeom prst="rect">
            <a:avLst/>
          </a:prstGeom>
          <a:noFill/>
        </p:spPr>
        <p:txBody>
          <a:bodyPr wrap="square" rtlCol="0">
            <a:spAutoFit/>
          </a:bodyPr>
          <a:lstStyle/>
          <a:p>
            <a:pPr algn="ctr">
              <a:lnSpc>
                <a:spcPct val="115000"/>
              </a:lnSpc>
              <a:spcAft>
                <a:spcPts val="1000"/>
              </a:spcAft>
              <a:tabLst>
                <a:tab pos="826770" algn="l"/>
              </a:tabLst>
            </a:pPr>
            <a:r>
              <a:rPr lang="en-GB" sz="2000" dirty="0">
                <a:solidFill>
                  <a:prstClr val="white"/>
                </a:solidFill>
                <a:latin typeface="Calibri"/>
              </a:rPr>
              <a:t>‘</a:t>
            </a:r>
            <a:r>
              <a:rPr lang="en-GB" sz="2000" dirty="0">
                <a:solidFill>
                  <a:prstClr val="white"/>
                </a:solidFill>
                <a:latin typeface="Comic Sans MS" panose="030F0702030302020204" pitchFamily="66" charset="0"/>
              </a:rPr>
              <a:t>the incident has highlighted the importance of recognising  soft signs and how a fully informed and followed  process can populate an appropriate plan of care                  </a:t>
            </a:r>
          </a:p>
        </p:txBody>
      </p:sp>
      <p:sp>
        <p:nvSpPr>
          <p:cNvPr id="2" name="TextBox 1"/>
          <p:cNvSpPr txBox="1"/>
          <p:nvPr/>
        </p:nvSpPr>
        <p:spPr>
          <a:xfrm>
            <a:off x="7477541" y="4408846"/>
            <a:ext cx="2611962" cy="707886"/>
          </a:xfrm>
          <a:prstGeom prst="rect">
            <a:avLst/>
          </a:prstGeom>
          <a:noFill/>
        </p:spPr>
        <p:txBody>
          <a:bodyPr wrap="square" rtlCol="0">
            <a:spAutoFit/>
          </a:bodyPr>
          <a:lstStyle/>
          <a:p>
            <a:r>
              <a:rPr lang="en-GB" sz="2000" dirty="0">
                <a:solidFill>
                  <a:prstClr val="white"/>
                </a:solidFill>
                <a:latin typeface="Comic Sans MS" panose="030F0702030302020204" pitchFamily="66" charset="0"/>
              </a:rPr>
              <a:t>Right place, right time, right care </a:t>
            </a:r>
          </a:p>
        </p:txBody>
      </p:sp>
    </p:spTree>
    <p:extLst>
      <p:ext uri="{BB962C8B-B14F-4D97-AF65-F5344CB8AC3E}">
        <p14:creationId xmlns:p14="http://schemas.microsoft.com/office/powerpoint/2010/main" val="3005449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a:t>Awareness of ReSPECT</a:t>
            </a:r>
          </a:p>
        </p:txBody>
      </p:sp>
      <p:sp>
        <p:nvSpPr>
          <p:cNvPr id="3" name="Subtitle 2">
            <a:extLst>
              <a:ext uri="{FF2B5EF4-FFF2-40B4-BE49-F238E27FC236}">
                <a16:creationId xmlns:a16="http://schemas.microsoft.com/office/drawing/2014/main" xmlns="" id="{B44CB570-7523-4DF2-8BB0-6C3FEC7C7141}"/>
              </a:ext>
            </a:extLst>
          </p:cNvPr>
          <p:cNvSpPr>
            <a:spLocks noGrp="1"/>
          </p:cNvSpPr>
          <p:nvPr>
            <p:ph type="subTitle" idx="1"/>
          </p:nvPr>
        </p:nvSpPr>
        <p:spPr>
          <a:xfrm>
            <a:off x="971320" y="4230482"/>
            <a:ext cx="10738081" cy="642567"/>
          </a:xfrm>
        </p:spPr>
        <p:txBody>
          <a:bodyPr/>
          <a:lstStyle/>
          <a:p>
            <a:r>
              <a:rPr lang="en-GB" dirty="0"/>
              <a:t>Recommended Summary Plan for Emergency Care and Treatment</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7612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5BD02AF-DE70-EC45-8629-BCCF14E3D6E3}"/>
              </a:ext>
            </a:extLst>
          </p:cNvPr>
          <p:cNvSpPr>
            <a:spLocks noGrp="1"/>
          </p:cNvSpPr>
          <p:nvPr>
            <p:ph type="title"/>
          </p:nvPr>
        </p:nvSpPr>
        <p:spPr/>
        <p:txBody>
          <a:bodyPr/>
          <a:lstStyle/>
          <a:p>
            <a:r>
              <a:rPr lang="en-GB" dirty="0"/>
              <a:t> </a:t>
            </a:r>
          </a:p>
        </p:txBody>
      </p:sp>
      <p:sp>
        <p:nvSpPr>
          <p:cNvPr id="6" name="Content Placeholder 5">
            <a:extLst>
              <a:ext uri="{FF2B5EF4-FFF2-40B4-BE49-F238E27FC236}">
                <a16:creationId xmlns:a16="http://schemas.microsoft.com/office/drawing/2014/main" xmlns="" id="{1B1444A6-5C74-9347-9B4E-184DD4A60BD4}"/>
              </a:ext>
            </a:extLst>
          </p:cNvPr>
          <p:cNvSpPr>
            <a:spLocks noGrp="1"/>
          </p:cNvSpPr>
          <p:nvPr>
            <p:ph idx="1"/>
          </p:nvPr>
        </p:nvSpPr>
        <p:spPr/>
        <p:txBody>
          <a:bodyPr/>
          <a:lstStyle/>
          <a:p>
            <a:pPr marL="0" lvl="0" indent="0" defTabSz="914400">
              <a:spcBef>
                <a:spcPts val="1000"/>
              </a:spcBef>
              <a:buNone/>
            </a:pPr>
            <a:r>
              <a:rPr lang="en-GB" sz="2800" b="1" dirty="0">
                <a:solidFill>
                  <a:srgbClr val="51435F"/>
                </a:solidFill>
              </a:rPr>
              <a:t>Re</a:t>
            </a:r>
            <a:r>
              <a:rPr lang="en-GB" sz="2800" b="1" dirty="0">
                <a:solidFill>
                  <a:srgbClr val="CDC3DF"/>
                </a:solidFill>
              </a:rPr>
              <a:t>commended</a:t>
            </a:r>
          </a:p>
          <a:p>
            <a:pPr marL="0" lvl="0" indent="0" defTabSz="914400">
              <a:spcBef>
                <a:spcPts val="1000"/>
              </a:spcBef>
              <a:buNone/>
            </a:pPr>
            <a:r>
              <a:rPr lang="en-GB" sz="2800" b="1" dirty="0">
                <a:solidFill>
                  <a:srgbClr val="51435F"/>
                </a:solidFill>
              </a:rPr>
              <a:t>S</a:t>
            </a:r>
            <a:r>
              <a:rPr lang="en-GB" sz="2800" b="1" dirty="0">
                <a:solidFill>
                  <a:srgbClr val="CDC3DF"/>
                </a:solidFill>
              </a:rPr>
              <a:t>ummary</a:t>
            </a:r>
          </a:p>
          <a:p>
            <a:pPr marL="0" lvl="0" indent="0" defTabSz="914400">
              <a:spcBef>
                <a:spcPts val="1000"/>
              </a:spcBef>
              <a:buNone/>
            </a:pPr>
            <a:r>
              <a:rPr lang="en-GB" sz="2800" b="1" dirty="0">
                <a:solidFill>
                  <a:srgbClr val="51435F"/>
                </a:solidFill>
              </a:rPr>
              <a:t>P</a:t>
            </a:r>
            <a:r>
              <a:rPr lang="en-GB" sz="2800" b="1" dirty="0">
                <a:solidFill>
                  <a:srgbClr val="CDC3DF"/>
                </a:solidFill>
              </a:rPr>
              <a:t>lan for</a:t>
            </a:r>
          </a:p>
          <a:p>
            <a:pPr marL="0" lvl="0" indent="0" defTabSz="914400">
              <a:spcBef>
                <a:spcPts val="1000"/>
              </a:spcBef>
              <a:buNone/>
            </a:pPr>
            <a:r>
              <a:rPr lang="en-GB" sz="2800" b="1" dirty="0">
                <a:solidFill>
                  <a:srgbClr val="51435F"/>
                </a:solidFill>
              </a:rPr>
              <a:t>E</a:t>
            </a:r>
            <a:r>
              <a:rPr lang="en-GB" sz="2800" b="1" dirty="0">
                <a:solidFill>
                  <a:srgbClr val="CDC3DF"/>
                </a:solidFill>
              </a:rPr>
              <a:t>mergency </a:t>
            </a:r>
          </a:p>
          <a:p>
            <a:pPr marL="0" lvl="0" indent="0" defTabSz="914400">
              <a:spcBef>
                <a:spcPts val="1000"/>
              </a:spcBef>
              <a:buNone/>
            </a:pPr>
            <a:r>
              <a:rPr lang="en-GB" sz="2800" b="1" dirty="0">
                <a:solidFill>
                  <a:srgbClr val="51435F"/>
                </a:solidFill>
              </a:rPr>
              <a:t>C</a:t>
            </a:r>
            <a:r>
              <a:rPr lang="en-GB" sz="2800" b="1" dirty="0">
                <a:solidFill>
                  <a:srgbClr val="CDC3DF"/>
                </a:solidFill>
              </a:rPr>
              <a:t>are and </a:t>
            </a:r>
          </a:p>
          <a:p>
            <a:pPr marL="0" lvl="0" indent="0" defTabSz="914400">
              <a:spcBef>
                <a:spcPts val="1000"/>
              </a:spcBef>
              <a:buNone/>
            </a:pPr>
            <a:r>
              <a:rPr lang="en-GB" sz="2800" b="1" dirty="0">
                <a:solidFill>
                  <a:srgbClr val="51435F"/>
                </a:solidFill>
              </a:rPr>
              <a:t>T</a:t>
            </a:r>
            <a:r>
              <a:rPr lang="en-GB" sz="2800" b="1" dirty="0">
                <a:solidFill>
                  <a:srgbClr val="CDC3DF"/>
                </a:solidFill>
              </a:rPr>
              <a:t>reatment</a:t>
            </a:r>
          </a:p>
          <a:p>
            <a:pPr marL="0" indent="0">
              <a:buNone/>
            </a:pPr>
            <a:endParaRPr lang="en-GB" dirty="0"/>
          </a:p>
        </p:txBody>
      </p:sp>
      <p:sp>
        <p:nvSpPr>
          <p:cNvPr id="2" name="Footer Placeholder 1">
            <a:extLst>
              <a:ext uri="{FF2B5EF4-FFF2-40B4-BE49-F238E27FC236}">
                <a16:creationId xmlns:a16="http://schemas.microsoft.com/office/drawing/2014/main" xmlns="" id="{E52C9FE6-9CE7-F445-88F2-FA5EC13DB9E2}"/>
              </a:ext>
            </a:extLst>
          </p:cNvPr>
          <p:cNvSpPr>
            <a:spLocks noGrp="1"/>
          </p:cNvSpPr>
          <p:nvPr>
            <p:ph type="ftr" sz="quarter" idx="3"/>
          </p:nvPr>
        </p:nvSpPr>
        <p:spPr/>
        <p:txBody>
          <a:bodyPr/>
          <a:lstStyle/>
          <a:p>
            <a:r>
              <a:rPr lang="en-GB" dirty="0"/>
              <a:t>|     National Patient Safety Improvement Programmes</a:t>
            </a:r>
          </a:p>
        </p:txBody>
      </p:sp>
      <p:sp>
        <p:nvSpPr>
          <p:cNvPr id="3" name="Slide Number Placeholder 2">
            <a:extLst>
              <a:ext uri="{FF2B5EF4-FFF2-40B4-BE49-F238E27FC236}">
                <a16:creationId xmlns:a16="http://schemas.microsoft.com/office/drawing/2014/main" xmlns="" id="{97E2B0DD-52C1-5747-972E-6F110FEB7549}"/>
              </a:ext>
            </a:extLst>
          </p:cNvPr>
          <p:cNvSpPr>
            <a:spLocks noGrp="1"/>
          </p:cNvSpPr>
          <p:nvPr>
            <p:ph type="sldNum" sz="quarter" idx="4"/>
          </p:nvPr>
        </p:nvSpPr>
        <p:spPr/>
        <p:txBody>
          <a:bodyPr/>
          <a:lstStyle/>
          <a:p>
            <a:fld id="{C444E201-67E6-4C84-91CE-EF6C201C1FBB}" type="slidenum">
              <a:rPr lang="en-GB" smtClean="0"/>
              <a:pPr/>
              <a:t>25</a:t>
            </a:fld>
            <a:endParaRPr lang="en-GB" dirty="0"/>
          </a:p>
        </p:txBody>
      </p:sp>
      <p:pic>
        <p:nvPicPr>
          <p:cNvPr id="4" name="Picture 3">
            <a:extLst>
              <a:ext uri="{FF2B5EF4-FFF2-40B4-BE49-F238E27FC236}">
                <a16:creationId xmlns:a16="http://schemas.microsoft.com/office/drawing/2014/main" xmlns="" id="{B0A97618-70D5-6249-97D2-AC219DF5BD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56" y="1089003"/>
            <a:ext cx="2556352" cy="814198"/>
          </a:xfrm>
          <a:prstGeom prst="rect">
            <a:avLst/>
          </a:prstGeom>
        </p:spPr>
      </p:pic>
      <p:pic>
        <p:nvPicPr>
          <p:cNvPr id="7" name="Content Placeholder 5" descr="illustration.png">
            <a:extLst>
              <a:ext uri="{FF2B5EF4-FFF2-40B4-BE49-F238E27FC236}">
                <a16:creationId xmlns:a16="http://schemas.microsoft.com/office/drawing/2014/main" xmlns="" id="{91FAB56B-2C4E-A24A-B7C9-C2362BD92683}"/>
              </a:ext>
            </a:extLst>
          </p:cNvPr>
          <p:cNvPicPr>
            <a:picLocks/>
          </p:cNvPicPr>
          <p:nvPr/>
        </p:nvPicPr>
        <p:blipFill rotWithShape="1">
          <a:blip r:embed="rId4" cstate="email">
            <a:extLst>
              <a:ext uri="{28A0092B-C50C-407E-A947-70E740481C1C}">
                <a14:useLocalDpi xmlns:a14="http://schemas.microsoft.com/office/drawing/2010/main"/>
              </a:ext>
            </a:extLst>
          </a:blip>
          <a:srcRect t="3874" b="7698"/>
          <a:stretch/>
        </p:blipFill>
        <p:spPr bwMode="auto">
          <a:xfrm>
            <a:off x="4494367" y="1543133"/>
            <a:ext cx="7297614" cy="43513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8238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Resus-Bold"/>
              </a:rPr>
              <a:t>What is a </a:t>
            </a:r>
            <a:r>
              <a:rPr lang="en-GB" dirty="0" err="1">
                <a:solidFill>
                  <a:srgbClr val="0070C0"/>
                </a:solidFill>
                <a:latin typeface="Resus-Bold"/>
              </a:rPr>
              <a:t>ReSPECT</a:t>
            </a:r>
            <a:r>
              <a:rPr lang="en-GB" dirty="0">
                <a:solidFill>
                  <a:srgbClr val="0070C0"/>
                </a:solidFill>
                <a:latin typeface="Resus-Bold"/>
              </a:rPr>
              <a:t> conversation?</a:t>
            </a:r>
            <a:r>
              <a:rPr lang="en-GB" dirty="0">
                <a:solidFill>
                  <a:srgbClr val="000000"/>
                </a:solidFill>
                <a:latin typeface="Resus-Bold"/>
              </a:rPr>
              <a:t/>
            </a:r>
            <a:br>
              <a:rPr lang="en-GB" dirty="0">
                <a:solidFill>
                  <a:srgbClr val="000000"/>
                </a:solidFill>
                <a:latin typeface="Resus-Bold"/>
              </a:rPr>
            </a:br>
            <a:endParaRPr lang="en-GB" dirty="0"/>
          </a:p>
        </p:txBody>
      </p:sp>
      <p:sp>
        <p:nvSpPr>
          <p:cNvPr id="3" name="Content Placeholder 2"/>
          <p:cNvSpPr>
            <a:spLocks noGrp="1"/>
          </p:cNvSpPr>
          <p:nvPr>
            <p:ph idx="1"/>
          </p:nvPr>
        </p:nvSpPr>
        <p:spPr>
          <a:xfrm>
            <a:off x="960000" y="1996752"/>
            <a:ext cx="10752000" cy="4180212"/>
          </a:xfrm>
        </p:spPr>
        <p:txBody>
          <a:bodyPr/>
          <a:lstStyle/>
          <a:p>
            <a:pPr marL="0" indent="0">
              <a:buNone/>
            </a:pPr>
            <a:r>
              <a:rPr lang="en-GB" b="1" dirty="0" err="1" smtClean="0">
                <a:solidFill>
                  <a:srgbClr val="000000"/>
                </a:solidFill>
              </a:rPr>
              <a:t>ReSPECT</a:t>
            </a:r>
            <a:r>
              <a:rPr lang="en-GB" b="1" dirty="0" smtClean="0">
                <a:solidFill>
                  <a:srgbClr val="000000"/>
                </a:solidFill>
              </a:rPr>
              <a:t> </a:t>
            </a:r>
            <a:r>
              <a:rPr lang="en-GB" b="1" dirty="0">
                <a:solidFill>
                  <a:srgbClr val="000000"/>
                </a:solidFill>
              </a:rPr>
              <a:t>conversations follow the </a:t>
            </a:r>
            <a:r>
              <a:rPr lang="en-GB" b="1" dirty="0" err="1">
                <a:solidFill>
                  <a:srgbClr val="000000"/>
                </a:solidFill>
              </a:rPr>
              <a:t>ReSPECT</a:t>
            </a:r>
            <a:r>
              <a:rPr lang="en-GB" b="1" dirty="0">
                <a:solidFill>
                  <a:srgbClr val="000000"/>
                </a:solidFill>
              </a:rPr>
              <a:t> process by</a:t>
            </a:r>
            <a:r>
              <a:rPr lang="en-GB" b="1" dirty="0" smtClean="0">
                <a:solidFill>
                  <a:srgbClr val="000000"/>
                </a:solidFill>
              </a:rPr>
              <a:t>:</a:t>
            </a:r>
          </a:p>
          <a:p>
            <a:pPr marL="0" indent="0">
              <a:buNone/>
            </a:pPr>
            <a:endParaRPr lang="en-GB" b="1" dirty="0">
              <a:solidFill>
                <a:srgbClr val="000000"/>
              </a:solidFill>
            </a:endParaRPr>
          </a:p>
          <a:p>
            <a:pPr>
              <a:buFont typeface="+mj-lt"/>
              <a:buAutoNum type="arabicPeriod"/>
            </a:pPr>
            <a:r>
              <a:rPr lang="en-GB" dirty="0" smtClean="0">
                <a:solidFill>
                  <a:srgbClr val="000000"/>
                </a:solidFill>
              </a:rPr>
              <a:t>Discussing </a:t>
            </a:r>
            <a:r>
              <a:rPr lang="en-GB" dirty="0">
                <a:solidFill>
                  <a:srgbClr val="000000"/>
                </a:solidFill>
              </a:rPr>
              <a:t>and reaching a shared understanding of the person’s current state of health and how it may change in the foreseeable future,</a:t>
            </a:r>
          </a:p>
          <a:p>
            <a:pPr>
              <a:buFont typeface="+mj-lt"/>
              <a:buAutoNum type="arabicPeriod"/>
            </a:pPr>
            <a:r>
              <a:rPr lang="en-GB" dirty="0" smtClean="0">
                <a:solidFill>
                  <a:srgbClr val="000000"/>
                </a:solidFill>
              </a:rPr>
              <a:t>Identifying </a:t>
            </a:r>
            <a:r>
              <a:rPr lang="en-GB" dirty="0">
                <a:solidFill>
                  <a:srgbClr val="000000"/>
                </a:solidFill>
              </a:rPr>
              <a:t>the person’s preferences for and goals of care in the event of a future emergency,</a:t>
            </a:r>
          </a:p>
          <a:p>
            <a:pPr>
              <a:buFont typeface="+mj-lt"/>
              <a:buAutoNum type="arabicPeriod"/>
            </a:pPr>
            <a:r>
              <a:rPr lang="en-GB" dirty="0">
                <a:solidFill>
                  <a:srgbClr val="000000"/>
                </a:solidFill>
              </a:rPr>
              <a:t>using that to record an agreed focus of care (either more towards life-sustaining treatments or more towards prioritising comfort over efforts to sustain life),</a:t>
            </a:r>
          </a:p>
          <a:p>
            <a:pPr>
              <a:buFont typeface="+mj-lt"/>
              <a:buAutoNum type="arabicPeriod"/>
            </a:pPr>
            <a:r>
              <a:rPr lang="en-GB" dirty="0" smtClean="0">
                <a:solidFill>
                  <a:srgbClr val="000000"/>
                </a:solidFill>
              </a:rPr>
              <a:t>Making </a:t>
            </a:r>
            <a:r>
              <a:rPr lang="en-GB" dirty="0">
                <a:solidFill>
                  <a:srgbClr val="000000"/>
                </a:solidFill>
              </a:rPr>
              <a:t>and recording shared decisions about specific types of care and realistic treatment that they would want considered, or that they would not want, and explaining sensitively advance decisions about treatments that clearly would not work in their situation,</a:t>
            </a:r>
          </a:p>
          <a:p>
            <a:pPr>
              <a:buFont typeface="+mj-lt"/>
              <a:buAutoNum type="arabicPeriod"/>
            </a:pPr>
            <a:r>
              <a:rPr lang="en-GB" dirty="0" smtClean="0">
                <a:solidFill>
                  <a:srgbClr val="000000"/>
                </a:solidFill>
              </a:rPr>
              <a:t>Making </a:t>
            </a:r>
            <a:r>
              <a:rPr lang="en-GB" dirty="0">
                <a:solidFill>
                  <a:srgbClr val="000000"/>
                </a:solidFill>
              </a:rPr>
              <a:t>and recording a shared decision about whether or not CPR is recommended.</a:t>
            </a:r>
          </a:p>
          <a:p>
            <a:endParaRPr lang="en-GB" dirty="0"/>
          </a:p>
        </p:txBody>
      </p:sp>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26</a:t>
            </a:fld>
            <a:endParaRPr lang="en-GB" dirty="0"/>
          </a:p>
        </p:txBody>
      </p:sp>
    </p:spTree>
    <p:extLst>
      <p:ext uri="{BB962C8B-B14F-4D97-AF65-F5344CB8AC3E}">
        <p14:creationId xmlns:p14="http://schemas.microsoft.com/office/powerpoint/2010/main" val="388153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5E56-F24D-1149-BCFC-58C2306D219E}"/>
              </a:ext>
            </a:extLst>
          </p:cNvPr>
          <p:cNvSpPr>
            <a:spLocks noGrp="1"/>
          </p:cNvSpPr>
          <p:nvPr>
            <p:ph type="title"/>
          </p:nvPr>
        </p:nvSpPr>
        <p:spPr>
          <a:xfrm>
            <a:off x="273991" y="423592"/>
            <a:ext cx="10752000" cy="897008"/>
          </a:xfrm>
        </p:spPr>
        <p:txBody>
          <a:bodyPr/>
          <a:lstStyle/>
          <a:p>
            <a:r>
              <a:rPr lang="en-GB" dirty="0"/>
              <a:t>How to recognise the form</a:t>
            </a:r>
          </a:p>
        </p:txBody>
      </p:sp>
      <p:sp>
        <p:nvSpPr>
          <p:cNvPr id="4" name="Footer Placeholder 3">
            <a:extLst>
              <a:ext uri="{FF2B5EF4-FFF2-40B4-BE49-F238E27FC236}">
                <a16:creationId xmlns:a16="http://schemas.microsoft.com/office/drawing/2014/main" xmlns="" id="{893D8DC4-2587-3F41-A3EB-DC489770DC5F}"/>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8E4D48D4-BD2F-0042-8A8E-E2728F9513BA}"/>
              </a:ext>
            </a:extLst>
          </p:cNvPr>
          <p:cNvSpPr>
            <a:spLocks noGrp="1"/>
          </p:cNvSpPr>
          <p:nvPr>
            <p:ph type="sldNum" sz="quarter" idx="4"/>
          </p:nvPr>
        </p:nvSpPr>
        <p:spPr/>
        <p:txBody>
          <a:bodyPr/>
          <a:lstStyle/>
          <a:p>
            <a:fld id="{C444E201-67E6-4C84-91CE-EF6C201C1FBB}" type="slidenum">
              <a:rPr lang="en-GB" smtClean="0"/>
              <a:pPr/>
              <a:t>27</a:t>
            </a:fld>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991" y="1193278"/>
            <a:ext cx="5940197" cy="472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4269" y="1320600"/>
            <a:ext cx="6257731" cy="459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089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FD6ED-0128-C045-8887-81213A2E2574}"/>
              </a:ext>
            </a:extLst>
          </p:cNvPr>
          <p:cNvSpPr>
            <a:spLocks noGrp="1"/>
          </p:cNvSpPr>
          <p:nvPr>
            <p:ph type="title"/>
          </p:nvPr>
        </p:nvSpPr>
        <p:spPr>
          <a:xfrm>
            <a:off x="576542" y="371958"/>
            <a:ext cx="7181110" cy="512945"/>
          </a:xfrm>
        </p:spPr>
        <p:txBody>
          <a:bodyPr/>
          <a:lstStyle/>
          <a:p>
            <a:r>
              <a:rPr lang="en-GB" dirty="0" smtClean="0"/>
              <a:t>Example of completed ReSPECT </a:t>
            </a:r>
            <a:r>
              <a:rPr lang="en-GB" dirty="0"/>
              <a:t>form</a:t>
            </a:r>
          </a:p>
        </p:txBody>
      </p:sp>
      <p:sp>
        <p:nvSpPr>
          <p:cNvPr id="5" name="Slide Number Placeholder 4">
            <a:extLst>
              <a:ext uri="{FF2B5EF4-FFF2-40B4-BE49-F238E27FC236}">
                <a16:creationId xmlns:a16="http://schemas.microsoft.com/office/drawing/2014/main" xmlns="" id="{1F0F58BF-C288-B148-A2A3-D7F583D80140}"/>
              </a:ext>
            </a:extLst>
          </p:cNvPr>
          <p:cNvSpPr>
            <a:spLocks noGrp="1"/>
          </p:cNvSpPr>
          <p:nvPr>
            <p:ph type="sldNum" sz="quarter" idx="4"/>
          </p:nvPr>
        </p:nvSpPr>
        <p:spPr/>
        <p:txBody>
          <a:bodyPr/>
          <a:lstStyle/>
          <a:p>
            <a:fld id="{C444E201-67E6-4C84-91CE-EF6C201C1FBB}" type="slidenum">
              <a:rPr lang="en-GB" smtClean="0"/>
              <a:pPr/>
              <a:t>28</a:t>
            </a:fld>
            <a:endParaRPr lang="en-GB"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911" y="797821"/>
            <a:ext cx="502645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3352" y="797821"/>
            <a:ext cx="4795203" cy="5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421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07DBC-E19F-2A48-A12F-C0F53B7071D0}"/>
              </a:ext>
            </a:extLst>
          </p:cNvPr>
          <p:cNvSpPr>
            <a:spLocks noGrp="1"/>
          </p:cNvSpPr>
          <p:nvPr>
            <p:ph type="title"/>
          </p:nvPr>
        </p:nvSpPr>
        <p:spPr/>
        <p:txBody>
          <a:bodyPr/>
          <a:lstStyle/>
          <a:p>
            <a:r>
              <a:rPr lang="en-GB" dirty="0" smtClean="0"/>
              <a:t> How to care for </a:t>
            </a:r>
            <a:r>
              <a:rPr lang="en-GB" dirty="0"/>
              <a:t>someone with a ReSPECT form</a:t>
            </a:r>
          </a:p>
        </p:txBody>
      </p:sp>
      <p:sp>
        <p:nvSpPr>
          <p:cNvPr id="3" name="Content Placeholder 2">
            <a:extLst>
              <a:ext uri="{FF2B5EF4-FFF2-40B4-BE49-F238E27FC236}">
                <a16:creationId xmlns:a16="http://schemas.microsoft.com/office/drawing/2014/main" xmlns="" id="{64AD4204-313B-6349-90D9-DB8930AA747F}"/>
              </a:ext>
            </a:extLst>
          </p:cNvPr>
          <p:cNvSpPr>
            <a:spLocks noGrp="1"/>
          </p:cNvSpPr>
          <p:nvPr>
            <p:ph idx="1"/>
          </p:nvPr>
        </p:nvSpPr>
        <p:spPr/>
        <p:txBody>
          <a:bodyPr/>
          <a:lstStyle/>
          <a:p>
            <a:r>
              <a:rPr lang="en-GB" dirty="0"/>
              <a:t>ReSPECT is not legally binding. It is a guide to immediate decision-making. You should be prepared to justify valid reasons for overriding the recommendations on a ReSPECT form</a:t>
            </a:r>
            <a:r>
              <a:rPr lang="en-GB" dirty="0" smtClean="0"/>
              <a:t>.</a:t>
            </a:r>
          </a:p>
          <a:p>
            <a:endParaRPr lang="en-GB" dirty="0"/>
          </a:p>
          <a:p>
            <a:r>
              <a:rPr lang="en-GB" dirty="0" smtClean="0"/>
              <a:t>If a person opens up to you about their future preferences and these are not documented, offer to help set up an appointment with their GP so that they can have a </a:t>
            </a:r>
            <a:r>
              <a:rPr lang="en-GB" dirty="0" err="1" smtClean="0"/>
              <a:t>ReSPECT</a:t>
            </a:r>
            <a:r>
              <a:rPr lang="en-GB" dirty="0" smtClean="0"/>
              <a:t> conversation.</a:t>
            </a:r>
            <a:endParaRPr lang="en-GB" dirty="0"/>
          </a:p>
          <a:p>
            <a:endParaRPr lang="en-GB" dirty="0"/>
          </a:p>
          <a:p>
            <a:r>
              <a:rPr lang="en-GB" b="1" dirty="0"/>
              <a:t>If a situation arises that is not addressed on the form, or staff are unsure what to do, they should ask for help from their seniors, or members of the clinical team.  </a:t>
            </a:r>
          </a:p>
          <a:p>
            <a:pPr marL="0" indent="0">
              <a:buNone/>
            </a:pPr>
            <a:endParaRPr lang="en-GB" dirty="0"/>
          </a:p>
        </p:txBody>
      </p:sp>
      <p:sp>
        <p:nvSpPr>
          <p:cNvPr id="4" name="Footer Placeholder 3">
            <a:extLst>
              <a:ext uri="{FF2B5EF4-FFF2-40B4-BE49-F238E27FC236}">
                <a16:creationId xmlns:a16="http://schemas.microsoft.com/office/drawing/2014/main" xmlns="" id="{925ECE46-5D28-2343-AB82-1FD10235A419}"/>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D3824FFB-AC60-A24E-9FDF-296616052B95}"/>
              </a:ext>
            </a:extLst>
          </p:cNvPr>
          <p:cNvSpPr>
            <a:spLocks noGrp="1"/>
          </p:cNvSpPr>
          <p:nvPr>
            <p:ph type="sldNum" sz="quarter" idx="4"/>
          </p:nvPr>
        </p:nvSpPr>
        <p:spPr/>
        <p:txBody>
          <a:bodyPr/>
          <a:lstStyle/>
          <a:p>
            <a:fld id="{C444E201-67E6-4C84-91CE-EF6C201C1FBB}" type="slidenum">
              <a:rPr lang="en-GB" smtClean="0"/>
              <a:pPr/>
              <a:t>29</a:t>
            </a:fld>
            <a:endParaRPr lang="en-GB" dirty="0"/>
          </a:p>
        </p:txBody>
      </p:sp>
      <p:pic>
        <p:nvPicPr>
          <p:cNvPr id="6" name="Picture 5">
            <a:extLst>
              <a:ext uri="{FF2B5EF4-FFF2-40B4-BE49-F238E27FC236}">
                <a16:creationId xmlns:a16="http://schemas.microsoft.com/office/drawing/2014/main" xmlns="" id="{14FF78AC-F332-964A-B1D0-878CF65E5D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2502" y="5574298"/>
            <a:ext cx="2556352" cy="814198"/>
          </a:xfrm>
          <a:prstGeom prst="rect">
            <a:avLst/>
          </a:prstGeom>
        </p:spPr>
      </p:pic>
    </p:spTree>
    <p:extLst>
      <p:ext uri="{BB962C8B-B14F-4D97-AF65-F5344CB8AC3E}">
        <p14:creationId xmlns:p14="http://schemas.microsoft.com/office/powerpoint/2010/main" val="97038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9" y="457739"/>
            <a:ext cx="10706098" cy="689871"/>
          </a:xfrm>
        </p:spPr>
        <p:txBody>
          <a:bodyPr>
            <a:normAutofit fontScale="90000"/>
          </a:bodyPr>
          <a:lstStyle/>
          <a:p>
            <a:pPr algn="l"/>
            <a:r>
              <a:rPr lang="en-GB" sz="4000" b="1" dirty="0" smtClean="0">
                <a:solidFill>
                  <a:srgbClr val="0070C0"/>
                </a:solidFill>
              </a:rPr>
              <a:t/>
            </a:r>
            <a:br>
              <a:rPr lang="en-GB" sz="4000" b="1" dirty="0" smtClean="0">
                <a:solidFill>
                  <a:srgbClr val="0070C0"/>
                </a:solidFill>
              </a:rPr>
            </a:br>
            <a:r>
              <a:rPr lang="en-GB" sz="2800" b="1" dirty="0" smtClean="0">
                <a:solidFill>
                  <a:srgbClr val="0070C0"/>
                </a:solidFill>
              </a:rPr>
              <a:t/>
            </a:r>
            <a:br>
              <a:rPr lang="en-GB" sz="2800" b="1" dirty="0" smtClean="0">
                <a:solidFill>
                  <a:srgbClr val="0070C0"/>
                </a:solidFill>
              </a:rPr>
            </a:br>
            <a:r>
              <a:rPr lang="en-GB" sz="4000" b="1" dirty="0" smtClean="0">
                <a:solidFill>
                  <a:srgbClr val="0070C0"/>
                </a:solidFill>
              </a:rPr>
              <a:t>Take observation and calculate NEWS2 scores</a:t>
            </a:r>
            <a:r>
              <a:rPr lang="en-GB" sz="2800" b="1" dirty="0" smtClean="0">
                <a:solidFill>
                  <a:srgbClr val="0070C0"/>
                </a:solidFill>
              </a:rPr>
              <a:t/>
            </a:r>
            <a:br>
              <a:rPr lang="en-GB" sz="2800" b="1" dirty="0" smtClean="0">
                <a:solidFill>
                  <a:srgbClr val="0070C0"/>
                </a:solidFill>
              </a:rPr>
            </a:br>
            <a:r>
              <a:rPr lang="en-GB" sz="2800" dirty="0" smtClean="0"/>
              <a:t>You take Charlie’s observations twice one hour apart and record the following readings: </a:t>
            </a:r>
            <a:endParaRPr lang="en-GB" sz="28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6885" y="273945"/>
            <a:ext cx="2204099" cy="76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2930" y="6230489"/>
            <a:ext cx="1047273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What the NEWS score for both sets of observations? What </a:t>
            </a:r>
            <a:r>
              <a:rPr kumimoji="0" lang="en-GB" sz="2400" b="1" i="0" u="none" strike="noStrike" kern="1200" cap="none" spc="0" normalizeH="0" baseline="0" noProof="0" dirty="0">
                <a:ln>
                  <a:noFill/>
                </a:ln>
                <a:solidFill>
                  <a:prstClr val="black"/>
                </a:solidFill>
                <a:effectLst/>
                <a:uLnTx/>
                <a:uFillTx/>
                <a:latin typeface="Calibri"/>
                <a:ea typeface="+mn-ea"/>
                <a:cs typeface="+mn-cs"/>
              </a:rPr>
              <a:t>would you </a:t>
            </a: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do next?</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6500809" y="2263817"/>
            <a:ext cx="490061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prstClr val="black"/>
                </a:solidFill>
                <a:effectLst/>
                <a:uLnTx/>
                <a:uFillTx/>
                <a:latin typeface="Calibri"/>
                <a:ea typeface="+mn-ea"/>
                <a:cs typeface="+mn-cs"/>
              </a:rPr>
              <a:t>2</a:t>
            </a:r>
            <a:r>
              <a:rPr kumimoji="0" lang="en-GB" sz="2800" b="0" i="0" u="sng" strike="noStrike" kern="1200" cap="none" spc="0" normalizeH="0" baseline="30000" noProof="0" dirty="0" smtClean="0">
                <a:ln>
                  <a:noFill/>
                </a:ln>
                <a:solidFill>
                  <a:prstClr val="black"/>
                </a:solidFill>
                <a:effectLst/>
                <a:uLnTx/>
                <a:uFillTx/>
                <a:latin typeface="Calibri"/>
                <a:ea typeface="+mn-ea"/>
                <a:cs typeface="+mn-cs"/>
              </a:rPr>
              <a:t>nd</a:t>
            </a:r>
            <a:r>
              <a:rPr kumimoji="0" lang="en-GB" sz="2800" b="0" i="0" u="sng" strike="noStrike" kern="1200" cap="none" spc="0" normalizeH="0" baseline="0" noProof="0" dirty="0" smtClean="0">
                <a:ln>
                  <a:noFill/>
                </a:ln>
                <a:solidFill>
                  <a:prstClr val="black"/>
                </a:solidFill>
                <a:effectLst/>
                <a:uLnTx/>
                <a:uFillTx/>
                <a:latin typeface="Calibri"/>
                <a:ea typeface="+mn-ea"/>
                <a:cs typeface="+mn-cs"/>
              </a:rPr>
              <a:t> set of observations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RR:  </a:t>
            </a:r>
            <a:r>
              <a:rPr kumimoji="0" lang="en-GB" sz="2800" b="0" i="0" u="none" strike="noStrike" kern="1200" cap="none" spc="0" normalizeH="0" baseline="0" noProof="0" dirty="0">
                <a:ln>
                  <a:noFill/>
                </a:ln>
                <a:solidFill>
                  <a:prstClr val="black"/>
                </a:solidFill>
                <a:effectLst/>
                <a:uLnTx/>
                <a:uFillTx/>
                <a:latin typeface="Calibri"/>
                <a:ea typeface="+mn-ea"/>
                <a:cs typeface="+mn-cs"/>
              </a:rPr>
              <a:t>22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Sats</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94%</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On </a:t>
            </a:r>
            <a:r>
              <a:rPr kumimoji="0" lang="en-GB" sz="2800" b="0" i="0" u="none" strike="noStrike" kern="1200" cap="none" spc="0" normalizeH="0" baseline="0" noProof="0" dirty="0">
                <a:ln>
                  <a:noFill/>
                </a:ln>
                <a:solidFill>
                  <a:prstClr val="black"/>
                </a:solidFill>
                <a:effectLst/>
                <a:uLnTx/>
                <a:uFillTx/>
                <a:latin typeface="Calibri"/>
                <a:ea typeface="+mn-ea"/>
                <a:cs typeface="+mn-cs"/>
              </a:rPr>
              <a:t>air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Bp</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133/76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91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Alert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38°C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NEWS2 score=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928685" y="2263817"/>
            <a:ext cx="490061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prstClr val="black"/>
                </a:solidFill>
                <a:effectLst/>
                <a:uLnTx/>
                <a:uFillTx/>
                <a:latin typeface="Calibri"/>
                <a:ea typeface="+mn-ea"/>
                <a:cs typeface="+mn-cs"/>
              </a:rPr>
              <a:t>1</a:t>
            </a:r>
            <a:r>
              <a:rPr kumimoji="0" lang="en-GB" sz="2800" b="0" i="0" u="sng" strike="noStrike" kern="1200" cap="none" spc="0" normalizeH="0" baseline="30000" noProof="0" dirty="0" smtClean="0">
                <a:ln>
                  <a:noFill/>
                </a:ln>
                <a:solidFill>
                  <a:prstClr val="black"/>
                </a:solidFill>
                <a:effectLst/>
                <a:uLnTx/>
                <a:uFillTx/>
                <a:latin typeface="Calibri"/>
                <a:ea typeface="+mn-ea"/>
                <a:cs typeface="+mn-cs"/>
              </a:rPr>
              <a:t>st</a:t>
            </a:r>
            <a:r>
              <a:rPr kumimoji="0" lang="en-GB" sz="2800" b="0" i="0" u="sng" strike="noStrike" kern="1200" cap="none" spc="0" normalizeH="0" baseline="0" noProof="0" dirty="0" smtClean="0">
                <a:ln>
                  <a:noFill/>
                </a:ln>
                <a:solidFill>
                  <a:prstClr val="black"/>
                </a:solidFill>
                <a:effectLst/>
                <a:uLnTx/>
                <a:uFillTx/>
                <a:latin typeface="Calibri"/>
                <a:ea typeface="+mn-ea"/>
                <a:cs typeface="+mn-cs"/>
              </a:rPr>
              <a:t> set of observations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RR:  20</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Sats</a:t>
            </a:r>
            <a:r>
              <a:rPr kumimoji="0" lang="en-GB" sz="2800" b="0" i="0" u="none" strike="noStrike" kern="1200" cap="none" spc="0" normalizeH="0" baseline="0" noProof="0" dirty="0">
                <a:ln>
                  <a:noFill/>
                </a:ln>
                <a:solidFill>
                  <a:prstClr val="black"/>
                </a:solidFill>
                <a:effectLst/>
                <a:uLnTx/>
                <a:uFillTx/>
                <a:latin typeface="Calibri"/>
                <a:ea typeface="+mn-ea"/>
                <a:cs typeface="+mn-cs"/>
              </a:rPr>
              <a:t>:  95%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(scale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 </a:t>
            </a:r>
            <a:r>
              <a:rPr kumimoji="0" lang="en-GB" sz="2800" b="0" i="0" u="none" strike="noStrike" kern="1200" cap="none" spc="0" normalizeH="0" baseline="0" noProof="0" dirty="0">
                <a:ln>
                  <a:noFill/>
                </a:ln>
                <a:solidFill>
                  <a:prstClr val="black"/>
                </a:solidFill>
                <a:effectLst/>
                <a:uLnTx/>
                <a:uFillTx/>
                <a:latin typeface="Calibri"/>
                <a:ea typeface="+mn-ea"/>
                <a:cs typeface="+mn-cs"/>
              </a:rPr>
              <a:t>air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Bp: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128/80 </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    95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Alert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    37.5°C </a:t>
            </a:r>
            <a:endParaRPr kumimoji="0" lang="en-GB" sz="2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NEWS2 score=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984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537C6-4897-F54A-8605-D177C7A7D20D}"/>
              </a:ext>
            </a:extLst>
          </p:cNvPr>
          <p:cNvSpPr>
            <a:spLocks noGrp="1"/>
          </p:cNvSpPr>
          <p:nvPr>
            <p:ph type="title"/>
          </p:nvPr>
        </p:nvSpPr>
        <p:spPr/>
        <p:txBody>
          <a:bodyPr/>
          <a:lstStyle/>
          <a:p>
            <a:r>
              <a:rPr lang="en-GB" dirty="0"/>
              <a:t>Action in a life threatening situation</a:t>
            </a:r>
          </a:p>
        </p:txBody>
      </p:sp>
      <p:graphicFrame>
        <p:nvGraphicFramePr>
          <p:cNvPr id="9" name="Content Placeholder 2">
            <a:extLst>
              <a:ext uri="{FF2B5EF4-FFF2-40B4-BE49-F238E27FC236}">
                <a16:creationId xmlns:a16="http://schemas.microsoft.com/office/drawing/2014/main" xmlns="" id="{1D83CC15-5532-4C3D-8B62-DEE45E892B2A}"/>
              </a:ext>
            </a:extLst>
          </p:cNvPr>
          <p:cNvGraphicFramePr>
            <a:graphicFrameLocks noGrp="1"/>
          </p:cNvGraphicFramePr>
          <p:nvPr>
            <p:ph idx="1"/>
            <p:extLst>
              <p:ext uri="{D42A27DB-BD31-4B8C-83A1-F6EECF244321}">
                <p14:modId xmlns:p14="http://schemas.microsoft.com/office/powerpoint/2010/main" val="2716578317"/>
              </p:ext>
            </p:extLst>
          </p:nvPr>
        </p:nvGraphicFramePr>
        <p:xfrm>
          <a:off x="813911" y="1903730"/>
          <a:ext cx="10752137" cy="394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0DACB08F-6EC4-674E-B1C9-8F806E499ADB}"/>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073A8855-A016-C247-9006-1A77C6C2D719}"/>
              </a:ext>
            </a:extLst>
          </p:cNvPr>
          <p:cNvSpPr>
            <a:spLocks noGrp="1"/>
          </p:cNvSpPr>
          <p:nvPr>
            <p:ph type="sldNum" sz="quarter" idx="4"/>
          </p:nvPr>
        </p:nvSpPr>
        <p:spPr/>
        <p:txBody>
          <a:bodyPr/>
          <a:lstStyle/>
          <a:p>
            <a:fld id="{C444E201-67E6-4C84-91CE-EF6C201C1FBB}" type="slidenum">
              <a:rPr lang="en-GB" smtClean="0"/>
              <a:pPr/>
              <a:t>30</a:t>
            </a:fld>
            <a:endParaRPr lang="en-GB"/>
          </a:p>
        </p:txBody>
      </p:sp>
    </p:spTree>
    <p:extLst>
      <p:ext uri="{BB962C8B-B14F-4D97-AF65-F5344CB8AC3E}">
        <p14:creationId xmlns:p14="http://schemas.microsoft.com/office/powerpoint/2010/main" val="152731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B11BC-DEAC-D044-B8FE-4E47708213F2}"/>
              </a:ext>
            </a:extLst>
          </p:cNvPr>
          <p:cNvSpPr>
            <a:spLocks noGrp="1"/>
          </p:cNvSpPr>
          <p:nvPr>
            <p:ph type="title"/>
          </p:nvPr>
        </p:nvSpPr>
        <p:spPr/>
        <p:txBody>
          <a:bodyPr/>
          <a:lstStyle/>
          <a:p>
            <a:r>
              <a:rPr lang="en-GB" dirty="0"/>
              <a:t>Thank you… now it’s over to you!</a:t>
            </a:r>
          </a:p>
        </p:txBody>
      </p:sp>
      <p:sp>
        <p:nvSpPr>
          <p:cNvPr id="3" name="Content Placeholder 2">
            <a:extLst>
              <a:ext uri="{FF2B5EF4-FFF2-40B4-BE49-F238E27FC236}">
                <a16:creationId xmlns:a16="http://schemas.microsoft.com/office/drawing/2014/main" xmlns="" id="{6721653E-4CDD-864E-8936-D7821F93D9B4}"/>
              </a:ext>
            </a:extLst>
          </p:cNvPr>
          <p:cNvSpPr>
            <a:spLocks noGrp="1"/>
          </p:cNvSpPr>
          <p:nvPr>
            <p:ph idx="1"/>
          </p:nvPr>
        </p:nvSpPr>
        <p:spPr/>
        <p:txBody>
          <a:bodyPr/>
          <a:lstStyle/>
          <a:p>
            <a:r>
              <a:rPr lang="en-GB" dirty="0"/>
              <a:t>How will you use this training to contribute to </a:t>
            </a:r>
          </a:p>
          <a:p>
            <a:pPr marL="0" indent="0">
              <a:buNone/>
            </a:pPr>
            <a:r>
              <a:rPr lang="en-GB" dirty="0"/>
              <a:t>your delivery of care going forwards?</a:t>
            </a:r>
          </a:p>
          <a:p>
            <a:pPr marL="0" indent="0">
              <a:buNone/>
            </a:pPr>
            <a:endParaRPr lang="en-GB" dirty="0"/>
          </a:p>
          <a:p>
            <a:r>
              <a:rPr lang="en-GB" b="1" dirty="0"/>
              <a:t>Let us know in the chat! </a:t>
            </a:r>
          </a:p>
          <a:p>
            <a:pPr marL="0" lvl="0" indent="0">
              <a:buNone/>
            </a:pPr>
            <a:endParaRPr lang="en-GB" sz="1800" dirty="0">
              <a:solidFill>
                <a:srgbClr val="330072"/>
              </a:solidFill>
            </a:endParaRPr>
          </a:p>
          <a:p>
            <a:pPr marL="0" lvl="0" indent="0">
              <a:buNone/>
            </a:pPr>
            <a:endParaRPr lang="en-GB" sz="1800" dirty="0">
              <a:solidFill>
                <a:srgbClr val="330072"/>
              </a:solidFill>
            </a:endParaRPr>
          </a:p>
          <a:p>
            <a:pPr marL="0" lvl="0" indent="0">
              <a:buNone/>
            </a:pPr>
            <a:r>
              <a:rPr lang="en-GB" dirty="0"/>
              <a:t>We</a:t>
            </a:r>
            <a:r>
              <a:rPr lang="en-GB" dirty="0">
                <a:solidFill>
                  <a:schemeClr val="tx1"/>
                </a:solidFill>
              </a:rPr>
              <a:t> </a:t>
            </a:r>
            <a:r>
              <a:rPr lang="en-GB" dirty="0">
                <a:solidFill>
                  <a:srgbClr val="330072"/>
                </a:solidFill>
              </a:rPr>
              <a:t>will stay on the call for 30 minutes after the session if you would like to talk though any questions further. </a:t>
            </a:r>
          </a:p>
          <a:p>
            <a:pPr marL="0" lvl="0" indent="0">
              <a:buNone/>
            </a:pPr>
            <a:r>
              <a:rPr lang="en-GB" b="1" dirty="0">
                <a:solidFill>
                  <a:srgbClr val="330072"/>
                </a:solidFill>
              </a:rPr>
              <a:t>Please complete our post-training survey with feedback on the session</a:t>
            </a:r>
            <a:r>
              <a:rPr lang="en-GB" dirty="0">
                <a:solidFill>
                  <a:srgbClr val="330072"/>
                </a:solidFill>
              </a:rPr>
              <a:t> and let us know how you get on with using the training in practice. </a:t>
            </a:r>
            <a:endParaRPr lang="en-GB" b="1" dirty="0">
              <a:solidFill>
                <a:srgbClr val="330072"/>
              </a:solidFill>
            </a:endParaRPr>
          </a:p>
          <a:p>
            <a:pPr marL="0" indent="0">
              <a:buNone/>
            </a:pPr>
            <a:endParaRPr lang="en-GB" sz="2800" b="1" dirty="0">
              <a:solidFill>
                <a:srgbClr val="005EB8"/>
              </a:solidFill>
            </a:endParaRPr>
          </a:p>
          <a:p>
            <a:endParaRPr lang="en-GB" dirty="0"/>
          </a:p>
          <a:p>
            <a:endParaRPr lang="en-GB" b="1" dirty="0">
              <a:solidFill>
                <a:srgbClr val="005EB8"/>
              </a:solidFill>
            </a:endParaRPr>
          </a:p>
        </p:txBody>
      </p:sp>
      <p:sp>
        <p:nvSpPr>
          <p:cNvPr id="4" name="Footer Placeholder 3">
            <a:extLst>
              <a:ext uri="{FF2B5EF4-FFF2-40B4-BE49-F238E27FC236}">
                <a16:creationId xmlns:a16="http://schemas.microsoft.com/office/drawing/2014/main" xmlns="" id="{12BF3A45-94B7-724D-84C6-B38FE3A42377}"/>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19449C2D-6606-E448-B04E-9D8C53D01B46}"/>
              </a:ext>
            </a:extLst>
          </p:cNvPr>
          <p:cNvSpPr>
            <a:spLocks noGrp="1"/>
          </p:cNvSpPr>
          <p:nvPr>
            <p:ph type="sldNum" sz="quarter" idx="4"/>
          </p:nvPr>
        </p:nvSpPr>
        <p:spPr/>
        <p:txBody>
          <a:bodyPr/>
          <a:lstStyle/>
          <a:p>
            <a:fld id="{C444E201-67E6-4C84-91CE-EF6C201C1FBB}" type="slidenum">
              <a:rPr lang="en-GB" smtClean="0"/>
              <a:pPr/>
              <a:t>31</a:t>
            </a:fld>
            <a:endParaRPr lang="en-GB" dirty="0"/>
          </a:p>
        </p:txBody>
      </p:sp>
      <p:pic>
        <p:nvPicPr>
          <p:cNvPr id="7" name="Graphic 6" descr="Thought bubble">
            <a:extLst>
              <a:ext uri="{FF2B5EF4-FFF2-40B4-BE49-F238E27FC236}">
                <a16:creationId xmlns:a16="http://schemas.microsoft.com/office/drawing/2014/main" xmlns="" id="{7825BAD7-C968-A54A-98FA-7E84774BAB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228065" y="719363"/>
            <a:ext cx="3483935" cy="3483935"/>
          </a:xfrm>
          <a:prstGeom prst="rect">
            <a:avLst/>
          </a:prstGeom>
        </p:spPr>
      </p:pic>
    </p:spTree>
    <p:extLst>
      <p:ext uri="{BB962C8B-B14F-4D97-AF65-F5344CB8AC3E}">
        <p14:creationId xmlns:p14="http://schemas.microsoft.com/office/powerpoint/2010/main" val="2177352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xmlns="" id="{C5EE0D29-71EB-EF45-961C-CBC1D2FCEE37}"/>
              </a:ext>
            </a:extLst>
          </p:cNvPr>
          <p:cNvGraphicFramePr>
            <a:graphicFrameLocks/>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xmlns="" id="{0E886A61-3FE6-A048-B3B5-2E14AF0EF3B7}"/>
              </a:ext>
            </a:extLst>
          </p:cNvPr>
          <p:cNvSpPr>
            <a:spLocks noGrp="1"/>
          </p:cNvSpPr>
          <p:nvPr>
            <p:ph type="title"/>
          </p:nvPr>
        </p:nvSpPr>
        <p:spPr/>
        <p:txBody>
          <a:bodyPr/>
          <a:lstStyle/>
          <a:p>
            <a:r>
              <a:rPr lang="en-GB" dirty="0" smtClean="0"/>
              <a:t>The end…….what </a:t>
            </a:r>
            <a:r>
              <a:rPr lang="en-GB" dirty="0"/>
              <a:t>we have covered so far</a:t>
            </a:r>
          </a:p>
        </p:txBody>
      </p:sp>
      <p:sp>
        <p:nvSpPr>
          <p:cNvPr id="2" name="Footer Placeholder 1">
            <a:extLst>
              <a:ext uri="{FF2B5EF4-FFF2-40B4-BE49-F238E27FC236}">
                <a16:creationId xmlns:a16="http://schemas.microsoft.com/office/drawing/2014/main" xmlns="" id="{8EBB0EC1-B470-1A4D-A6AF-B556739985BA}"/>
              </a:ext>
            </a:extLst>
          </p:cNvPr>
          <p:cNvSpPr>
            <a:spLocks noGrp="1"/>
          </p:cNvSpPr>
          <p:nvPr>
            <p:ph type="ftr" sz="quarter" idx="3"/>
          </p:nvPr>
        </p:nvSpPr>
        <p:spPr/>
        <p:txBody>
          <a:bodyPr/>
          <a:lstStyle/>
          <a:p>
            <a:r>
              <a:rPr lang="en-GB" dirty="0"/>
              <a:t>|     National Patient Safety Improvement Programmes</a:t>
            </a:r>
          </a:p>
        </p:txBody>
      </p:sp>
      <p:sp>
        <p:nvSpPr>
          <p:cNvPr id="3" name="Slide Number Placeholder 2">
            <a:extLst>
              <a:ext uri="{FF2B5EF4-FFF2-40B4-BE49-F238E27FC236}">
                <a16:creationId xmlns:a16="http://schemas.microsoft.com/office/drawing/2014/main" xmlns="" id="{98767028-9CA2-D047-848F-8FADC41B5BF5}"/>
              </a:ext>
            </a:extLst>
          </p:cNvPr>
          <p:cNvSpPr>
            <a:spLocks noGrp="1"/>
          </p:cNvSpPr>
          <p:nvPr>
            <p:ph type="sldNum" sz="quarter" idx="4"/>
          </p:nvPr>
        </p:nvSpPr>
        <p:spPr/>
        <p:txBody>
          <a:bodyPr/>
          <a:lstStyle/>
          <a:p>
            <a:fld id="{C444E201-67E6-4C84-91CE-EF6C201C1FBB}" type="slidenum">
              <a:rPr lang="en-GB" smtClean="0"/>
              <a:pPr/>
              <a:t>32</a:t>
            </a:fld>
            <a:endParaRPr lang="en-GB" dirty="0"/>
          </a:p>
        </p:txBody>
      </p:sp>
    </p:spTree>
    <p:extLst>
      <p:ext uri="{BB962C8B-B14F-4D97-AF65-F5344CB8AC3E}">
        <p14:creationId xmlns:p14="http://schemas.microsoft.com/office/powerpoint/2010/main" val="589538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FB96D-0F4E-4ECD-9CCC-7E86242B0AE3}"/>
              </a:ext>
            </a:extLst>
          </p:cNvPr>
          <p:cNvSpPr>
            <a:spLocks noGrp="1"/>
          </p:cNvSpPr>
          <p:nvPr>
            <p:ph type="ctrTitle"/>
          </p:nvPr>
        </p:nvSpPr>
        <p:spPr>
          <a:xfrm>
            <a:off x="971320" y="1626592"/>
            <a:ext cx="10738081" cy="2387600"/>
          </a:xfrm>
        </p:spPr>
        <p:txBody>
          <a:bodyPr/>
          <a:lstStyle/>
          <a:p>
            <a:r>
              <a:rPr lang="en-GB" dirty="0"/>
              <a:t>Additional resources</a:t>
            </a:r>
          </a:p>
        </p:txBody>
      </p:sp>
      <p:sp>
        <p:nvSpPr>
          <p:cNvPr id="6" name="Text Placeholder 5">
            <a:extLst>
              <a:ext uri="{FF2B5EF4-FFF2-40B4-BE49-F238E27FC236}">
                <a16:creationId xmlns:a16="http://schemas.microsoft.com/office/drawing/2014/main" xmlns=""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28192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A3830-CCF8-EE42-AF98-FDE9181CE9CE}"/>
              </a:ext>
            </a:extLst>
          </p:cNvPr>
          <p:cNvSpPr>
            <a:spLocks noGrp="1"/>
          </p:cNvSpPr>
          <p:nvPr>
            <p:ph type="title"/>
          </p:nvPr>
        </p:nvSpPr>
        <p:spPr/>
        <p:txBody>
          <a:bodyPr/>
          <a:lstStyle/>
          <a:p>
            <a:r>
              <a:rPr lang="en-GB" dirty="0"/>
              <a:t>Additional training available</a:t>
            </a:r>
          </a:p>
        </p:txBody>
      </p:sp>
      <p:sp>
        <p:nvSpPr>
          <p:cNvPr id="3" name="Content Placeholder 2">
            <a:extLst>
              <a:ext uri="{FF2B5EF4-FFF2-40B4-BE49-F238E27FC236}">
                <a16:creationId xmlns:a16="http://schemas.microsoft.com/office/drawing/2014/main" xmlns="" id="{CADEAB09-231B-394A-9553-1542FCFBDA6A}"/>
              </a:ext>
            </a:extLst>
          </p:cNvPr>
          <p:cNvSpPr>
            <a:spLocks noGrp="1"/>
          </p:cNvSpPr>
          <p:nvPr>
            <p:ph idx="1"/>
          </p:nvPr>
        </p:nvSpPr>
        <p:spPr>
          <a:xfrm>
            <a:off x="960000" y="2229634"/>
            <a:ext cx="4114556" cy="3947329"/>
          </a:xfrm>
        </p:spPr>
        <p:txBody>
          <a:bodyPr/>
          <a:lstStyle/>
          <a:p>
            <a:r>
              <a:rPr lang="en-GB" dirty="0"/>
              <a:t>Further sessions on RESTORE2-mini and using ReSPECT are available. </a:t>
            </a:r>
          </a:p>
          <a:p>
            <a:r>
              <a:rPr lang="en-GB" dirty="0"/>
              <a:t>Visit </a:t>
            </a:r>
            <a:r>
              <a:rPr lang="en-GB" b="1" dirty="0">
                <a:hlinkClick r:id="rId3"/>
              </a:rPr>
              <a:t>https://www.weahsn.net/covid-19-support</a:t>
            </a:r>
            <a:r>
              <a:rPr lang="en-GB" b="1" dirty="0"/>
              <a:t>   </a:t>
            </a:r>
          </a:p>
        </p:txBody>
      </p:sp>
      <p:sp>
        <p:nvSpPr>
          <p:cNvPr id="4" name="Footer Placeholder 3">
            <a:extLst>
              <a:ext uri="{FF2B5EF4-FFF2-40B4-BE49-F238E27FC236}">
                <a16:creationId xmlns:a16="http://schemas.microsoft.com/office/drawing/2014/main" xmlns="" id="{6202C944-7B3B-2941-964B-AC72D38F9894}"/>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AC26DFD3-0B1B-0A4D-BD38-BA335392344A}"/>
              </a:ext>
            </a:extLst>
          </p:cNvPr>
          <p:cNvSpPr>
            <a:spLocks noGrp="1"/>
          </p:cNvSpPr>
          <p:nvPr>
            <p:ph type="sldNum" sz="quarter" idx="4"/>
          </p:nvPr>
        </p:nvSpPr>
        <p:spPr/>
        <p:txBody>
          <a:bodyPr/>
          <a:lstStyle/>
          <a:p>
            <a:fld id="{C444E201-67E6-4C84-91CE-EF6C201C1FBB}" type="slidenum">
              <a:rPr lang="en-GB" smtClean="0"/>
              <a:pPr/>
              <a:t>34</a:t>
            </a:fld>
            <a:endParaRPr lang="en-GB" dirty="0"/>
          </a:p>
        </p:txBody>
      </p:sp>
      <p:pic>
        <p:nvPicPr>
          <p:cNvPr id="8" name="Content Placeholder 6" descr="A screenshot of a cell phone&#10;&#10;Description automatically generated">
            <a:extLst>
              <a:ext uri="{FF2B5EF4-FFF2-40B4-BE49-F238E27FC236}">
                <a16:creationId xmlns:a16="http://schemas.microsoft.com/office/drawing/2014/main" xmlns="" id="{6311F2D6-66E5-5047-B243-56507B6B12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01391" y="4577031"/>
            <a:ext cx="2415505" cy="1599932"/>
          </a:xfrm>
          <a:prstGeom prst="rect">
            <a:avLst/>
          </a:prstGeom>
        </p:spPr>
      </p:pic>
      <p:pic>
        <p:nvPicPr>
          <p:cNvPr id="9" name="Picture 8">
            <a:extLst>
              <a:ext uri="{FF2B5EF4-FFF2-40B4-BE49-F238E27FC236}">
                <a16:creationId xmlns:a16="http://schemas.microsoft.com/office/drawing/2014/main" xmlns="" id="{437B8A86-1251-A54C-8691-0638CD64B8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5494" y="2229634"/>
            <a:ext cx="2816506" cy="3982956"/>
          </a:xfrm>
          <a:prstGeom prst="rect">
            <a:avLst/>
          </a:prstGeom>
        </p:spPr>
      </p:pic>
      <p:pic>
        <p:nvPicPr>
          <p:cNvPr id="10" name="Content Placeholder 6" descr="A screenshot of a cell phone&#10;&#10;Description automatically generated">
            <a:extLst>
              <a:ext uri="{FF2B5EF4-FFF2-40B4-BE49-F238E27FC236}">
                <a16:creationId xmlns:a16="http://schemas.microsoft.com/office/drawing/2014/main" xmlns="" id="{AC295052-4B53-144B-B4BA-6345B2D34B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77638" y="2229634"/>
            <a:ext cx="2975515" cy="4218272"/>
          </a:xfrm>
          <a:prstGeom prst="rect">
            <a:avLst/>
          </a:prstGeom>
        </p:spPr>
      </p:pic>
    </p:spTree>
    <p:extLst>
      <p:ext uri="{BB962C8B-B14F-4D97-AF65-F5344CB8AC3E}">
        <p14:creationId xmlns:p14="http://schemas.microsoft.com/office/powerpoint/2010/main" val="2434461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A3830-CCF8-EE42-AF98-FDE9181CE9CE}"/>
              </a:ext>
            </a:extLst>
          </p:cNvPr>
          <p:cNvSpPr>
            <a:spLocks noGrp="1"/>
          </p:cNvSpPr>
          <p:nvPr>
            <p:ph type="title"/>
          </p:nvPr>
        </p:nvSpPr>
        <p:spPr/>
        <p:txBody>
          <a:bodyPr/>
          <a:lstStyle/>
          <a:p>
            <a:r>
              <a:rPr lang="en-GB" dirty="0"/>
              <a:t>Additional training available</a:t>
            </a:r>
          </a:p>
        </p:txBody>
      </p:sp>
      <p:sp>
        <p:nvSpPr>
          <p:cNvPr id="3" name="Content Placeholder 2">
            <a:extLst>
              <a:ext uri="{FF2B5EF4-FFF2-40B4-BE49-F238E27FC236}">
                <a16:creationId xmlns:a16="http://schemas.microsoft.com/office/drawing/2014/main" xmlns="" id="{CADEAB09-231B-394A-9553-1542FCFBDA6A}"/>
              </a:ext>
            </a:extLst>
          </p:cNvPr>
          <p:cNvSpPr>
            <a:spLocks noGrp="1"/>
          </p:cNvSpPr>
          <p:nvPr>
            <p:ph idx="1"/>
          </p:nvPr>
        </p:nvSpPr>
        <p:spPr>
          <a:xfrm>
            <a:off x="960000" y="2229634"/>
            <a:ext cx="2907150" cy="3947329"/>
          </a:xfrm>
        </p:spPr>
        <p:txBody>
          <a:bodyPr/>
          <a:lstStyle/>
          <a:p>
            <a:r>
              <a:rPr lang="en-GB" dirty="0"/>
              <a:t>Free short videos</a:t>
            </a:r>
          </a:p>
          <a:p>
            <a:r>
              <a:rPr lang="en-GB" dirty="0">
                <a:hlinkClick r:id="rId2"/>
              </a:rPr>
              <a:t>https://www.youtube.com/playlist?list=PLrVQaAxyJE3cJ1fB9K2poc9pXn7b9WcQg</a:t>
            </a:r>
            <a:r>
              <a:rPr lang="en-GB" dirty="0"/>
              <a:t> </a:t>
            </a:r>
          </a:p>
          <a:p>
            <a:pPr marL="0" indent="0">
              <a:buNone/>
            </a:pPr>
            <a:endParaRPr lang="en-GB" b="1" dirty="0"/>
          </a:p>
        </p:txBody>
      </p:sp>
      <p:sp>
        <p:nvSpPr>
          <p:cNvPr id="4" name="Footer Placeholder 3">
            <a:extLst>
              <a:ext uri="{FF2B5EF4-FFF2-40B4-BE49-F238E27FC236}">
                <a16:creationId xmlns:a16="http://schemas.microsoft.com/office/drawing/2014/main" xmlns="" id="{6202C944-7B3B-2941-964B-AC72D38F9894}"/>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AC26DFD3-0B1B-0A4D-BD38-BA335392344A}"/>
              </a:ext>
            </a:extLst>
          </p:cNvPr>
          <p:cNvSpPr>
            <a:spLocks noGrp="1"/>
          </p:cNvSpPr>
          <p:nvPr>
            <p:ph type="sldNum" sz="quarter" idx="4"/>
          </p:nvPr>
        </p:nvSpPr>
        <p:spPr/>
        <p:txBody>
          <a:bodyPr/>
          <a:lstStyle/>
          <a:p>
            <a:fld id="{C444E201-67E6-4C84-91CE-EF6C201C1FBB}" type="slidenum">
              <a:rPr lang="en-GB" smtClean="0"/>
              <a:pPr/>
              <a:t>35</a:t>
            </a:fld>
            <a:endParaRPr lang="en-GB" dirty="0"/>
          </a:p>
        </p:txBody>
      </p:sp>
      <p:pic>
        <p:nvPicPr>
          <p:cNvPr id="10" name="Content Placeholder 6" descr="A person posing for the camera&#10;&#10;Description automatically generated">
            <a:extLst>
              <a:ext uri="{FF2B5EF4-FFF2-40B4-BE49-F238E27FC236}">
                <a16:creationId xmlns:a16="http://schemas.microsoft.com/office/drawing/2014/main" xmlns="" id="{D4EC6CE5-B897-7C4D-A064-44566078C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3133" y="1991637"/>
            <a:ext cx="7018867" cy="3948113"/>
          </a:xfrm>
          <a:prstGeom prst="rect">
            <a:avLst/>
          </a:prstGeom>
        </p:spPr>
      </p:pic>
    </p:spTree>
    <p:extLst>
      <p:ext uri="{BB962C8B-B14F-4D97-AF65-F5344CB8AC3E}">
        <p14:creationId xmlns:p14="http://schemas.microsoft.com/office/powerpoint/2010/main" val="3123917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D8885-9DCA-B943-87D1-13A76BF33599}"/>
              </a:ext>
            </a:extLst>
          </p:cNvPr>
          <p:cNvSpPr>
            <a:spLocks noGrp="1"/>
          </p:cNvSpPr>
          <p:nvPr>
            <p:ph type="title"/>
          </p:nvPr>
        </p:nvSpPr>
        <p:spPr>
          <a:xfrm>
            <a:off x="959756" y="1164967"/>
            <a:ext cx="10752000" cy="897008"/>
          </a:xfrm>
        </p:spPr>
        <p:txBody>
          <a:bodyPr>
            <a:noAutofit/>
          </a:bodyPr>
          <a:lstStyle/>
          <a:p>
            <a:r>
              <a:rPr lang="en-GB" sz="2000" dirty="0"/>
              <a:t>You can also access the films as part of the full training on Health Education England’s e-Learning for Healthcare (e-</a:t>
            </a:r>
            <a:r>
              <a:rPr lang="en-GB" sz="2000" dirty="0" err="1"/>
              <a:t>LfH</a:t>
            </a:r>
            <a:r>
              <a:rPr lang="en-GB" sz="2000" dirty="0"/>
              <a:t>) Hub (</a:t>
            </a:r>
            <a:r>
              <a:rPr lang="en-GB" sz="2000" u="sng" dirty="0">
                <a:hlinkClick r:id="rId3"/>
              </a:rPr>
              <a:t>www.e-lfh.org.uk</a:t>
            </a:r>
            <a:r>
              <a:rPr lang="en-GB" sz="2000" dirty="0"/>
              <a:t>), an educational web-based platform that provides quality assured online training content for the UK’s health and care workforce, </a:t>
            </a:r>
            <a:r>
              <a:rPr lang="en-GB" sz="2000" u="sng" dirty="0">
                <a:hlinkClick r:id="rId4"/>
              </a:rPr>
              <a:t>from this link</a:t>
            </a:r>
            <a:r>
              <a:rPr lang="en-GB" sz="2000" dirty="0"/>
              <a:t>.</a:t>
            </a:r>
          </a:p>
        </p:txBody>
      </p:sp>
      <p:sp>
        <p:nvSpPr>
          <p:cNvPr id="4" name="Footer Placeholder 3">
            <a:extLst>
              <a:ext uri="{FF2B5EF4-FFF2-40B4-BE49-F238E27FC236}">
                <a16:creationId xmlns:a16="http://schemas.microsoft.com/office/drawing/2014/main" xmlns="" id="{15B56F0F-41FE-3348-A018-C9EB97785FD9}"/>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5F43B1CD-7216-274F-8301-8440201E5F1C}"/>
              </a:ext>
            </a:extLst>
          </p:cNvPr>
          <p:cNvSpPr>
            <a:spLocks noGrp="1"/>
          </p:cNvSpPr>
          <p:nvPr>
            <p:ph type="sldNum" sz="quarter" idx="4"/>
          </p:nvPr>
        </p:nvSpPr>
        <p:spPr/>
        <p:txBody>
          <a:bodyPr/>
          <a:lstStyle/>
          <a:p>
            <a:fld id="{C444E201-67E6-4C84-91CE-EF6C201C1FBB}" type="slidenum">
              <a:rPr lang="en-GB" smtClean="0"/>
              <a:pPr/>
              <a:t>36</a:t>
            </a:fld>
            <a:endParaRPr lang="en-GB" dirty="0"/>
          </a:p>
        </p:txBody>
      </p:sp>
      <p:pic>
        <p:nvPicPr>
          <p:cNvPr id="6" name="Content Placeholder 5">
            <a:extLst>
              <a:ext uri="{FF2B5EF4-FFF2-40B4-BE49-F238E27FC236}">
                <a16:creationId xmlns:a16="http://schemas.microsoft.com/office/drawing/2014/main" xmlns="" id="{86927D77-87B8-214F-8682-B91176749874}"/>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1885156" y="2356849"/>
            <a:ext cx="8902700" cy="3692115"/>
          </a:xfrm>
          <a:prstGeom prst="rect">
            <a:avLst/>
          </a:prstGeom>
        </p:spPr>
      </p:pic>
    </p:spTree>
    <p:extLst>
      <p:ext uri="{BB962C8B-B14F-4D97-AF65-F5344CB8AC3E}">
        <p14:creationId xmlns:p14="http://schemas.microsoft.com/office/powerpoint/2010/main" val="2025173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322F0-CB96-F943-8AC3-C5731D179FD8}"/>
              </a:ext>
            </a:extLst>
          </p:cNvPr>
          <p:cNvSpPr>
            <a:spLocks noGrp="1"/>
          </p:cNvSpPr>
          <p:nvPr>
            <p:ph type="title"/>
          </p:nvPr>
        </p:nvSpPr>
        <p:spPr/>
        <p:txBody>
          <a:bodyPr/>
          <a:lstStyle/>
          <a:p>
            <a:r>
              <a:rPr lang="en-GB" dirty="0"/>
              <a:t>Rollout handbook</a:t>
            </a:r>
          </a:p>
        </p:txBody>
      </p:sp>
      <p:sp>
        <p:nvSpPr>
          <p:cNvPr id="3" name="Content Placeholder 2">
            <a:extLst>
              <a:ext uri="{FF2B5EF4-FFF2-40B4-BE49-F238E27FC236}">
                <a16:creationId xmlns:a16="http://schemas.microsoft.com/office/drawing/2014/main" xmlns="" id="{B7D9123F-2ACD-824B-B78B-7FAE060827CB}"/>
              </a:ext>
            </a:extLst>
          </p:cNvPr>
          <p:cNvSpPr>
            <a:spLocks noGrp="1"/>
          </p:cNvSpPr>
          <p:nvPr>
            <p:ph idx="1"/>
          </p:nvPr>
        </p:nvSpPr>
        <p:spPr>
          <a:xfrm>
            <a:off x="960000" y="2229634"/>
            <a:ext cx="6218040" cy="3947329"/>
          </a:xfrm>
        </p:spPr>
        <p:txBody>
          <a:bodyPr/>
          <a:lstStyle/>
          <a:p>
            <a:r>
              <a:rPr lang="en-GB" dirty="0"/>
              <a:t>These slides can be used in conjunction with the RESTORE2 Rollout Handbook (April 2020) which gives more detail and training scenarios and optional competency assessments.</a:t>
            </a:r>
          </a:p>
        </p:txBody>
      </p:sp>
      <p:sp>
        <p:nvSpPr>
          <p:cNvPr id="4" name="Footer Placeholder 3">
            <a:extLst>
              <a:ext uri="{FF2B5EF4-FFF2-40B4-BE49-F238E27FC236}">
                <a16:creationId xmlns:a16="http://schemas.microsoft.com/office/drawing/2014/main" xmlns="" id="{FC4AE0E4-BE96-A34D-9637-BD52DE082F76}"/>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13DC8766-3CF0-4141-83C1-B259AB4F31ED}"/>
              </a:ext>
            </a:extLst>
          </p:cNvPr>
          <p:cNvSpPr>
            <a:spLocks noGrp="1"/>
          </p:cNvSpPr>
          <p:nvPr>
            <p:ph type="sldNum" sz="quarter" idx="4"/>
          </p:nvPr>
        </p:nvSpPr>
        <p:spPr/>
        <p:txBody>
          <a:bodyPr/>
          <a:lstStyle/>
          <a:p>
            <a:fld id="{C444E201-67E6-4C84-91CE-EF6C201C1FBB}" type="slidenum">
              <a:rPr lang="en-GB" smtClean="0"/>
              <a:pPr/>
              <a:t>37</a:t>
            </a:fld>
            <a:endParaRPr lang="en-GB" dirty="0"/>
          </a:p>
        </p:txBody>
      </p:sp>
      <p:pic>
        <p:nvPicPr>
          <p:cNvPr id="6" name="Picture 5">
            <a:extLst>
              <a:ext uri="{FF2B5EF4-FFF2-40B4-BE49-F238E27FC236}">
                <a16:creationId xmlns:a16="http://schemas.microsoft.com/office/drawing/2014/main" xmlns="" id="{936360AD-E3E8-4141-B068-909389600E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2752" y="1094629"/>
            <a:ext cx="3707392" cy="5232862"/>
          </a:xfrm>
          <a:prstGeom prst="rect">
            <a:avLst/>
          </a:prstGeom>
          <a:ln>
            <a:solidFill>
              <a:schemeClr val="tx1"/>
            </a:solidFill>
          </a:ln>
        </p:spPr>
      </p:pic>
      <p:pic>
        <p:nvPicPr>
          <p:cNvPr id="7" name="Picture 6">
            <a:extLst>
              <a:ext uri="{FF2B5EF4-FFF2-40B4-BE49-F238E27FC236}">
                <a16:creationId xmlns:a16="http://schemas.microsoft.com/office/drawing/2014/main" xmlns="" id="{CACBA3E9-9E58-A64D-9394-86916F04AB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2011" y="3601887"/>
            <a:ext cx="3735274" cy="2575076"/>
          </a:xfrm>
          <a:prstGeom prst="rect">
            <a:avLst/>
          </a:prstGeom>
          <a:ln w="9525">
            <a:solidFill>
              <a:schemeClr val="tx1"/>
            </a:solidFill>
          </a:ln>
        </p:spPr>
      </p:pic>
    </p:spTree>
    <p:extLst>
      <p:ext uri="{BB962C8B-B14F-4D97-AF65-F5344CB8AC3E}">
        <p14:creationId xmlns:p14="http://schemas.microsoft.com/office/powerpoint/2010/main" val="1114857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53675-E0F5-E344-A409-016473267FF5}"/>
              </a:ext>
            </a:extLst>
          </p:cNvPr>
          <p:cNvSpPr>
            <a:spLocks noGrp="1"/>
          </p:cNvSpPr>
          <p:nvPr>
            <p:ph type="title"/>
          </p:nvPr>
        </p:nvSpPr>
        <p:spPr/>
        <p:txBody>
          <a:bodyPr/>
          <a:lstStyle/>
          <a:p>
            <a:r>
              <a:rPr lang="en-GB" u="sng" dirty="0"/>
              <a:t>Free</a:t>
            </a:r>
            <a:r>
              <a:rPr lang="en-GB" dirty="0"/>
              <a:t> NEWS2 e-learning</a:t>
            </a:r>
          </a:p>
        </p:txBody>
      </p:sp>
      <p:sp>
        <p:nvSpPr>
          <p:cNvPr id="3" name="Content Placeholder 2">
            <a:extLst>
              <a:ext uri="{FF2B5EF4-FFF2-40B4-BE49-F238E27FC236}">
                <a16:creationId xmlns:a16="http://schemas.microsoft.com/office/drawing/2014/main" xmlns="" id="{9CD3DA2A-1DAC-494C-ADCF-B5B4F5C05C8B}"/>
              </a:ext>
            </a:extLst>
          </p:cNvPr>
          <p:cNvSpPr>
            <a:spLocks noGrp="1"/>
          </p:cNvSpPr>
          <p:nvPr>
            <p:ph idx="1"/>
          </p:nvPr>
        </p:nvSpPr>
        <p:spPr/>
        <p:txBody>
          <a:bodyPr>
            <a:normAutofit/>
          </a:bodyPr>
          <a:lstStyle/>
          <a:p>
            <a:r>
              <a:rPr lang="en-GB" b="1" dirty="0"/>
              <a:t>This accredited e-learning is usually £5 per registered user but we have funded a number of licenses as our gift to you: </a:t>
            </a:r>
            <a:r>
              <a:rPr lang="en-GB" dirty="0">
                <a:hlinkClick r:id="rId3"/>
              </a:rPr>
              <a:t>https://woe.newslms.ocbmedia.com/</a:t>
            </a:r>
            <a:r>
              <a:rPr lang="en-GB" dirty="0"/>
              <a:t>  </a:t>
            </a:r>
          </a:p>
          <a:p>
            <a:r>
              <a:rPr lang="en-GB" dirty="0"/>
              <a:t>Sign up by clicking on the ‘Sign up now’ </a:t>
            </a:r>
            <a:br>
              <a:rPr lang="en-GB" dirty="0"/>
            </a:br>
            <a:r>
              <a:rPr lang="en-GB" dirty="0"/>
              <a:t>button on the page linked above.</a:t>
            </a:r>
          </a:p>
          <a:p>
            <a:endParaRPr lang="en-GB" dirty="0"/>
          </a:p>
          <a:p>
            <a:r>
              <a:rPr lang="en-GB" sz="1400" b="1" dirty="0"/>
              <a:t>You can also download the official NEWS2 </a:t>
            </a:r>
            <a:br>
              <a:rPr lang="en-GB" sz="1400" b="1" dirty="0"/>
            </a:br>
            <a:r>
              <a:rPr lang="en-GB" sz="1400" b="1" dirty="0"/>
              <a:t>Calculation App for free:</a:t>
            </a:r>
          </a:p>
          <a:p>
            <a:pPr lvl="1"/>
            <a:r>
              <a:rPr lang="en-GB" sz="1400" dirty="0"/>
              <a:t>iOS – visit the Apple App Store and search for ‘NEWS2′. </a:t>
            </a:r>
            <a:br>
              <a:rPr lang="en-GB" sz="1400" dirty="0"/>
            </a:br>
            <a:r>
              <a:rPr lang="en-GB" sz="1400" dirty="0"/>
              <a:t>The app is called NEWS calculator produced by OCB Media. </a:t>
            </a:r>
          </a:p>
          <a:p>
            <a:pPr lvl="1"/>
            <a:r>
              <a:rPr lang="en-GB" sz="1400" dirty="0"/>
              <a:t>Android – visit the Google Play store and search for ‘NEWS2’ </a:t>
            </a:r>
            <a:br>
              <a:rPr lang="en-GB" sz="1400" dirty="0"/>
            </a:br>
            <a:r>
              <a:rPr lang="en-GB" sz="1400" dirty="0"/>
              <a:t>or use the following </a:t>
            </a:r>
            <a:r>
              <a:rPr lang="en-GB" sz="1400" dirty="0">
                <a:hlinkClick r:id="rId4"/>
              </a:rPr>
              <a:t>link here</a:t>
            </a:r>
            <a:r>
              <a:rPr lang="en-GB" sz="1400" dirty="0"/>
              <a:t>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8C1235A4-D11F-A94C-8F4F-FC16EC37DDE3}"/>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7DF4534C-8D16-1E40-9316-5B96C5587C33}"/>
              </a:ext>
            </a:extLst>
          </p:cNvPr>
          <p:cNvSpPr>
            <a:spLocks noGrp="1"/>
          </p:cNvSpPr>
          <p:nvPr>
            <p:ph type="sldNum" sz="quarter" idx="4"/>
          </p:nvPr>
        </p:nvSpPr>
        <p:spPr/>
        <p:txBody>
          <a:bodyPr/>
          <a:lstStyle/>
          <a:p>
            <a:fld id="{C444E201-67E6-4C84-91CE-EF6C201C1FBB}" type="slidenum">
              <a:rPr lang="en-GB" smtClean="0"/>
              <a:pPr/>
              <a:t>38</a:t>
            </a:fld>
            <a:endParaRPr lang="en-GB" dirty="0"/>
          </a:p>
        </p:txBody>
      </p:sp>
      <p:pic>
        <p:nvPicPr>
          <p:cNvPr id="9" name="Picture 8" descr="A hand holding a remote control&#10;&#10;Description automatically generated">
            <a:extLst>
              <a:ext uri="{FF2B5EF4-FFF2-40B4-BE49-F238E27FC236}">
                <a16:creationId xmlns:a16="http://schemas.microsoft.com/office/drawing/2014/main" xmlns="" id="{F5B613C1-698F-F441-9365-CA4A16496E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7810" y="3291517"/>
            <a:ext cx="5071973" cy="2551936"/>
          </a:xfrm>
          <a:prstGeom prst="rect">
            <a:avLst/>
          </a:prstGeom>
        </p:spPr>
      </p:pic>
    </p:spTree>
    <p:extLst>
      <p:ext uri="{BB962C8B-B14F-4D97-AF65-F5344CB8AC3E}">
        <p14:creationId xmlns:p14="http://schemas.microsoft.com/office/powerpoint/2010/main" val="1652023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34" y="866029"/>
            <a:ext cx="6812400" cy="691309"/>
          </a:xfrm>
        </p:spPr>
        <p:txBody>
          <a:bodyPr/>
          <a:lstStyle/>
          <a:p>
            <a:r>
              <a:rPr lang="en-GB" dirty="0" smtClean="0"/>
              <a:t>Advance Care planning- Quick guide</a:t>
            </a:r>
            <a:endParaRPr lang="en-GB" dirty="0"/>
          </a:p>
        </p:txBody>
      </p:sp>
      <p:sp>
        <p:nvSpPr>
          <p:cNvPr id="4" name="Slide Number Placeholder 3"/>
          <p:cNvSpPr>
            <a:spLocks noGrp="1"/>
          </p:cNvSpPr>
          <p:nvPr>
            <p:ph type="sldNum" sz="quarter" idx="12"/>
          </p:nvPr>
        </p:nvSpPr>
        <p:spPr/>
        <p:txBody>
          <a:bodyPr/>
          <a:lstStyle/>
          <a:p>
            <a:fld id="{AEFAD6E1-54D2-4834-80D2-066855775DF3}" type="slidenum">
              <a:rPr lang="en-GB" smtClean="0"/>
              <a:t>39</a:t>
            </a:fld>
            <a:endParaRPr lang="en-GB" dirty="0"/>
          </a:p>
        </p:txBody>
      </p:sp>
      <p:pic>
        <p:nvPicPr>
          <p:cNvPr id="5" name="Picture 4"/>
          <p:cNvPicPr/>
          <p:nvPr/>
        </p:nvPicPr>
        <p:blipFill>
          <a:blip r:embed="rId2"/>
          <a:stretch>
            <a:fillRect/>
          </a:stretch>
        </p:blipFill>
        <p:spPr>
          <a:xfrm>
            <a:off x="6286500" y="1557338"/>
            <a:ext cx="4352800" cy="5073131"/>
          </a:xfrm>
          <a:prstGeom prst="rect">
            <a:avLst/>
          </a:prstGeom>
        </p:spPr>
      </p:pic>
      <p:sp>
        <p:nvSpPr>
          <p:cNvPr id="6" name="Rectangle 5"/>
          <p:cNvSpPr/>
          <p:nvPr/>
        </p:nvSpPr>
        <p:spPr>
          <a:xfrm>
            <a:off x="552488" y="2929917"/>
            <a:ext cx="5457662" cy="1080296"/>
          </a:xfrm>
          <a:prstGeom prst="rect">
            <a:avLst/>
          </a:prstGeom>
        </p:spPr>
        <p:txBody>
          <a:bodyPr wrap="square">
            <a:spAutoFit/>
          </a:bodyPr>
          <a:lstStyle/>
          <a:p>
            <a:pPr>
              <a:lnSpc>
                <a:spcPct val="107000"/>
              </a:lnSpc>
              <a:spcAft>
                <a:spcPts val="800"/>
              </a:spcAft>
            </a:pP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GB" sz="2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www.nice.org.uk/Media/Default/About/ NICE-Communities/Social-care/quick-guides/ advance-care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planning-quick-guide.pdf</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63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057525" y="428624"/>
            <a:ext cx="5614988" cy="6215064"/>
          </a:xfrm>
          <a:prstGeom prst="rect">
            <a:avLst/>
          </a:prstGeom>
        </p:spPr>
      </p:pic>
    </p:spTree>
    <p:extLst>
      <p:ext uri="{BB962C8B-B14F-4D97-AF65-F5344CB8AC3E}">
        <p14:creationId xmlns:p14="http://schemas.microsoft.com/office/powerpoint/2010/main" val="336873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444E201-67E6-4C84-91CE-EF6C201C1FBB}" type="slidenum">
              <a:rPr lang="en-GB" smtClean="0"/>
              <a:pPr/>
              <a:t>40</a:t>
            </a:fld>
            <a:endParaRPr lang="en-GB" dirty="0"/>
          </a:p>
        </p:txBody>
      </p:sp>
      <p:pic>
        <p:nvPicPr>
          <p:cNvPr id="1026" name="Picture 2" descr="Frailty"/>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4362" y="379548"/>
            <a:ext cx="8177946" cy="1555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14793" y="6278629"/>
            <a:ext cx="9763662" cy="338554"/>
          </a:xfrm>
          <a:prstGeom prst="rect">
            <a:avLst/>
          </a:prstGeom>
        </p:spPr>
        <p:txBody>
          <a:bodyPr wrap="square">
            <a:spAutoFit/>
          </a:bodyPr>
          <a:lstStyle/>
          <a:p>
            <a:r>
              <a:rPr lang="en-GB" sz="1600" dirty="0">
                <a:solidFill>
                  <a:srgbClr val="0070C0"/>
                </a:solidFill>
                <a:hlinkClick r:id="rId3"/>
              </a:rPr>
              <a:t>https://</a:t>
            </a:r>
            <a:r>
              <a:rPr lang="en-GB" sz="1600" dirty="0" smtClean="0">
                <a:solidFill>
                  <a:srgbClr val="0070C0"/>
                </a:solidFill>
                <a:hlinkClick r:id="rId3"/>
              </a:rPr>
              <a:t>www.e-lfh.org.uk/wp-content/uploads/2021/03/MicrosoftTeams-image-1.png</a:t>
            </a:r>
            <a:r>
              <a:rPr lang="en-GB" sz="1600" dirty="0" smtClean="0">
                <a:solidFill>
                  <a:srgbClr val="0070C0"/>
                </a:solidFill>
              </a:rPr>
              <a:t> </a:t>
            </a:r>
            <a:endParaRPr lang="en-GB" sz="1600" dirty="0">
              <a:solidFill>
                <a:srgbClr val="0070C0"/>
              </a:solidFill>
            </a:endParaRPr>
          </a:p>
        </p:txBody>
      </p:sp>
      <p:sp>
        <p:nvSpPr>
          <p:cNvPr id="7" name="Rectangle 6"/>
          <p:cNvSpPr/>
          <p:nvPr/>
        </p:nvSpPr>
        <p:spPr>
          <a:xfrm>
            <a:off x="614362" y="1935534"/>
            <a:ext cx="11003244" cy="437350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000" dirty="0" smtClean="0">
                <a:ea typeface="Calibri" panose="020F0502020204030204" pitchFamily="34" charset="0"/>
                <a:cs typeface="Times New Roman" panose="02020603050405020304" pitchFamily="18" charset="0"/>
              </a:rPr>
              <a:t>A programme which aims </a:t>
            </a:r>
            <a:r>
              <a:rPr lang="en-GB" sz="2000" dirty="0">
                <a:ea typeface="Calibri" panose="020F0502020204030204" pitchFamily="34" charset="0"/>
                <a:cs typeface="Times New Roman" panose="02020603050405020304" pitchFamily="18" charset="0"/>
              </a:rPr>
              <a:t>to standardise training and knowledge of frailty as a complex multi-system, long-term condition </a:t>
            </a: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Strives to promote a common language in frailty care and is designed to support enhanced clinical skills and competencies to be embedded within the existing workforce </a:t>
            </a: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Will support health and social care staff to meet the needs of individuals living with varying degrees of frailty and to deliver improved health outcomes</a:t>
            </a: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Ensures that there is equity in the understanding and knowledge of frailty across workforce to enable delivery of consistent best practice outcomes and person experience</a:t>
            </a:r>
          </a:p>
          <a:p>
            <a:pPr marL="342900" lvl="0" indent="-34290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Align consistently with national and regional Ageing Well strategies for improvement</a:t>
            </a:r>
          </a:p>
          <a:p>
            <a:pPr marL="342900" lvl="0" indent="-342900">
              <a:lnSpc>
                <a:spcPct val="107000"/>
              </a:lnSpc>
              <a:spcAft>
                <a:spcPts val="8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Explores the multi-system complexity of frailty via the Geriatric 5Ms   (framework which comprises Mind, Mobility, Medications, Multi-complexity and Matters most) which encompasses all the elements important when considering holistic care of older adults, whatever setting you are in or profession you come from</a:t>
            </a:r>
            <a:r>
              <a:rPr lang="en-GB" sz="2000" dirty="0" smtClean="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3440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D852B-9113-4144-ACD7-6118D50EC3E1}"/>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xmlns="" id="{66E2873A-FE9D-8941-AE52-DC81910564C8}"/>
              </a:ext>
            </a:extLst>
          </p:cNvPr>
          <p:cNvSpPr>
            <a:spLocks noGrp="1"/>
          </p:cNvSpPr>
          <p:nvPr>
            <p:ph idx="1"/>
          </p:nvPr>
        </p:nvSpPr>
        <p:spPr>
          <a:xfrm>
            <a:off x="813911" y="1745989"/>
            <a:ext cx="6983850" cy="4338702"/>
          </a:xfrm>
        </p:spPr>
        <p:txBody>
          <a:bodyPr>
            <a:normAutofit lnSpcReduction="10000"/>
          </a:bodyPr>
          <a:lstStyle/>
          <a:p>
            <a:pPr marL="0" indent="0">
              <a:buNone/>
            </a:pPr>
            <a:r>
              <a:rPr lang="en-GB" dirty="0"/>
              <a:t>Short e-learning </a:t>
            </a:r>
            <a:r>
              <a:rPr lang="en-GB" dirty="0" smtClean="0"/>
              <a:t>available at</a:t>
            </a:r>
          </a:p>
          <a:p>
            <a:pPr marL="0" indent="0">
              <a:buNone/>
            </a:pPr>
            <a:r>
              <a:rPr lang="en-GB" dirty="0" smtClean="0">
                <a:hlinkClick r:id="rId2"/>
              </a:rPr>
              <a:t>https</a:t>
            </a:r>
            <a:r>
              <a:rPr lang="en-GB" dirty="0">
                <a:hlinkClick r:id="rId2"/>
              </a:rPr>
              <a:t>://learning.respectprocess.org.uk</a:t>
            </a:r>
            <a:r>
              <a:rPr lang="en-GB" dirty="0"/>
              <a:t> </a:t>
            </a:r>
          </a:p>
          <a:p>
            <a:pPr lvl="1"/>
            <a:r>
              <a:rPr lang="en-GB" dirty="0"/>
              <a:t>What is ReSPECT? (12 minutes)</a:t>
            </a:r>
          </a:p>
          <a:p>
            <a:pPr lvl="1"/>
            <a:r>
              <a:rPr lang="en-GB" dirty="0"/>
              <a:t>Who is ReSPECT for? (4 minutes)</a:t>
            </a:r>
          </a:p>
          <a:p>
            <a:pPr lvl="1"/>
            <a:r>
              <a:rPr lang="en-GB" dirty="0"/>
              <a:t>How to care for someone with a </a:t>
            </a:r>
            <a:r>
              <a:rPr lang="en-GB" dirty="0" smtClean="0"/>
              <a:t>ReSPECT </a:t>
            </a:r>
            <a:r>
              <a:rPr lang="en-GB" dirty="0"/>
              <a:t>form (10 minutes)</a:t>
            </a:r>
          </a:p>
          <a:p>
            <a:endParaRPr lang="en-GB" dirty="0"/>
          </a:p>
          <a:p>
            <a:pPr marL="0" indent="0">
              <a:buNone/>
            </a:pPr>
            <a:r>
              <a:rPr lang="en-GB" dirty="0"/>
              <a:t>Visit </a:t>
            </a:r>
            <a:r>
              <a:rPr lang="en-GB" dirty="0">
                <a:hlinkClick r:id="rId3"/>
              </a:rPr>
              <a:t>https://</a:t>
            </a:r>
            <a:r>
              <a:rPr lang="en-GB" dirty="0" smtClean="0">
                <a:hlinkClick r:id="rId3"/>
              </a:rPr>
              <a:t>www.weahsn.net/our-work/improving-patient-safety/respect/implementing-respect</a:t>
            </a:r>
            <a:r>
              <a:rPr lang="en-GB" dirty="0">
                <a:hlinkClick r:id="rId3"/>
              </a:rPr>
              <a:t>/</a:t>
            </a:r>
            <a:r>
              <a:rPr lang="en-GB" dirty="0"/>
              <a:t> </a:t>
            </a:r>
            <a:r>
              <a:rPr lang="en-GB" dirty="0" smtClean="0"/>
              <a:t>for </a:t>
            </a:r>
            <a:r>
              <a:rPr lang="en-GB" dirty="0"/>
              <a:t>more information and </a:t>
            </a:r>
            <a:r>
              <a:rPr lang="en-GB" dirty="0" smtClean="0"/>
              <a:t>resources</a:t>
            </a:r>
          </a:p>
          <a:p>
            <a:pPr marL="0" indent="0">
              <a:buNone/>
            </a:pPr>
            <a:endParaRPr lang="en-GB" dirty="0"/>
          </a:p>
          <a:p>
            <a:pPr marL="0" indent="0">
              <a:buNone/>
            </a:pPr>
            <a:r>
              <a:rPr lang="en-GB" smtClean="0"/>
              <a:t>Contact</a:t>
            </a:r>
            <a:r>
              <a:rPr lang="en-GB"/>
              <a:t> </a:t>
            </a:r>
            <a:r>
              <a:rPr lang="en-GB" smtClean="0">
                <a:hlinkClick r:id="rId4"/>
              </a:rPr>
              <a:t>respect@weahsn.net</a:t>
            </a:r>
            <a:r>
              <a:rPr lang="en-GB" smtClean="0"/>
              <a:t> </a:t>
            </a:r>
            <a:endParaRPr lang="en-GB" dirty="0"/>
          </a:p>
          <a:p>
            <a:endParaRPr lang="en-GB" dirty="0"/>
          </a:p>
          <a:p>
            <a:endParaRPr lang="en-GB" dirty="0"/>
          </a:p>
        </p:txBody>
      </p:sp>
      <p:sp>
        <p:nvSpPr>
          <p:cNvPr id="4" name="Footer Placeholder 3">
            <a:extLst>
              <a:ext uri="{FF2B5EF4-FFF2-40B4-BE49-F238E27FC236}">
                <a16:creationId xmlns:a16="http://schemas.microsoft.com/office/drawing/2014/main" xmlns="" id="{6B0C8211-F626-CB44-9E14-2B0A5A65712A}"/>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23EB5A00-F31E-9A43-8FEA-C46C643E583C}"/>
              </a:ext>
            </a:extLst>
          </p:cNvPr>
          <p:cNvSpPr>
            <a:spLocks noGrp="1"/>
          </p:cNvSpPr>
          <p:nvPr>
            <p:ph type="sldNum" sz="quarter" idx="4"/>
          </p:nvPr>
        </p:nvSpPr>
        <p:spPr/>
        <p:txBody>
          <a:bodyPr/>
          <a:lstStyle/>
          <a:p>
            <a:fld id="{C444E201-67E6-4C84-91CE-EF6C201C1FBB}" type="slidenum">
              <a:rPr lang="en-GB" smtClean="0"/>
              <a:pPr/>
              <a:t>41</a:t>
            </a:fld>
            <a:endParaRPr lang="en-GB" dirty="0"/>
          </a:p>
        </p:txBody>
      </p:sp>
      <p:pic>
        <p:nvPicPr>
          <p:cNvPr id="6" name="Content Placeholder 3">
            <a:extLst>
              <a:ext uri="{FF2B5EF4-FFF2-40B4-BE49-F238E27FC236}">
                <a16:creationId xmlns:a16="http://schemas.microsoft.com/office/drawing/2014/main" xmlns="" id="{9473C54A-8890-3F48-BEAE-EAE7B368B1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18432" y="1406914"/>
            <a:ext cx="2647354" cy="4677777"/>
          </a:xfrm>
          <a:prstGeom prst="rect">
            <a:avLst/>
          </a:prstGeom>
        </p:spPr>
      </p:pic>
      <p:pic>
        <p:nvPicPr>
          <p:cNvPr id="7" name="Picture 6">
            <a:extLst>
              <a:ext uri="{FF2B5EF4-FFF2-40B4-BE49-F238E27FC236}">
                <a16:creationId xmlns:a16="http://schemas.microsoft.com/office/drawing/2014/main" xmlns="" id="{904F1679-4340-124F-96A8-C430C85115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328" y="463797"/>
            <a:ext cx="2961121" cy="943117"/>
          </a:xfrm>
          <a:prstGeom prst="rect">
            <a:avLst/>
          </a:prstGeom>
        </p:spPr>
      </p:pic>
    </p:spTree>
    <p:extLst>
      <p:ext uri="{BB962C8B-B14F-4D97-AF65-F5344CB8AC3E}">
        <p14:creationId xmlns:p14="http://schemas.microsoft.com/office/powerpoint/2010/main" val="2344531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GB" smtClean="0"/>
              <a:t>|     National Patient Safety Improvement Programmes</a:t>
            </a:r>
            <a:endParaRPr lang="en-GB" dirty="0"/>
          </a:p>
        </p:txBody>
      </p:sp>
      <p:sp>
        <p:nvSpPr>
          <p:cNvPr id="3" name="Slide Number Placeholder 2"/>
          <p:cNvSpPr>
            <a:spLocks noGrp="1"/>
          </p:cNvSpPr>
          <p:nvPr>
            <p:ph type="sldNum" sz="quarter" idx="4"/>
          </p:nvPr>
        </p:nvSpPr>
        <p:spPr/>
        <p:txBody>
          <a:bodyPr/>
          <a:lstStyle/>
          <a:p>
            <a:fld id="{C444E201-67E6-4C84-91CE-EF6C201C1FBB}" type="slidenum">
              <a:rPr lang="en-GB" smtClean="0"/>
              <a:pPr/>
              <a:t>42</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109" y="1045000"/>
            <a:ext cx="8801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5409" y="5220984"/>
            <a:ext cx="10938456" cy="923330"/>
          </a:xfrm>
          <a:prstGeom prst="rect">
            <a:avLst/>
          </a:prstGeom>
        </p:spPr>
        <p:txBody>
          <a:bodyPr wrap="square">
            <a:spAutoFit/>
          </a:bodyPr>
          <a:lstStyle/>
          <a:p>
            <a:r>
              <a:rPr lang="en-GB" dirty="0" smtClean="0">
                <a:hlinkClick r:id="rId4"/>
              </a:rPr>
              <a:t>www.england.nhs.uk/coronavirus/wp-content/uploads/sites/52/2020/03/C0590-Patient-carer-and-family-engagement-and-communication-during-the-coronavirus-COVID-19-pandemic.pdf</a:t>
            </a:r>
            <a:endParaRPr lang="en-GB" dirty="0" smtClean="0"/>
          </a:p>
          <a:p>
            <a:endParaRPr lang="en-GB" dirty="0"/>
          </a:p>
        </p:txBody>
      </p:sp>
    </p:spTree>
    <p:extLst>
      <p:ext uri="{BB962C8B-B14F-4D97-AF65-F5344CB8AC3E}">
        <p14:creationId xmlns:p14="http://schemas.microsoft.com/office/powerpoint/2010/main" val="3364908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8C379-AFCA-074C-B959-84F38B60D214}"/>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xmlns="" id="{136D0029-E95A-D04A-ACFA-648F0AA35EE6}"/>
              </a:ext>
            </a:extLst>
          </p:cNvPr>
          <p:cNvSpPr>
            <a:spLocks noGrp="1"/>
          </p:cNvSpPr>
          <p:nvPr>
            <p:ph idx="1"/>
          </p:nvPr>
        </p:nvSpPr>
        <p:spPr>
          <a:xfrm>
            <a:off x="6606862" y="5306095"/>
            <a:ext cx="5297262" cy="1240347"/>
          </a:xfrm>
        </p:spPr>
        <p:txBody>
          <a:bodyPr>
            <a:normAutofit/>
          </a:bodyPr>
          <a:lstStyle/>
          <a:p>
            <a:pPr marL="0" indent="0">
              <a:buNone/>
            </a:pPr>
            <a:r>
              <a:rPr lang="en-GB" sz="1200" dirty="0"/>
              <a:t>Images from HOSTING TROLL-FREE/PLAYFUL/INTERACTIVE VIRTUAL EVENTS WITH ZOOM by </a:t>
            </a:r>
            <a:r>
              <a:rPr lang="en-GB" sz="1200" dirty="0">
                <a:hlinkClick r:id="rId3"/>
              </a:rPr>
              <a:t>Alexandra Kutler</a:t>
            </a:r>
            <a:r>
              <a:rPr lang="en-GB" sz="1200" dirty="0"/>
              <a:t> Based on a work at </a:t>
            </a:r>
            <a:r>
              <a:rPr lang="en-GB" sz="1200" dirty="0">
                <a:hlinkClick r:id="rId4"/>
              </a:rPr>
              <a:t>https://docs.google.com/document/d/1KLRrnm6g5YvD8QRSPwwNWq6NPk9FYvMpZPy_XEyOmMM/edit#</a:t>
            </a:r>
            <a:r>
              <a:rPr lang="en-GB" sz="1200" dirty="0"/>
              <a:t>.</a:t>
            </a:r>
          </a:p>
        </p:txBody>
      </p:sp>
      <p:sp>
        <p:nvSpPr>
          <p:cNvPr id="4" name="Footer Placeholder 3">
            <a:extLst>
              <a:ext uri="{FF2B5EF4-FFF2-40B4-BE49-F238E27FC236}">
                <a16:creationId xmlns:a16="http://schemas.microsoft.com/office/drawing/2014/main" xmlns="" id="{AF904AEB-CC0F-BC4B-BE12-FA123F8DA2D0}"/>
              </a:ext>
            </a:extLst>
          </p:cNvPr>
          <p:cNvSpPr>
            <a:spLocks noGrp="1"/>
          </p:cNvSpPr>
          <p:nvPr>
            <p:ph type="ftr" sz="quarter" idx="3"/>
          </p:nvPr>
        </p:nvSpPr>
        <p:spPr/>
        <p:txBody>
          <a:bodyPr/>
          <a:lstStyle/>
          <a:p>
            <a:r>
              <a:rPr lang="en-GB"/>
              <a:t>|     National Patient Safety Improvement Programmes</a:t>
            </a:r>
            <a:endParaRPr lang="en-GB" dirty="0"/>
          </a:p>
        </p:txBody>
      </p:sp>
      <p:sp>
        <p:nvSpPr>
          <p:cNvPr id="5" name="Slide Number Placeholder 4">
            <a:extLst>
              <a:ext uri="{FF2B5EF4-FFF2-40B4-BE49-F238E27FC236}">
                <a16:creationId xmlns:a16="http://schemas.microsoft.com/office/drawing/2014/main" xmlns="" id="{BF6FF7C7-19B4-0646-A310-293EB7E31817}"/>
              </a:ext>
            </a:extLst>
          </p:cNvPr>
          <p:cNvSpPr>
            <a:spLocks noGrp="1"/>
          </p:cNvSpPr>
          <p:nvPr>
            <p:ph type="sldNum" sz="quarter" idx="4"/>
          </p:nvPr>
        </p:nvSpPr>
        <p:spPr/>
        <p:txBody>
          <a:bodyPr/>
          <a:lstStyle/>
          <a:p>
            <a:fld id="{C444E201-67E6-4C84-91CE-EF6C201C1FBB}" type="slidenum">
              <a:rPr lang="en-GB" smtClean="0"/>
              <a:pPr/>
              <a:t>43</a:t>
            </a:fld>
            <a:endParaRPr lang="en-GB" dirty="0"/>
          </a:p>
        </p:txBody>
      </p:sp>
      <p:grpSp>
        <p:nvGrpSpPr>
          <p:cNvPr id="6" name="Group 5">
            <a:extLst>
              <a:ext uri="{FF2B5EF4-FFF2-40B4-BE49-F238E27FC236}">
                <a16:creationId xmlns:a16="http://schemas.microsoft.com/office/drawing/2014/main" xmlns="" id="{0DFBF594-93AA-D349-AB7C-44889778BBE4}"/>
              </a:ext>
            </a:extLst>
          </p:cNvPr>
          <p:cNvGrpSpPr/>
          <p:nvPr/>
        </p:nvGrpSpPr>
        <p:grpSpPr>
          <a:xfrm>
            <a:off x="813911" y="1633198"/>
            <a:ext cx="5616320" cy="4455624"/>
            <a:chOff x="2249989" y="1282337"/>
            <a:chExt cx="4706159" cy="3626039"/>
          </a:xfrm>
        </p:grpSpPr>
        <p:pic>
          <p:nvPicPr>
            <p:cNvPr id="7" name="Picture 6">
              <a:extLst>
                <a:ext uri="{FF2B5EF4-FFF2-40B4-BE49-F238E27FC236}">
                  <a16:creationId xmlns:a16="http://schemas.microsoft.com/office/drawing/2014/main" xmlns="" id="{8AC3D048-7DA4-D64E-92F2-5832CAA882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69"/>
            <a:stretch/>
          </p:blipFill>
          <p:spPr>
            <a:xfrm>
              <a:off x="2249989" y="1282337"/>
              <a:ext cx="4644022" cy="3626039"/>
            </a:xfrm>
            <a:prstGeom prst="rect">
              <a:avLst/>
            </a:prstGeom>
          </p:spPr>
        </p:pic>
        <p:sp>
          <p:nvSpPr>
            <p:cNvPr id="8" name="Rectangle 7">
              <a:extLst>
                <a:ext uri="{FF2B5EF4-FFF2-40B4-BE49-F238E27FC236}">
                  <a16:creationId xmlns:a16="http://schemas.microsoft.com/office/drawing/2014/main" xmlns="" id="{9806B9AB-8EFB-904E-8009-EB70293F7612}"/>
                </a:ext>
              </a:extLst>
            </p:cNvPr>
            <p:cNvSpPr/>
            <p:nvPr/>
          </p:nvSpPr>
          <p:spPr>
            <a:xfrm>
              <a:off x="2312126" y="1417320"/>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9" name="Rectangle 8">
              <a:extLst>
                <a:ext uri="{FF2B5EF4-FFF2-40B4-BE49-F238E27FC236}">
                  <a16:creationId xmlns:a16="http://schemas.microsoft.com/office/drawing/2014/main" xmlns="" id="{941272CD-4DE9-6E48-A856-F0E6B82DBCEB}"/>
                </a:ext>
              </a:extLst>
            </p:cNvPr>
            <p:cNvSpPr/>
            <p:nvPr/>
          </p:nvSpPr>
          <p:spPr>
            <a:xfrm>
              <a:off x="6329131" y="1282337"/>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grpSp>
    </p:spTree>
    <p:extLst>
      <p:ext uri="{BB962C8B-B14F-4D97-AF65-F5344CB8AC3E}">
        <p14:creationId xmlns:p14="http://schemas.microsoft.com/office/powerpoint/2010/main" val="198004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935793" y="1070914"/>
            <a:ext cx="2411730" cy="584775"/>
          </a:xfrm>
          <a:prstGeom prst="rect">
            <a:avLst/>
          </a:prstGeom>
          <a:solidFill>
            <a:srgbClr val="C00000"/>
          </a:solidFill>
        </p:spPr>
        <p:txBody>
          <a:bodyPr wrap="square" rtlCol="0">
            <a:spAutoFit/>
          </a:bodyPr>
          <a:lstStyle/>
          <a:p>
            <a:r>
              <a:rPr lang="en-GB" sz="1600" dirty="0">
                <a:solidFill>
                  <a:schemeClr val="bg1"/>
                </a:solidFill>
              </a:rPr>
              <a:t>Removes the element of personal interpretation</a:t>
            </a:r>
          </a:p>
        </p:txBody>
      </p:sp>
      <p:grpSp>
        <p:nvGrpSpPr>
          <p:cNvPr id="8" name="Group 7"/>
          <p:cNvGrpSpPr/>
          <p:nvPr/>
        </p:nvGrpSpPr>
        <p:grpSpPr>
          <a:xfrm>
            <a:off x="1679575" y="6310874"/>
            <a:ext cx="8633916" cy="520820"/>
            <a:chOff x="155575" y="6310874"/>
            <a:chExt cx="8633916" cy="520820"/>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060221" y="6402792"/>
              <a:ext cx="729270" cy="276999"/>
            </a:xfrm>
            <a:prstGeom prst="rect">
              <a:avLst/>
            </a:prstGeom>
            <a:noFill/>
          </p:spPr>
          <p:txBody>
            <a:bodyPr wrap="square" rtlCol="0">
              <a:spAutoFit/>
            </a:bodyPr>
            <a:lstStyle/>
            <a:p>
              <a:r>
                <a:rPr lang="en-GB" sz="1200" dirty="0"/>
                <a:t>2019</a:t>
              </a:r>
            </a:p>
          </p:txBody>
        </p:sp>
        <p:pic>
          <p:nvPicPr>
            <p:cNvPr id="12" name="Picture 11">
              <a:extLst>
                <a:ext uri="{FF2B5EF4-FFF2-40B4-BE49-F238E27FC236}">
                  <a16:creationId xmlns:a16="http://schemas.microsoft.com/office/drawing/2014/main" xmlns="" id="{52CCE14D-FB92-452D-B0C7-E88DF15642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13" name="Picture 12">
              <a:extLst>
                <a:ext uri="{FF2B5EF4-FFF2-40B4-BE49-F238E27FC236}">
                  <a16:creationId xmlns:a16="http://schemas.microsoft.com/office/drawing/2014/main" xmlns="" id="{1688C5AA-7470-49FB-AF19-9A153B0D0F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14" name="Picture 13">
              <a:extLst>
                <a:ext uri="{FF2B5EF4-FFF2-40B4-BE49-F238E27FC236}">
                  <a16:creationId xmlns:a16="http://schemas.microsoft.com/office/drawing/2014/main" xmlns="" id="{C9EE15D2-76C5-4B3B-9A67-54667650C8E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pic>
        <p:nvPicPr>
          <p:cNvPr id="15"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79473" y="1655689"/>
            <a:ext cx="9975340" cy="449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5"/>
          <p:cNvSpPr>
            <a:spLocks noGrp="1"/>
          </p:cNvSpPr>
          <p:nvPr>
            <p:ph type="title"/>
          </p:nvPr>
        </p:nvSpPr>
        <p:spPr>
          <a:xfrm>
            <a:off x="364747" y="447179"/>
            <a:ext cx="8229600" cy="702204"/>
          </a:xfrm>
        </p:spPr>
        <p:txBody>
          <a:bodyPr>
            <a:normAutofit/>
          </a:bodyPr>
          <a:lstStyle/>
          <a:p>
            <a:pPr algn="l"/>
            <a:r>
              <a:rPr lang="en-GB" sz="3600" dirty="0"/>
              <a:t>Escalation – get the right help</a:t>
            </a:r>
          </a:p>
        </p:txBody>
      </p:sp>
    </p:spTree>
    <p:extLst>
      <p:ext uri="{BB962C8B-B14F-4D97-AF65-F5344CB8AC3E}">
        <p14:creationId xmlns:p14="http://schemas.microsoft.com/office/powerpoint/2010/main" val="21861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DBE49-2C71-A24F-8957-CF17B1AD6250}"/>
              </a:ext>
            </a:extLst>
          </p:cNvPr>
          <p:cNvSpPr>
            <a:spLocks noGrp="1"/>
          </p:cNvSpPr>
          <p:nvPr>
            <p:ph type="title"/>
          </p:nvPr>
        </p:nvSpPr>
        <p:spPr>
          <a:xfrm>
            <a:off x="2973350" y="372613"/>
            <a:ext cx="5711899" cy="522359"/>
          </a:xfrm>
        </p:spPr>
        <p:txBody>
          <a:bodyPr>
            <a:normAutofit/>
          </a:bodyPr>
          <a:lstStyle/>
          <a:p>
            <a:r>
              <a:rPr lang="en-GB" dirty="0" smtClean="0"/>
              <a:t>Understanding </a:t>
            </a:r>
            <a:r>
              <a:rPr lang="en-GB" dirty="0"/>
              <a:t>your resident</a:t>
            </a:r>
          </a:p>
        </p:txBody>
      </p:sp>
      <p:sp>
        <p:nvSpPr>
          <p:cNvPr id="4" name="Footer Placeholder 3">
            <a:extLst>
              <a:ext uri="{FF2B5EF4-FFF2-40B4-BE49-F238E27FC236}">
                <a16:creationId xmlns:a16="http://schemas.microsoft.com/office/drawing/2014/main" xmlns="" id="{743BBFE8-A549-EC40-B85C-FFE2666E1C0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p>
        </p:txBody>
      </p:sp>
      <p:sp>
        <p:nvSpPr>
          <p:cNvPr id="5" name="Slide Number Placeholder 4">
            <a:extLst>
              <a:ext uri="{FF2B5EF4-FFF2-40B4-BE49-F238E27FC236}">
                <a16:creationId xmlns:a16="http://schemas.microsoft.com/office/drawing/2014/main" xmlns="" id="{8800F059-7C41-9B4D-8F87-FDA43AA98A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Picture 2">
            <a:extLst>
              <a:ext uri="{FF2B5EF4-FFF2-40B4-BE49-F238E27FC236}">
                <a16:creationId xmlns:a16="http://schemas.microsoft.com/office/drawing/2014/main" xmlns="" id="{332DF6C3-C654-294A-B84F-B9CCFE8CB94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3000" y="1171575"/>
            <a:ext cx="10129838" cy="3286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xmlns="" id="{F1C018E5-D10F-9846-A4C7-0D357BD8FE74}"/>
              </a:ext>
            </a:extLst>
          </p:cNvPr>
          <p:cNvSpPr txBox="1"/>
          <p:nvPr/>
        </p:nvSpPr>
        <p:spPr>
          <a:xfrm>
            <a:off x="1371601" y="1865244"/>
            <a:ext cx="89153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Bradley Hand ITC" panose="03070402050302030203" pitchFamily="66" charset="0"/>
                <a:ea typeface="+mn-ea"/>
                <a:cs typeface="+mn-cs"/>
              </a:rPr>
              <a:t>Edward is normally fit and active but is often mildly confused in the mornings before breakfast. Normally NEWS score is 0 but in the morning Edward may trigger the AVPU scale – only call a GP if the confusion continues to lunchtime. Edward is for full treatment and admission to hospital if required. Edward becomes agitated when he is becoming unwell which is a good soft sign for him.</a:t>
            </a:r>
          </a:p>
        </p:txBody>
      </p:sp>
      <p:sp>
        <p:nvSpPr>
          <p:cNvPr id="8" name="TextBox 7">
            <a:extLst>
              <a:ext uri="{FF2B5EF4-FFF2-40B4-BE49-F238E27FC236}">
                <a16:creationId xmlns:a16="http://schemas.microsoft.com/office/drawing/2014/main" xmlns="" id="{FDD81372-B83F-8A4E-BC2C-B0E11C6A422A}"/>
              </a:ext>
            </a:extLst>
          </p:cNvPr>
          <p:cNvSpPr txBox="1"/>
          <p:nvPr/>
        </p:nvSpPr>
        <p:spPr>
          <a:xfrm>
            <a:off x="2308401" y="3373419"/>
            <a:ext cx="72931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231F20"/>
                </a:solidFill>
                <a:effectLst/>
                <a:uLnTx/>
                <a:uFillTx/>
                <a:latin typeface="Bradley Hand ITC" panose="03070402050302030203" pitchFamily="66" charset="0"/>
                <a:ea typeface="+mn-ea"/>
                <a:cs typeface="+mn-cs"/>
              </a:rPr>
              <a:t>Dr.</a:t>
            </a:r>
            <a:r>
              <a:rPr kumimoji="0" lang="en-GB" sz="1600" b="0" i="0" u="none" strike="noStrike" kern="1200" cap="none" spc="0" normalizeH="0" baseline="0" noProof="0" dirty="0">
                <a:ln>
                  <a:noFill/>
                </a:ln>
                <a:solidFill>
                  <a:srgbClr val="231F20"/>
                </a:solidFill>
                <a:effectLst/>
                <a:uLnTx/>
                <a:uFillTx/>
                <a:latin typeface="Bradley Hand ITC" panose="03070402050302030203" pitchFamily="66" charset="0"/>
                <a:ea typeface="+mn-ea"/>
                <a:cs typeface="+mn-cs"/>
              </a:rPr>
              <a:t> </a:t>
            </a:r>
            <a:r>
              <a:rPr kumimoji="0" lang="en-GB" sz="1600" b="0" i="0" u="none" strike="noStrike" kern="1200" cap="none" spc="0" normalizeH="0" baseline="0" noProof="0" dirty="0" err="1">
                <a:ln>
                  <a:noFill/>
                </a:ln>
                <a:solidFill>
                  <a:srgbClr val="231F20"/>
                </a:solidFill>
                <a:effectLst/>
                <a:uLnTx/>
                <a:uFillTx/>
                <a:latin typeface="Bradley Hand ITC" panose="03070402050302030203" pitchFamily="66" charset="0"/>
                <a:ea typeface="+mn-ea"/>
                <a:cs typeface="+mn-cs"/>
              </a:rPr>
              <a:t>Davids</a:t>
            </a:r>
            <a:r>
              <a:rPr kumimoji="0" lang="en-GB" sz="1600" b="0" i="0" u="none" strike="noStrike" kern="1200" cap="none" spc="0" normalizeH="0" baseline="0" noProof="0" dirty="0">
                <a:ln>
                  <a:noFill/>
                </a:ln>
                <a:solidFill>
                  <a:srgbClr val="231F20"/>
                </a:solidFill>
                <a:effectLst/>
                <a:uLnTx/>
                <a:uFillTx/>
                <a:latin typeface="Bradley Hand ITC" panose="03070402050302030203" pitchFamily="66" charset="0"/>
                <a:ea typeface="+mn-ea"/>
                <a:cs typeface="+mn-cs"/>
              </a:rPr>
              <a:t>                                     12/4/18                                DDAVIDS</a:t>
            </a:r>
          </a:p>
        </p:txBody>
      </p:sp>
      <p:pic>
        <p:nvPicPr>
          <p:cNvPr id="9" name="Picture 2">
            <a:extLst>
              <a:ext uri="{FF2B5EF4-FFF2-40B4-BE49-F238E27FC236}">
                <a16:creationId xmlns:a16="http://schemas.microsoft.com/office/drawing/2014/main" xmlns="" id="{3B15081A-C364-1E47-92D1-B5036C964D1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3000" y="4456942"/>
            <a:ext cx="10129838" cy="1808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11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447" y="1086135"/>
            <a:ext cx="4681524" cy="5413167"/>
          </a:xfrm>
        </p:spPr>
        <p:txBody>
          <a:bodyPr>
            <a:normAutofit/>
          </a:bodyPr>
          <a:lstStyle/>
          <a:p>
            <a:pPr marL="0" indent="0">
              <a:buNone/>
            </a:pPr>
            <a:r>
              <a:rPr lang="en-GB" sz="3000" b="1" dirty="0" smtClean="0">
                <a:solidFill>
                  <a:srgbClr val="005EB8"/>
                </a:solidFill>
                <a:ea typeface="+mj-ea"/>
                <a:cs typeface="+mj-cs"/>
              </a:rPr>
              <a:t>SBARD</a:t>
            </a:r>
            <a:r>
              <a:rPr lang="en-GB" dirty="0" smtClean="0">
                <a:solidFill>
                  <a:schemeClr val="tx1"/>
                </a:solidFill>
                <a:latin typeface="Calibri" panose="020F0502020204030204" pitchFamily="34" charset="0"/>
                <a:cs typeface="Calibri" panose="020F0502020204030204" pitchFamily="34" charset="0"/>
              </a:rPr>
              <a:t> is a structured method for communicating critical information that requires immediate attention and action effectively with medical professionals.  </a:t>
            </a:r>
            <a:endParaRPr lang="en-GB" dirty="0" smtClean="0">
              <a:latin typeface="Calibri" panose="020F0502020204030204" pitchFamily="34" charset="0"/>
              <a:cs typeface="Calibri" panose="020F0502020204030204" pitchFamily="34" charset="0"/>
            </a:endParaRPr>
          </a:p>
          <a:p>
            <a:pPr marL="0" indent="0">
              <a:buNone/>
            </a:pPr>
            <a:r>
              <a:rPr lang="en-GB" sz="2400" b="1" dirty="0" smtClean="0">
                <a:solidFill>
                  <a:schemeClr val="tx1"/>
                </a:solidFill>
                <a:latin typeface="Calibri" panose="020F0502020204030204" pitchFamily="34" charset="0"/>
                <a:cs typeface="Calibri" panose="020F0502020204030204" pitchFamily="34" charset="0"/>
              </a:rPr>
              <a:t>  Five steps</a:t>
            </a:r>
            <a:r>
              <a:rPr lang="en-GB" sz="2400" dirty="0" smtClean="0">
                <a:solidFill>
                  <a:schemeClr val="tx1"/>
                </a:solidFill>
                <a:latin typeface="Calibri" panose="020F0502020204030204" pitchFamily="34" charset="0"/>
                <a:cs typeface="Calibri" panose="020F0502020204030204" pitchFamily="34" charset="0"/>
              </a:rPr>
              <a:t>:</a:t>
            </a:r>
          </a:p>
          <a:p>
            <a:pPr marL="0" indent="0">
              <a:buNone/>
            </a:pPr>
            <a:endParaRPr lang="en-GB"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29288" y="1240681"/>
            <a:ext cx="5300662" cy="541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Content Placeholder 2">
            <a:extLst>
              <a:ext uri="{FF2B5EF4-FFF2-40B4-BE49-F238E27FC236}">
                <a16:creationId xmlns:a16="http://schemas.microsoft.com/office/drawing/2014/main" xmlns="" id="{BE6F8717-1526-CA48-9883-3E282C7CD03E}"/>
              </a:ext>
            </a:extLst>
          </p:cNvPr>
          <p:cNvGraphicFramePr>
            <a:graphicFrameLocks/>
          </p:cNvGraphicFramePr>
          <p:nvPr>
            <p:extLst>
              <p:ext uri="{D42A27DB-BD31-4B8C-83A1-F6EECF244321}">
                <p14:modId xmlns:p14="http://schemas.microsoft.com/office/powerpoint/2010/main" val="3415927160"/>
              </p:ext>
            </p:extLst>
          </p:nvPr>
        </p:nvGraphicFramePr>
        <p:xfrm>
          <a:off x="638569" y="2964725"/>
          <a:ext cx="4114800" cy="368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2609419" y="241339"/>
            <a:ext cx="5801588" cy="646331"/>
          </a:xfrm>
          <a:prstGeom prst="rect">
            <a:avLst/>
          </a:prstGeom>
        </p:spPr>
        <p:txBody>
          <a:bodyPr wrap="none">
            <a:spAutoFit/>
          </a:bodyPr>
          <a:lstStyle/>
          <a:p>
            <a:r>
              <a:rPr lang="en-GB" sz="3600" b="1" dirty="0">
                <a:solidFill>
                  <a:srgbClr val="005EB8"/>
                </a:solidFill>
                <a:ea typeface="+mj-ea"/>
                <a:cs typeface="+mj-cs"/>
              </a:rPr>
              <a:t>Get your message across</a:t>
            </a:r>
            <a:endParaRPr lang="en-GB" dirty="0"/>
          </a:p>
        </p:txBody>
      </p:sp>
    </p:spTree>
    <p:extLst>
      <p:ext uri="{BB962C8B-B14F-4D97-AF65-F5344CB8AC3E}">
        <p14:creationId xmlns:p14="http://schemas.microsoft.com/office/powerpoint/2010/main" val="351010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xmlns="" id="{6B4D5CAB-16C5-4424-9F36-E4B98565708F}"/>
              </a:ext>
            </a:extLst>
          </p:cNvPr>
          <p:cNvGraphicFramePr>
            <a:graphicFrameLocks noGrp="1"/>
          </p:cNvGraphicFramePr>
          <p:nvPr>
            <p:ph idx="1"/>
            <p:extLst>
              <p:ext uri="{D42A27DB-BD31-4B8C-83A1-F6EECF244321}">
                <p14:modId xmlns:p14="http://schemas.microsoft.com/office/powerpoint/2010/main" val="3402291962"/>
              </p:ext>
            </p:extLst>
          </p:nvPr>
        </p:nvGraphicFramePr>
        <p:xfrm>
          <a:off x="467878" y="722671"/>
          <a:ext cx="11050611" cy="554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3F454003-759C-2440-8A12-5146D4FDFFD4}"/>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a16="http://schemas.microsoft.com/office/drawing/2014/main" xmlns="" id="{BB99B51D-C588-8941-B758-492804B43510}"/>
              </a:ext>
            </a:extLst>
          </p:cNvPr>
          <p:cNvSpPr>
            <a:spLocks noGrp="1"/>
          </p:cNvSpPr>
          <p:nvPr>
            <p:ph type="sldNum" sz="quarter" idx="4"/>
          </p:nvPr>
        </p:nvSpPr>
        <p:spPr/>
        <p:txBody>
          <a:bodyPr/>
          <a:lstStyle/>
          <a:p>
            <a:fld id="{C444E201-67E6-4C84-91CE-EF6C201C1FBB}" type="slidenum">
              <a:rPr lang="en-GB"/>
              <a:pPr/>
              <a:t>8</a:t>
            </a:fld>
            <a:endParaRPr lang="en-GB"/>
          </a:p>
        </p:txBody>
      </p:sp>
    </p:spTree>
    <p:extLst>
      <p:ext uri="{BB962C8B-B14F-4D97-AF65-F5344CB8AC3E}">
        <p14:creationId xmlns:p14="http://schemas.microsoft.com/office/powerpoint/2010/main" val="1248326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4" y="3838728"/>
            <a:ext cx="10672762" cy="1619097"/>
          </a:xfrm>
        </p:spPr>
        <p:txBody>
          <a:bodyPr>
            <a:noAutofit/>
          </a:bodyPr>
          <a:lstStyle/>
          <a:p>
            <a:pPr marL="0" indent="0">
              <a:buNone/>
            </a:pPr>
            <a:r>
              <a:rPr lang="en-GB" sz="4000" b="1" dirty="0" smtClean="0">
                <a:solidFill>
                  <a:srgbClr val="002060"/>
                </a:solidFill>
                <a:cs typeface="Arial" panose="020B0604020202020204" pitchFamily="34" charset="0"/>
              </a:rPr>
              <a:t>Scenario to practice using the RESTORE2 tool</a:t>
            </a:r>
            <a:endParaRPr lang="en-GB" sz="4000" b="1" dirty="0">
              <a:solidFill>
                <a:srgbClr val="002060"/>
              </a:solidFill>
              <a:cs typeface="Arial" panose="020B0604020202020204" pitchFamily="34" charset="0"/>
            </a:endParaRP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13615" y="948704"/>
            <a:ext cx="8504500" cy="189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623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9078</TotalTime>
  <Words>3481</Words>
  <Application>Microsoft Office PowerPoint</Application>
  <PresentationFormat>Custom</PresentationFormat>
  <Paragraphs>413</Paragraphs>
  <Slides>43</Slides>
  <Notes>31</Notes>
  <HiddenSlides>1</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3_Office Theme</vt:lpstr>
      <vt:lpstr>Calculating a NEWS Score</vt:lpstr>
      <vt:lpstr>Calculating a NEWS2 score</vt:lpstr>
      <vt:lpstr>  Take observation and calculate NEWS2 scores You take Charlie’s observations twice one hour apart and record the following readings: </vt:lpstr>
      <vt:lpstr>PowerPoint Presentation</vt:lpstr>
      <vt:lpstr>Escalation – get the right help</vt:lpstr>
      <vt:lpstr>Understanding your resident</vt:lpstr>
      <vt:lpstr>PowerPoint Presentation</vt:lpstr>
      <vt:lpstr>PowerPoint Presentation</vt:lpstr>
      <vt:lpstr>PowerPoint Presentation</vt:lpstr>
      <vt:lpstr>Scenario: Charlie </vt:lpstr>
      <vt:lpstr>What is normal for Charlie</vt:lpstr>
      <vt:lpstr>  Take observation and calculate NEWS2 scores You take Charlie’s observations twice one hour apart and record the following readings: </vt:lpstr>
      <vt:lpstr>    Escalation</vt:lpstr>
      <vt:lpstr>Escalate concerns to the GP using SBARD to structure your communication.</vt:lpstr>
      <vt:lpstr>SBARD  </vt:lpstr>
      <vt:lpstr>SBARD  </vt:lpstr>
      <vt:lpstr>Outcome </vt:lpstr>
      <vt:lpstr>Reflection </vt:lpstr>
      <vt:lpstr>  Recent use of RESTORE2 in a home in Bristol  </vt:lpstr>
      <vt:lpstr>PowerPoint Presentation</vt:lpstr>
      <vt:lpstr>PowerPoint Presentation</vt:lpstr>
      <vt:lpstr>PowerPoint Presentation</vt:lpstr>
      <vt:lpstr>PowerPoint Presentation</vt:lpstr>
      <vt:lpstr>Awareness of ReSPECT</vt:lpstr>
      <vt:lpstr> </vt:lpstr>
      <vt:lpstr>What is a ReSPECT conversation? </vt:lpstr>
      <vt:lpstr>How to recognise the form</vt:lpstr>
      <vt:lpstr>Example of completed ReSPECT form</vt:lpstr>
      <vt:lpstr> How to care for someone with a ReSPECT form</vt:lpstr>
      <vt:lpstr>Action in a life threatening situation</vt:lpstr>
      <vt:lpstr>Thank you… now it’s over to you!</vt:lpstr>
      <vt:lpstr>The end…….what we have covered so far</vt:lpstr>
      <vt:lpstr>Additional resources</vt:lpstr>
      <vt:lpstr>Additional training available</vt:lpstr>
      <vt:lpstr>Additional training available</vt:lpstr>
      <vt:lpstr>You can also access the films as part of the full training on Health Education England’s e-Learning for Healthcare (e-LfH) Hub (www.e-lfh.org.uk), an educational web-based platform that provides quality assured online training content for the UK’s health and care workforce, from this link.</vt:lpstr>
      <vt:lpstr>Rollout handbook</vt:lpstr>
      <vt:lpstr>Free NEWS2 e-learning</vt:lpstr>
      <vt:lpstr>Advance Care planning- Quick guide</vt:lpstr>
      <vt:lpstr>PowerPoint Presentation</vt:lpstr>
      <vt:lpstr> </vt:lpstr>
      <vt:lpstr>PowerPoint Presentation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care homes</dc:title>
  <dc:creator>Nat Delaney</dc:creator>
  <cp:lastModifiedBy>Ryan Emma</cp:lastModifiedBy>
  <cp:revision>220</cp:revision>
  <dcterms:created xsi:type="dcterms:W3CDTF">2020-04-28T07:38:02Z</dcterms:created>
  <dcterms:modified xsi:type="dcterms:W3CDTF">2021-08-10T13:49:29Z</dcterms:modified>
</cp:coreProperties>
</file>