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82" r:id="rId2"/>
    <p:sldMasterId id="2147483695" r:id="rId3"/>
    <p:sldMasterId id="2147483707" r:id="rId4"/>
  </p:sldMasterIdLst>
  <p:notesMasterIdLst>
    <p:notesMasterId r:id="rId40"/>
  </p:notesMasterIdLst>
  <p:sldIdLst>
    <p:sldId id="419" r:id="rId5"/>
    <p:sldId id="531" r:id="rId6"/>
    <p:sldId id="464" r:id="rId7"/>
    <p:sldId id="410" r:id="rId8"/>
    <p:sldId id="502" r:id="rId9"/>
    <p:sldId id="343" r:id="rId10"/>
    <p:sldId id="518" r:id="rId11"/>
    <p:sldId id="420" r:id="rId12"/>
    <p:sldId id="505" r:id="rId13"/>
    <p:sldId id="533" r:id="rId14"/>
    <p:sldId id="534" r:id="rId15"/>
    <p:sldId id="468" r:id="rId16"/>
    <p:sldId id="519" r:id="rId17"/>
    <p:sldId id="526" r:id="rId18"/>
    <p:sldId id="527" r:id="rId19"/>
    <p:sldId id="528" r:id="rId20"/>
    <p:sldId id="529" r:id="rId21"/>
    <p:sldId id="530" r:id="rId22"/>
    <p:sldId id="516" r:id="rId23"/>
    <p:sldId id="401" r:id="rId24"/>
    <p:sldId id="470" r:id="rId25"/>
    <p:sldId id="406" r:id="rId26"/>
    <p:sldId id="372" r:id="rId27"/>
    <p:sldId id="408" r:id="rId28"/>
    <p:sldId id="523" r:id="rId29"/>
    <p:sldId id="504" r:id="rId30"/>
    <p:sldId id="503" r:id="rId31"/>
    <p:sldId id="349" r:id="rId32"/>
    <p:sldId id="475" r:id="rId33"/>
    <p:sldId id="348" r:id="rId34"/>
    <p:sldId id="350" r:id="rId35"/>
    <p:sldId id="351" r:id="rId36"/>
    <p:sldId id="476" r:id="rId37"/>
    <p:sldId id="353" r:id="rId38"/>
    <p:sldId id="47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RESTORE2 Full training (CONTENT)" id="{61328D84-FF64-BC44-A308-704F60934458}">
          <p14:sldIdLst>
            <p14:sldId id="419"/>
            <p14:sldId id="531"/>
            <p14:sldId id="464"/>
            <p14:sldId id="410"/>
            <p14:sldId id="502"/>
            <p14:sldId id="343"/>
            <p14:sldId id="518"/>
            <p14:sldId id="420"/>
            <p14:sldId id="505"/>
            <p14:sldId id="533"/>
            <p14:sldId id="534"/>
            <p14:sldId id="468"/>
            <p14:sldId id="519"/>
          </p14:sldIdLst>
        </p14:section>
        <p14:section name="Why RESTORE2- case study" id="{DF0112F7-0B99-4A13-AAE4-69899BD24D44}">
          <p14:sldIdLst>
            <p14:sldId id="526"/>
            <p14:sldId id="527"/>
            <p14:sldId id="528"/>
            <p14:sldId id="529"/>
            <p14:sldId id="530"/>
          </p14:sldIdLst>
        </p14:section>
        <p14:section name="Components: Soft signs" id="{CB873D73-2214-43F4-8D4F-C3402BD33139}">
          <p14:sldIdLst>
            <p14:sldId id="516"/>
          </p14:sldIdLst>
        </p14:section>
        <p14:section name="Taking physiological Observations (CONTENT)" id="{94EEE976-6CC1-1540-8E4A-759BB3C36023}">
          <p14:sldIdLst>
            <p14:sldId id="401"/>
            <p14:sldId id="470"/>
            <p14:sldId id="406"/>
            <p14:sldId id="372"/>
            <p14:sldId id="408"/>
            <p14:sldId id="523"/>
            <p14:sldId id="504"/>
            <p14:sldId id="503"/>
            <p14:sldId id="349"/>
            <p14:sldId id="475"/>
            <p14:sldId id="348"/>
            <p14:sldId id="350"/>
            <p14:sldId id="351"/>
            <p14:sldId id="476"/>
            <p14:sldId id="353"/>
            <p14:sldId id="472"/>
          </p14:sldIdLst>
        </p14:section>
      </p14:sectionLst>
    </p:ex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B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12" autoAdjust="0"/>
    <p:restoredTop sz="67224" autoAdjust="0"/>
  </p:normalViewPr>
  <p:slideViewPr>
    <p:cSldViewPr snapToGrid="0" showGuides="1">
      <p:cViewPr varScale="1">
        <p:scale>
          <a:sx n="45" d="100"/>
          <a:sy n="45" d="100"/>
        </p:scale>
        <p:origin x="-1548" y="-68"/>
      </p:cViewPr>
      <p:guideLst>
        <p:guide orient="horz" pos="2160"/>
        <p:guide pos="3840"/>
      </p:guideLst>
    </p:cSldViewPr>
  </p:slideViewPr>
  <p:outlineViewPr>
    <p:cViewPr>
      <p:scale>
        <a:sx n="33" d="100"/>
        <a:sy n="33" d="100"/>
      </p:scale>
      <p:origin x="0" y="44772"/>
    </p:cViewPr>
  </p:outlineViewPr>
  <p:notesTextViewPr>
    <p:cViewPr>
      <p:scale>
        <a:sx n="1" d="1"/>
        <a:sy n="1" d="1"/>
      </p:scale>
      <p:origin x="0" y="0"/>
    </p:cViewPr>
  </p:notesTextViewPr>
  <p:sorterViewPr>
    <p:cViewPr>
      <p:scale>
        <a:sx n="66" d="100"/>
        <a:sy n="66" d="100"/>
      </p:scale>
      <p:origin x="0" y="28"/>
    </p:cViewPr>
  </p:sorterViewPr>
  <p:gridSpacing cx="90001" cy="90001"/>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diagrams/_rels/data4.xml.rels><?xml version="1.0" encoding="UTF-8" standalone="yes"?>
<Relationships xmlns="http://schemas.openxmlformats.org/package/2006/relationships"><Relationship Id="rId8" Type="http://schemas.openxmlformats.org/officeDocument/2006/relationships/image" Target="../media/image76.svg"/><Relationship Id="rId3" Type="http://schemas.openxmlformats.org/officeDocument/2006/relationships/image" Target="../media/image44.png"/><Relationship Id="rId7" Type="http://schemas.openxmlformats.org/officeDocument/2006/relationships/image" Target="../media/image47.png"/><Relationship Id="rId2" Type="http://schemas.openxmlformats.org/officeDocument/2006/relationships/image" Target="../media/image70.svg"/><Relationship Id="rId1" Type="http://schemas.openxmlformats.org/officeDocument/2006/relationships/image" Target="../media/image43.png"/><Relationship Id="rId6" Type="http://schemas.openxmlformats.org/officeDocument/2006/relationships/image" Target="../media/image74.svg"/><Relationship Id="rId5" Type="http://schemas.openxmlformats.org/officeDocument/2006/relationships/image" Target="../media/image46.png"/><Relationship Id="rId10" Type="http://schemas.openxmlformats.org/officeDocument/2006/relationships/image" Target="../media/image78.svg"/><Relationship Id="rId4" Type="http://schemas.openxmlformats.org/officeDocument/2006/relationships/image" Target="../media/image45.png"/><Relationship Id="rId9" Type="http://schemas.openxmlformats.org/officeDocument/2006/relationships/image" Target="../media/image48.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6A64F5-6B14-4960-9781-D272463FC136}"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US"/>
        </a:p>
      </dgm:t>
    </dgm:pt>
    <dgm:pt modelId="{2C984C66-F8DD-4B93-BC70-2DFCACE7BCC6}">
      <dgm:prSet/>
      <dgm:spPr/>
      <dgm:t>
        <a:bodyPr/>
        <a:lstStyle/>
        <a:p>
          <a:r>
            <a:rPr lang="en-GB" dirty="0" smtClean="0"/>
            <a:t>RESTORE2</a:t>
          </a:r>
          <a:r>
            <a:rPr lang="en-GB" baseline="30000" dirty="0" smtClean="0"/>
            <a:t>TM</a:t>
          </a:r>
          <a:endParaRPr lang="en-US" dirty="0"/>
        </a:p>
      </dgm:t>
    </dgm:pt>
    <dgm:pt modelId="{A1428A28-DF5A-412A-96F5-E7C30FE24CFC}" type="parTrans" cxnId="{3427314D-DD01-4A99-A6FA-D8E84277ED85}">
      <dgm:prSet/>
      <dgm:spPr/>
      <dgm:t>
        <a:bodyPr/>
        <a:lstStyle/>
        <a:p>
          <a:endParaRPr lang="en-US"/>
        </a:p>
      </dgm:t>
    </dgm:pt>
    <dgm:pt modelId="{5A65426F-DA01-4A60-9140-E3CF78576309}" type="sibTrans" cxnId="{3427314D-DD01-4A99-A6FA-D8E84277ED85}">
      <dgm:prSet/>
      <dgm:spPr/>
      <dgm:t>
        <a:bodyPr/>
        <a:lstStyle/>
        <a:p>
          <a:endParaRPr lang="en-US"/>
        </a:p>
      </dgm:t>
    </dgm:pt>
    <dgm:pt modelId="{1B32E1DC-771B-4B40-A3B1-0CA13AE4D5E9}">
      <dgm:prSet/>
      <dgm:spPr/>
      <dgm:t>
        <a:bodyPr/>
        <a:lstStyle/>
        <a:p>
          <a:r>
            <a:rPr lang="en-GB" dirty="0"/>
            <a:t>Taking physical observations</a:t>
          </a:r>
          <a:endParaRPr lang="en-US" dirty="0"/>
        </a:p>
      </dgm:t>
    </dgm:pt>
    <dgm:pt modelId="{E9B14A38-515E-43B6-A24D-F23DE11BF41E}" type="parTrans" cxnId="{E279A085-B446-4072-A7DE-D8E458508DF0}">
      <dgm:prSet/>
      <dgm:spPr/>
      <dgm:t>
        <a:bodyPr/>
        <a:lstStyle/>
        <a:p>
          <a:endParaRPr lang="en-US"/>
        </a:p>
      </dgm:t>
    </dgm:pt>
    <dgm:pt modelId="{3539C438-32B9-49C4-9E00-64F70685821E}" type="sibTrans" cxnId="{E279A085-B446-4072-A7DE-D8E458508DF0}">
      <dgm:prSet/>
      <dgm:spPr/>
      <dgm:t>
        <a:bodyPr/>
        <a:lstStyle/>
        <a:p>
          <a:endParaRPr lang="en-US"/>
        </a:p>
      </dgm:t>
    </dgm:pt>
    <dgm:pt modelId="{86FEE66E-D160-412A-BBD5-72C4630461B4}">
      <dgm:prSet/>
      <dgm:spPr/>
      <dgm:t>
        <a:bodyPr/>
        <a:lstStyle/>
        <a:p>
          <a:r>
            <a:rPr lang="en-GB" dirty="0"/>
            <a:t>Calculating NEWS2 </a:t>
          </a:r>
          <a:endParaRPr lang="en-US" dirty="0"/>
        </a:p>
      </dgm:t>
    </dgm:pt>
    <dgm:pt modelId="{F2B9F1FD-38A1-41B1-928C-D3B7F72C18CC}" type="parTrans" cxnId="{022A472D-2633-453B-8C99-7A57FADEE978}">
      <dgm:prSet/>
      <dgm:spPr/>
      <dgm:t>
        <a:bodyPr/>
        <a:lstStyle/>
        <a:p>
          <a:endParaRPr lang="en-US"/>
        </a:p>
      </dgm:t>
    </dgm:pt>
    <dgm:pt modelId="{7159AD77-3604-4A71-B33E-7B0E075A13AE}" type="sibTrans" cxnId="{022A472D-2633-453B-8C99-7A57FADEE978}">
      <dgm:prSet/>
      <dgm:spPr/>
      <dgm:t>
        <a:bodyPr/>
        <a:lstStyle/>
        <a:p>
          <a:endParaRPr lang="en-US"/>
        </a:p>
      </dgm:t>
    </dgm:pt>
    <dgm:pt modelId="{DA6D0003-F6FE-449A-8569-E8AC649EB8BC}">
      <dgm:prSet/>
      <dgm:spPr/>
      <dgm:t>
        <a:bodyPr/>
        <a:lstStyle/>
        <a:p>
          <a:r>
            <a:rPr lang="en-GB" dirty="0"/>
            <a:t>ReSPECT</a:t>
          </a:r>
          <a:endParaRPr lang="en-US" dirty="0"/>
        </a:p>
      </dgm:t>
    </dgm:pt>
    <dgm:pt modelId="{75B922AD-07EC-4FC4-8A70-DB6980FC96D2}" type="parTrans" cxnId="{0B947C55-833A-4B29-860C-AB8E8336EDBD}">
      <dgm:prSet/>
      <dgm:spPr/>
      <dgm:t>
        <a:bodyPr/>
        <a:lstStyle/>
        <a:p>
          <a:endParaRPr lang="en-US"/>
        </a:p>
      </dgm:t>
    </dgm:pt>
    <dgm:pt modelId="{826B785C-313F-4E42-BAF3-21B77E4F1807}" type="sibTrans" cxnId="{0B947C55-833A-4B29-860C-AB8E8336EDBD}">
      <dgm:prSet/>
      <dgm:spPr/>
      <dgm:t>
        <a:bodyPr/>
        <a:lstStyle/>
        <a:p>
          <a:endParaRPr lang="en-US"/>
        </a:p>
      </dgm:t>
    </dgm:pt>
    <dgm:pt modelId="{46742F03-6E7F-4A7B-865A-33003587D98E}">
      <dgm:prSet/>
      <dgm:spPr/>
      <dgm:t>
        <a:bodyPr/>
        <a:lstStyle/>
        <a:p>
          <a:r>
            <a:rPr lang="en-GB" dirty="0"/>
            <a:t>Q&amp;A</a:t>
          </a:r>
          <a:endParaRPr lang="en-US" dirty="0"/>
        </a:p>
      </dgm:t>
    </dgm:pt>
    <dgm:pt modelId="{A8E974DE-F6D9-4DCA-85C1-6FE92566C262}" type="parTrans" cxnId="{002C1771-6A79-4A5E-B685-750B75189F71}">
      <dgm:prSet/>
      <dgm:spPr/>
      <dgm:t>
        <a:bodyPr/>
        <a:lstStyle/>
        <a:p>
          <a:endParaRPr lang="en-US"/>
        </a:p>
      </dgm:t>
    </dgm:pt>
    <dgm:pt modelId="{2829F07D-4922-48B2-829B-B5E8A7E520F1}" type="sibTrans" cxnId="{002C1771-6A79-4A5E-B685-750B75189F71}">
      <dgm:prSet/>
      <dgm:spPr/>
      <dgm:t>
        <a:bodyPr/>
        <a:lstStyle/>
        <a:p>
          <a:endParaRPr lang="en-US"/>
        </a:p>
      </dgm:t>
    </dgm:pt>
    <dgm:pt modelId="{D58CAA0A-37F8-4E84-8E1C-5610A535565A}">
      <dgm:prSet/>
      <dgm:spPr/>
      <dgm:t>
        <a:bodyPr/>
        <a:lstStyle/>
        <a:p>
          <a:r>
            <a:rPr lang="en-GB"/>
            <a:t>Close</a:t>
          </a:r>
          <a:endParaRPr lang="en-US"/>
        </a:p>
      </dgm:t>
    </dgm:pt>
    <dgm:pt modelId="{BE478303-A708-4F81-B012-E4E0F76E0E4D}" type="parTrans" cxnId="{228E0C8E-03DB-4C1A-9FE6-8A1C171A397F}">
      <dgm:prSet/>
      <dgm:spPr/>
      <dgm:t>
        <a:bodyPr/>
        <a:lstStyle/>
        <a:p>
          <a:endParaRPr lang="en-US"/>
        </a:p>
      </dgm:t>
    </dgm:pt>
    <dgm:pt modelId="{035A3F29-6AC0-4C12-AD9D-E9DEC14F5549}" type="sibTrans" cxnId="{228E0C8E-03DB-4C1A-9FE6-8A1C171A397F}">
      <dgm:prSet/>
      <dgm:spPr/>
      <dgm:t>
        <a:bodyPr/>
        <a:lstStyle/>
        <a:p>
          <a:endParaRPr lang="en-US"/>
        </a:p>
      </dgm:t>
    </dgm:pt>
    <dgm:pt modelId="{B8E7F26D-B969-9B4A-8EEA-4A03570F3EBB}" type="pres">
      <dgm:prSet presAssocID="{B16A64F5-6B14-4960-9781-D272463FC136}" presName="diagram" presStyleCnt="0">
        <dgm:presLayoutVars>
          <dgm:dir/>
          <dgm:resizeHandles val="exact"/>
        </dgm:presLayoutVars>
      </dgm:prSet>
      <dgm:spPr/>
      <dgm:t>
        <a:bodyPr/>
        <a:lstStyle/>
        <a:p>
          <a:endParaRPr lang="en-GB"/>
        </a:p>
      </dgm:t>
    </dgm:pt>
    <dgm:pt modelId="{A9E6573E-2448-EE42-B524-C07544769F33}" type="pres">
      <dgm:prSet presAssocID="{2C984C66-F8DD-4B93-BC70-2DFCACE7BCC6}" presName="node" presStyleLbl="node1" presStyleIdx="0" presStyleCnt="6">
        <dgm:presLayoutVars>
          <dgm:bulletEnabled val="1"/>
        </dgm:presLayoutVars>
      </dgm:prSet>
      <dgm:spPr/>
      <dgm:t>
        <a:bodyPr/>
        <a:lstStyle/>
        <a:p>
          <a:endParaRPr lang="en-GB"/>
        </a:p>
      </dgm:t>
    </dgm:pt>
    <dgm:pt modelId="{4DB6477C-04F7-2A4D-97CA-27A917B5293B}" type="pres">
      <dgm:prSet presAssocID="{5A65426F-DA01-4A60-9140-E3CF78576309}" presName="sibTrans" presStyleCnt="0"/>
      <dgm:spPr/>
    </dgm:pt>
    <dgm:pt modelId="{EA59DAEB-8E8D-BE42-AAD7-757A0A3C3797}" type="pres">
      <dgm:prSet presAssocID="{1B32E1DC-771B-4B40-A3B1-0CA13AE4D5E9}" presName="node" presStyleLbl="node1" presStyleIdx="1" presStyleCnt="6">
        <dgm:presLayoutVars>
          <dgm:bulletEnabled val="1"/>
        </dgm:presLayoutVars>
      </dgm:prSet>
      <dgm:spPr/>
      <dgm:t>
        <a:bodyPr/>
        <a:lstStyle/>
        <a:p>
          <a:endParaRPr lang="en-GB"/>
        </a:p>
      </dgm:t>
    </dgm:pt>
    <dgm:pt modelId="{74AEA1C2-7D7B-6E45-BB26-117529CC31C1}" type="pres">
      <dgm:prSet presAssocID="{3539C438-32B9-49C4-9E00-64F70685821E}" presName="sibTrans" presStyleCnt="0"/>
      <dgm:spPr/>
    </dgm:pt>
    <dgm:pt modelId="{A7473C7A-76FB-EF4F-8180-C5240E0A8977}" type="pres">
      <dgm:prSet presAssocID="{86FEE66E-D160-412A-BBD5-72C4630461B4}" presName="node" presStyleLbl="node1" presStyleIdx="2" presStyleCnt="6">
        <dgm:presLayoutVars>
          <dgm:bulletEnabled val="1"/>
        </dgm:presLayoutVars>
      </dgm:prSet>
      <dgm:spPr/>
      <dgm:t>
        <a:bodyPr/>
        <a:lstStyle/>
        <a:p>
          <a:endParaRPr lang="en-GB"/>
        </a:p>
      </dgm:t>
    </dgm:pt>
    <dgm:pt modelId="{FD131236-D908-9441-A164-1E4AA1D83D91}" type="pres">
      <dgm:prSet presAssocID="{7159AD77-3604-4A71-B33E-7B0E075A13AE}" presName="sibTrans" presStyleCnt="0"/>
      <dgm:spPr/>
    </dgm:pt>
    <dgm:pt modelId="{CADC0678-522D-6142-A02C-E4EC0D74EC46}" type="pres">
      <dgm:prSet presAssocID="{DA6D0003-F6FE-449A-8569-E8AC649EB8BC}" presName="node" presStyleLbl="node1" presStyleIdx="3" presStyleCnt="6">
        <dgm:presLayoutVars>
          <dgm:bulletEnabled val="1"/>
        </dgm:presLayoutVars>
      </dgm:prSet>
      <dgm:spPr/>
      <dgm:t>
        <a:bodyPr/>
        <a:lstStyle/>
        <a:p>
          <a:endParaRPr lang="en-GB"/>
        </a:p>
      </dgm:t>
    </dgm:pt>
    <dgm:pt modelId="{49114F3C-62A4-934D-92EE-3AAE86EEFD59}" type="pres">
      <dgm:prSet presAssocID="{826B785C-313F-4E42-BAF3-21B77E4F1807}" presName="sibTrans" presStyleCnt="0"/>
      <dgm:spPr/>
    </dgm:pt>
    <dgm:pt modelId="{ABA2E509-564E-604F-9138-46F006DAD79E}" type="pres">
      <dgm:prSet presAssocID="{46742F03-6E7F-4A7B-865A-33003587D98E}" presName="node" presStyleLbl="node1" presStyleIdx="4" presStyleCnt="6">
        <dgm:presLayoutVars>
          <dgm:bulletEnabled val="1"/>
        </dgm:presLayoutVars>
      </dgm:prSet>
      <dgm:spPr/>
      <dgm:t>
        <a:bodyPr/>
        <a:lstStyle/>
        <a:p>
          <a:endParaRPr lang="en-GB"/>
        </a:p>
      </dgm:t>
    </dgm:pt>
    <dgm:pt modelId="{FACE0F55-12BF-754D-84D5-0053A6FBE162}" type="pres">
      <dgm:prSet presAssocID="{2829F07D-4922-48B2-829B-B5E8A7E520F1}" presName="sibTrans" presStyleCnt="0"/>
      <dgm:spPr/>
    </dgm:pt>
    <dgm:pt modelId="{CB2CB6EB-A732-C341-ACA1-912981FDC34D}" type="pres">
      <dgm:prSet presAssocID="{D58CAA0A-37F8-4E84-8E1C-5610A535565A}" presName="node" presStyleLbl="node1" presStyleIdx="5" presStyleCnt="6">
        <dgm:presLayoutVars>
          <dgm:bulletEnabled val="1"/>
        </dgm:presLayoutVars>
      </dgm:prSet>
      <dgm:spPr/>
      <dgm:t>
        <a:bodyPr/>
        <a:lstStyle/>
        <a:p>
          <a:endParaRPr lang="en-GB"/>
        </a:p>
      </dgm:t>
    </dgm:pt>
  </dgm:ptLst>
  <dgm:cxnLst>
    <dgm:cxn modelId="{228E0C8E-03DB-4C1A-9FE6-8A1C171A397F}" srcId="{B16A64F5-6B14-4960-9781-D272463FC136}" destId="{D58CAA0A-37F8-4E84-8E1C-5610A535565A}" srcOrd="5" destOrd="0" parTransId="{BE478303-A708-4F81-B012-E4E0F76E0E4D}" sibTransId="{035A3F29-6AC0-4C12-AD9D-E9DEC14F5549}"/>
    <dgm:cxn modelId="{9FBA74F3-1E87-664C-B9F4-C2E2DADDCB13}" type="presOf" srcId="{2C984C66-F8DD-4B93-BC70-2DFCACE7BCC6}" destId="{A9E6573E-2448-EE42-B524-C07544769F33}" srcOrd="0" destOrd="0" presId="urn:microsoft.com/office/officeart/2005/8/layout/default"/>
    <dgm:cxn modelId="{59A3BD12-E192-A242-A9D9-0B7DB3798EC2}" type="presOf" srcId="{46742F03-6E7F-4A7B-865A-33003587D98E}" destId="{ABA2E509-564E-604F-9138-46F006DAD79E}" srcOrd="0" destOrd="0" presId="urn:microsoft.com/office/officeart/2005/8/layout/default"/>
    <dgm:cxn modelId="{0B947C55-833A-4B29-860C-AB8E8336EDBD}" srcId="{B16A64F5-6B14-4960-9781-D272463FC136}" destId="{DA6D0003-F6FE-449A-8569-E8AC649EB8BC}" srcOrd="3" destOrd="0" parTransId="{75B922AD-07EC-4FC4-8A70-DB6980FC96D2}" sibTransId="{826B785C-313F-4E42-BAF3-21B77E4F1807}"/>
    <dgm:cxn modelId="{D663F6B7-C3EF-E144-9618-4DA2C580DBC8}" type="presOf" srcId="{DA6D0003-F6FE-449A-8569-E8AC649EB8BC}" destId="{CADC0678-522D-6142-A02C-E4EC0D74EC46}" srcOrd="0" destOrd="0" presId="urn:microsoft.com/office/officeart/2005/8/layout/default"/>
    <dgm:cxn modelId="{022A472D-2633-453B-8C99-7A57FADEE978}" srcId="{B16A64F5-6B14-4960-9781-D272463FC136}" destId="{86FEE66E-D160-412A-BBD5-72C4630461B4}" srcOrd="2" destOrd="0" parTransId="{F2B9F1FD-38A1-41B1-928C-D3B7F72C18CC}" sibTransId="{7159AD77-3604-4A71-B33E-7B0E075A13AE}"/>
    <dgm:cxn modelId="{002C1771-6A79-4A5E-B685-750B75189F71}" srcId="{B16A64F5-6B14-4960-9781-D272463FC136}" destId="{46742F03-6E7F-4A7B-865A-33003587D98E}" srcOrd="4" destOrd="0" parTransId="{A8E974DE-F6D9-4DCA-85C1-6FE92566C262}" sibTransId="{2829F07D-4922-48B2-829B-B5E8A7E520F1}"/>
    <dgm:cxn modelId="{3427314D-DD01-4A99-A6FA-D8E84277ED85}" srcId="{B16A64F5-6B14-4960-9781-D272463FC136}" destId="{2C984C66-F8DD-4B93-BC70-2DFCACE7BCC6}" srcOrd="0" destOrd="0" parTransId="{A1428A28-DF5A-412A-96F5-E7C30FE24CFC}" sibTransId="{5A65426F-DA01-4A60-9140-E3CF78576309}"/>
    <dgm:cxn modelId="{11536419-440E-1642-B926-172EC46F7271}" type="presOf" srcId="{1B32E1DC-771B-4B40-A3B1-0CA13AE4D5E9}" destId="{EA59DAEB-8E8D-BE42-AAD7-757A0A3C3797}" srcOrd="0" destOrd="0" presId="urn:microsoft.com/office/officeart/2005/8/layout/default"/>
    <dgm:cxn modelId="{9A5B235A-7155-CC49-A589-1E5DB832BFA0}" type="presOf" srcId="{D58CAA0A-37F8-4E84-8E1C-5610A535565A}" destId="{CB2CB6EB-A732-C341-ACA1-912981FDC34D}" srcOrd="0" destOrd="0" presId="urn:microsoft.com/office/officeart/2005/8/layout/default"/>
    <dgm:cxn modelId="{E279A085-B446-4072-A7DE-D8E458508DF0}" srcId="{B16A64F5-6B14-4960-9781-D272463FC136}" destId="{1B32E1DC-771B-4B40-A3B1-0CA13AE4D5E9}" srcOrd="1" destOrd="0" parTransId="{E9B14A38-515E-43B6-A24D-F23DE11BF41E}" sibTransId="{3539C438-32B9-49C4-9E00-64F70685821E}"/>
    <dgm:cxn modelId="{2B01E2D5-DA96-CD4F-87BF-7D19734B3AA6}" type="presOf" srcId="{B16A64F5-6B14-4960-9781-D272463FC136}" destId="{B8E7F26D-B969-9B4A-8EEA-4A03570F3EBB}" srcOrd="0" destOrd="0" presId="urn:microsoft.com/office/officeart/2005/8/layout/default"/>
    <dgm:cxn modelId="{FFB9E78E-D451-C746-B523-2E73CB1F8D28}" type="presOf" srcId="{86FEE66E-D160-412A-BBD5-72C4630461B4}" destId="{A7473C7A-76FB-EF4F-8180-C5240E0A8977}" srcOrd="0" destOrd="0" presId="urn:microsoft.com/office/officeart/2005/8/layout/default"/>
    <dgm:cxn modelId="{FD56CBE7-FDE1-194A-A3FF-1C68A5E3C49E}" type="presParOf" srcId="{B8E7F26D-B969-9B4A-8EEA-4A03570F3EBB}" destId="{A9E6573E-2448-EE42-B524-C07544769F33}" srcOrd="0" destOrd="0" presId="urn:microsoft.com/office/officeart/2005/8/layout/default"/>
    <dgm:cxn modelId="{19E374B5-CF46-814F-AC03-2FD9318CDFB7}" type="presParOf" srcId="{B8E7F26D-B969-9B4A-8EEA-4A03570F3EBB}" destId="{4DB6477C-04F7-2A4D-97CA-27A917B5293B}" srcOrd="1" destOrd="0" presId="urn:microsoft.com/office/officeart/2005/8/layout/default"/>
    <dgm:cxn modelId="{26039ABC-F1CC-C24D-B355-4F6B1FB2C209}" type="presParOf" srcId="{B8E7F26D-B969-9B4A-8EEA-4A03570F3EBB}" destId="{EA59DAEB-8E8D-BE42-AAD7-757A0A3C3797}" srcOrd="2" destOrd="0" presId="urn:microsoft.com/office/officeart/2005/8/layout/default"/>
    <dgm:cxn modelId="{94B44001-9D7E-C14B-98BE-5F36C0EDC525}" type="presParOf" srcId="{B8E7F26D-B969-9B4A-8EEA-4A03570F3EBB}" destId="{74AEA1C2-7D7B-6E45-BB26-117529CC31C1}" srcOrd="3" destOrd="0" presId="urn:microsoft.com/office/officeart/2005/8/layout/default"/>
    <dgm:cxn modelId="{9B447EA6-1FD0-A245-A77D-9313F7EFD26C}" type="presParOf" srcId="{B8E7F26D-B969-9B4A-8EEA-4A03570F3EBB}" destId="{A7473C7A-76FB-EF4F-8180-C5240E0A8977}" srcOrd="4" destOrd="0" presId="urn:microsoft.com/office/officeart/2005/8/layout/default"/>
    <dgm:cxn modelId="{4EDA9A93-B5C8-A14C-B92B-7C5056579D94}" type="presParOf" srcId="{B8E7F26D-B969-9B4A-8EEA-4A03570F3EBB}" destId="{FD131236-D908-9441-A164-1E4AA1D83D91}" srcOrd="5" destOrd="0" presId="urn:microsoft.com/office/officeart/2005/8/layout/default"/>
    <dgm:cxn modelId="{006E39B8-AA95-AC46-B7B3-E253FD256635}" type="presParOf" srcId="{B8E7F26D-B969-9B4A-8EEA-4A03570F3EBB}" destId="{CADC0678-522D-6142-A02C-E4EC0D74EC46}" srcOrd="6" destOrd="0" presId="urn:microsoft.com/office/officeart/2005/8/layout/default"/>
    <dgm:cxn modelId="{67DC9384-F97A-6244-A6C6-79002DC6B813}" type="presParOf" srcId="{B8E7F26D-B969-9B4A-8EEA-4A03570F3EBB}" destId="{49114F3C-62A4-934D-92EE-3AAE86EEFD59}" srcOrd="7" destOrd="0" presId="urn:microsoft.com/office/officeart/2005/8/layout/default"/>
    <dgm:cxn modelId="{B5B09031-B3CC-E741-8F76-F88236E95321}" type="presParOf" srcId="{B8E7F26D-B969-9B4A-8EEA-4A03570F3EBB}" destId="{ABA2E509-564E-604F-9138-46F006DAD79E}" srcOrd="8" destOrd="0" presId="urn:microsoft.com/office/officeart/2005/8/layout/default"/>
    <dgm:cxn modelId="{10A65E0C-7F7A-7140-A5F3-FA6D9E6A5076}" type="presParOf" srcId="{B8E7F26D-B969-9B4A-8EEA-4A03570F3EBB}" destId="{FACE0F55-12BF-754D-84D5-0053A6FBE162}" srcOrd="9" destOrd="0" presId="urn:microsoft.com/office/officeart/2005/8/layout/default"/>
    <dgm:cxn modelId="{7C06A5D6-AE79-454A-85ED-9E4768CD9959}" type="presParOf" srcId="{B8E7F26D-B969-9B4A-8EEA-4A03570F3EBB}" destId="{CB2CB6EB-A732-C341-ACA1-912981FDC34D}"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C8059E-8EDB-40CD-9F50-BF4236214C72}"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GB"/>
        </a:p>
      </dgm:t>
    </dgm:pt>
    <dgm:pt modelId="{B432EA42-7842-42D9-B073-3194E0B6AB06}">
      <dgm:prSet phldrT="[Text]"/>
      <dgm:spPr>
        <a:solidFill>
          <a:schemeClr val="bg1">
            <a:lumMod val="50000"/>
          </a:schemeClr>
        </a:solidFill>
      </dgm:spPr>
      <dgm:t>
        <a:bodyPr/>
        <a:lstStyle/>
        <a:p>
          <a:r>
            <a:rPr lang="en-GB" dirty="0"/>
            <a:t>Recognise Soft Signs</a:t>
          </a:r>
        </a:p>
      </dgm:t>
    </dgm:pt>
    <dgm:pt modelId="{60141408-228C-4C13-9B4B-4D3B4A44809E}" type="parTrans" cxnId="{ACBFFDD9-4B3F-4EC1-9576-148FA02BB58D}">
      <dgm:prSet/>
      <dgm:spPr/>
      <dgm:t>
        <a:bodyPr/>
        <a:lstStyle/>
        <a:p>
          <a:endParaRPr lang="en-GB"/>
        </a:p>
      </dgm:t>
    </dgm:pt>
    <dgm:pt modelId="{25EE4265-A34D-4744-AF81-7D918DEB68E1}" type="sibTrans" cxnId="{ACBFFDD9-4B3F-4EC1-9576-148FA02BB58D}">
      <dgm:prSet/>
      <dgm:spPr/>
      <dgm:t>
        <a:bodyPr/>
        <a:lstStyle/>
        <a:p>
          <a:endParaRPr lang="en-GB"/>
        </a:p>
      </dgm:t>
    </dgm:pt>
    <dgm:pt modelId="{D892E5AB-EF82-46FE-B7C3-FE7A78E3FEC4}">
      <dgm:prSet phldrT="[Text]"/>
      <dgm:spPr>
        <a:solidFill>
          <a:schemeClr val="tx2"/>
        </a:solidFill>
      </dgm:spPr>
      <dgm:t>
        <a:bodyPr/>
        <a:lstStyle/>
        <a:p>
          <a:r>
            <a:rPr lang="en-GB" dirty="0"/>
            <a:t>Take observations</a:t>
          </a:r>
        </a:p>
      </dgm:t>
    </dgm:pt>
    <dgm:pt modelId="{E4CA80B5-EA9D-4182-B1F5-746986021CC5}" type="parTrans" cxnId="{8BCA43E1-15C0-4AD1-B80C-7CC3F11CF06D}">
      <dgm:prSet/>
      <dgm:spPr/>
      <dgm:t>
        <a:bodyPr/>
        <a:lstStyle/>
        <a:p>
          <a:endParaRPr lang="en-GB"/>
        </a:p>
      </dgm:t>
    </dgm:pt>
    <dgm:pt modelId="{5F0E892E-3922-4D26-B665-54C3C3CAA808}" type="sibTrans" cxnId="{8BCA43E1-15C0-4AD1-B80C-7CC3F11CF06D}">
      <dgm:prSet/>
      <dgm:spPr/>
      <dgm:t>
        <a:bodyPr/>
        <a:lstStyle/>
        <a:p>
          <a:endParaRPr lang="en-GB"/>
        </a:p>
      </dgm:t>
    </dgm:pt>
    <dgm:pt modelId="{0EA745E3-60F9-431E-99E2-7B0128AAF7BA}">
      <dgm:prSet phldrT="[Text]"/>
      <dgm:spPr>
        <a:solidFill>
          <a:schemeClr val="tx2"/>
        </a:solidFill>
      </dgm:spPr>
      <dgm:t>
        <a:bodyPr/>
        <a:lstStyle/>
        <a:p>
          <a:r>
            <a:rPr lang="en-GB" dirty="0"/>
            <a:t>Calculate NEWS</a:t>
          </a:r>
        </a:p>
      </dgm:t>
    </dgm:pt>
    <dgm:pt modelId="{BAD7F5A7-B680-424D-8C6A-57D6591B0D71}" type="parTrans" cxnId="{BE3D6166-6AC5-437F-B916-DC744E163865}">
      <dgm:prSet/>
      <dgm:spPr/>
      <dgm:t>
        <a:bodyPr/>
        <a:lstStyle/>
        <a:p>
          <a:endParaRPr lang="en-GB"/>
        </a:p>
      </dgm:t>
    </dgm:pt>
    <dgm:pt modelId="{8AD6C89B-F1FA-4436-B547-AA483AD1489B}" type="sibTrans" cxnId="{BE3D6166-6AC5-437F-B916-DC744E163865}">
      <dgm:prSet/>
      <dgm:spPr/>
      <dgm:t>
        <a:bodyPr/>
        <a:lstStyle/>
        <a:p>
          <a:endParaRPr lang="en-GB"/>
        </a:p>
      </dgm:t>
    </dgm:pt>
    <dgm:pt modelId="{ECB38104-E9FF-4ECC-8B38-488E5E97F824}">
      <dgm:prSet phldrT="[Text]"/>
      <dgm:spPr>
        <a:solidFill>
          <a:srgbClr val="FF0000"/>
        </a:solidFill>
      </dgm:spPr>
      <dgm:t>
        <a:bodyPr/>
        <a:lstStyle/>
        <a:p>
          <a:r>
            <a:rPr lang="en-GB" dirty="0"/>
            <a:t>Communicate using </a:t>
          </a:r>
          <a:r>
            <a:rPr lang="en-GB" dirty="0" err="1"/>
            <a:t>SBARD</a:t>
          </a:r>
          <a:endParaRPr lang="en-GB" dirty="0"/>
        </a:p>
      </dgm:t>
    </dgm:pt>
    <dgm:pt modelId="{67A722DC-3C8F-4EB0-83B8-7435D5DEEFD2}" type="parTrans" cxnId="{0945460C-8DAC-4388-9E86-CFBD1D4DC539}">
      <dgm:prSet/>
      <dgm:spPr/>
      <dgm:t>
        <a:bodyPr/>
        <a:lstStyle/>
        <a:p>
          <a:endParaRPr lang="en-GB"/>
        </a:p>
      </dgm:t>
    </dgm:pt>
    <dgm:pt modelId="{590606E4-82F5-4FD5-89FD-E6C6F443B4FD}" type="sibTrans" cxnId="{0945460C-8DAC-4388-9E86-CFBD1D4DC539}">
      <dgm:prSet/>
      <dgm:spPr/>
      <dgm:t>
        <a:bodyPr/>
        <a:lstStyle/>
        <a:p>
          <a:endParaRPr lang="en-GB"/>
        </a:p>
      </dgm:t>
    </dgm:pt>
    <dgm:pt modelId="{7725E4A8-9584-48D2-BF20-96656EE62F2E}">
      <dgm:prSet phldrT="[Text]"/>
      <dgm:spPr>
        <a:solidFill>
          <a:srgbClr val="FF0000"/>
        </a:solidFill>
      </dgm:spPr>
      <dgm:t>
        <a:bodyPr/>
        <a:lstStyle/>
        <a:p>
          <a:r>
            <a:rPr lang="en-GB" dirty="0"/>
            <a:t>Escalate using Escalation Tool</a:t>
          </a:r>
        </a:p>
      </dgm:t>
    </dgm:pt>
    <dgm:pt modelId="{37992991-4D4F-427B-A326-325633021658}" type="sibTrans" cxnId="{E8FD4E4B-24A3-4CCA-AADA-F37ABC09A2A3}">
      <dgm:prSet/>
      <dgm:spPr/>
      <dgm:t>
        <a:bodyPr/>
        <a:lstStyle/>
        <a:p>
          <a:endParaRPr lang="en-GB"/>
        </a:p>
      </dgm:t>
    </dgm:pt>
    <dgm:pt modelId="{44C2BD34-BE6A-47C1-BCAF-0F791FDFE878}" type="parTrans" cxnId="{E8FD4E4B-24A3-4CCA-AADA-F37ABC09A2A3}">
      <dgm:prSet/>
      <dgm:spPr/>
      <dgm:t>
        <a:bodyPr/>
        <a:lstStyle/>
        <a:p>
          <a:endParaRPr lang="en-GB"/>
        </a:p>
      </dgm:t>
    </dgm:pt>
    <dgm:pt modelId="{E65891E5-1977-4374-841D-2402C8BD6F80}" type="pres">
      <dgm:prSet presAssocID="{C7C8059E-8EDB-40CD-9F50-BF4236214C72}" presName="cycle" presStyleCnt="0">
        <dgm:presLayoutVars>
          <dgm:dir/>
          <dgm:resizeHandles val="exact"/>
        </dgm:presLayoutVars>
      </dgm:prSet>
      <dgm:spPr/>
      <dgm:t>
        <a:bodyPr/>
        <a:lstStyle/>
        <a:p>
          <a:endParaRPr lang="en-GB"/>
        </a:p>
      </dgm:t>
    </dgm:pt>
    <dgm:pt modelId="{AD09025D-EFB6-4C67-955F-D806511ED860}" type="pres">
      <dgm:prSet presAssocID="{B432EA42-7842-42D9-B073-3194E0B6AB06}" presName="node" presStyleLbl="node1" presStyleIdx="0" presStyleCnt="5">
        <dgm:presLayoutVars>
          <dgm:bulletEnabled val="1"/>
        </dgm:presLayoutVars>
      </dgm:prSet>
      <dgm:spPr/>
      <dgm:t>
        <a:bodyPr/>
        <a:lstStyle/>
        <a:p>
          <a:endParaRPr lang="en-GB"/>
        </a:p>
      </dgm:t>
    </dgm:pt>
    <dgm:pt modelId="{A22AE136-758E-4C0F-8DC6-3042F40A7D11}" type="pres">
      <dgm:prSet presAssocID="{B432EA42-7842-42D9-B073-3194E0B6AB06}" presName="spNode" presStyleCnt="0"/>
      <dgm:spPr/>
    </dgm:pt>
    <dgm:pt modelId="{B381A977-503C-44C5-B3B5-195591FB116A}" type="pres">
      <dgm:prSet presAssocID="{25EE4265-A34D-4744-AF81-7D918DEB68E1}" presName="sibTrans" presStyleLbl="sibTrans1D1" presStyleIdx="0" presStyleCnt="5"/>
      <dgm:spPr/>
      <dgm:t>
        <a:bodyPr/>
        <a:lstStyle/>
        <a:p>
          <a:endParaRPr lang="en-GB"/>
        </a:p>
      </dgm:t>
    </dgm:pt>
    <dgm:pt modelId="{2E02CCE6-6212-4C1A-86EA-E7992E6EF06F}" type="pres">
      <dgm:prSet presAssocID="{D892E5AB-EF82-46FE-B7C3-FE7A78E3FEC4}" presName="node" presStyleLbl="node1" presStyleIdx="1" presStyleCnt="5">
        <dgm:presLayoutVars>
          <dgm:bulletEnabled val="1"/>
        </dgm:presLayoutVars>
      </dgm:prSet>
      <dgm:spPr/>
      <dgm:t>
        <a:bodyPr/>
        <a:lstStyle/>
        <a:p>
          <a:endParaRPr lang="en-GB"/>
        </a:p>
      </dgm:t>
    </dgm:pt>
    <dgm:pt modelId="{1F23B844-15F6-4131-A710-8405BBF42292}" type="pres">
      <dgm:prSet presAssocID="{D892E5AB-EF82-46FE-B7C3-FE7A78E3FEC4}" presName="spNode" presStyleCnt="0"/>
      <dgm:spPr/>
    </dgm:pt>
    <dgm:pt modelId="{6E9F1724-106F-41DB-A154-D843DE361D7A}" type="pres">
      <dgm:prSet presAssocID="{5F0E892E-3922-4D26-B665-54C3C3CAA808}" presName="sibTrans" presStyleLbl="sibTrans1D1" presStyleIdx="1" presStyleCnt="5"/>
      <dgm:spPr/>
      <dgm:t>
        <a:bodyPr/>
        <a:lstStyle/>
        <a:p>
          <a:endParaRPr lang="en-GB"/>
        </a:p>
      </dgm:t>
    </dgm:pt>
    <dgm:pt modelId="{788A39B1-4804-476F-A094-72C26915F2A6}" type="pres">
      <dgm:prSet presAssocID="{0EA745E3-60F9-431E-99E2-7B0128AAF7BA}" presName="node" presStyleLbl="node1" presStyleIdx="2" presStyleCnt="5">
        <dgm:presLayoutVars>
          <dgm:bulletEnabled val="1"/>
        </dgm:presLayoutVars>
      </dgm:prSet>
      <dgm:spPr/>
      <dgm:t>
        <a:bodyPr/>
        <a:lstStyle/>
        <a:p>
          <a:endParaRPr lang="en-GB"/>
        </a:p>
      </dgm:t>
    </dgm:pt>
    <dgm:pt modelId="{6C1980B0-E1E8-400E-8D36-1C16C2D8FCE4}" type="pres">
      <dgm:prSet presAssocID="{0EA745E3-60F9-431E-99E2-7B0128AAF7BA}" presName="spNode" presStyleCnt="0"/>
      <dgm:spPr/>
    </dgm:pt>
    <dgm:pt modelId="{58550E4E-BF74-49A7-AA24-2C30C31999FE}" type="pres">
      <dgm:prSet presAssocID="{8AD6C89B-F1FA-4436-B547-AA483AD1489B}" presName="sibTrans" presStyleLbl="sibTrans1D1" presStyleIdx="2" presStyleCnt="5"/>
      <dgm:spPr/>
      <dgm:t>
        <a:bodyPr/>
        <a:lstStyle/>
        <a:p>
          <a:endParaRPr lang="en-GB"/>
        </a:p>
      </dgm:t>
    </dgm:pt>
    <dgm:pt modelId="{9A6CBF6F-5132-42D2-B918-2E1E5C6A6E75}" type="pres">
      <dgm:prSet presAssocID="{7725E4A8-9584-48D2-BF20-96656EE62F2E}" presName="node" presStyleLbl="node1" presStyleIdx="3" presStyleCnt="5">
        <dgm:presLayoutVars>
          <dgm:bulletEnabled val="1"/>
        </dgm:presLayoutVars>
      </dgm:prSet>
      <dgm:spPr/>
      <dgm:t>
        <a:bodyPr/>
        <a:lstStyle/>
        <a:p>
          <a:endParaRPr lang="en-GB"/>
        </a:p>
      </dgm:t>
    </dgm:pt>
    <dgm:pt modelId="{0E2D2C6F-D4A1-4222-A803-80DE122698EB}" type="pres">
      <dgm:prSet presAssocID="{7725E4A8-9584-48D2-BF20-96656EE62F2E}" presName="spNode" presStyleCnt="0"/>
      <dgm:spPr/>
    </dgm:pt>
    <dgm:pt modelId="{5E88134A-3CA2-45C5-B50E-798EA04AC505}" type="pres">
      <dgm:prSet presAssocID="{37992991-4D4F-427B-A326-325633021658}" presName="sibTrans" presStyleLbl="sibTrans1D1" presStyleIdx="3" presStyleCnt="5"/>
      <dgm:spPr/>
      <dgm:t>
        <a:bodyPr/>
        <a:lstStyle/>
        <a:p>
          <a:endParaRPr lang="en-GB"/>
        </a:p>
      </dgm:t>
    </dgm:pt>
    <dgm:pt modelId="{3B7A015E-4CDC-4B7B-BB51-6D3AD5DB7B90}" type="pres">
      <dgm:prSet presAssocID="{ECB38104-E9FF-4ECC-8B38-488E5E97F824}" presName="node" presStyleLbl="node1" presStyleIdx="4" presStyleCnt="5">
        <dgm:presLayoutVars>
          <dgm:bulletEnabled val="1"/>
        </dgm:presLayoutVars>
      </dgm:prSet>
      <dgm:spPr/>
      <dgm:t>
        <a:bodyPr/>
        <a:lstStyle/>
        <a:p>
          <a:endParaRPr lang="en-GB"/>
        </a:p>
      </dgm:t>
    </dgm:pt>
    <dgm:pt modelId="{2E872A7D-EBEC-4ACD-A44C-38DEA068A557}" type="pres">
      <dgm:prSet presAssocID="{ECB38104-E9FF-4ECC-8B38-488E5E97F824}" presName="spNode" presStyleCnt="0"/>
      <dgm:spPr/>
    </dgm:pt>
    <dgm:pt modelId="{EA731AD8-3544-4787-80E4-BD7ECCE0F96D}" type="pres">
      <dgm:prSet presAssocID="{590606E4-82F5-4FD5-89FD-E6C6F443B4FD}" presName="sibTrans" presStyleLbl="sibTrans1D1" presStyleIdx="4" presStyleCnt="5"/>
      <dgm:spPr/>
      <dgm:t>
        <a:bodyPr/>
        <a:lstStyle/>
        <a:p>
          <a:endParaRPr lang="en-GB"/>
        </a:p>
      </dgm:t>
    </dgm:pt>
  </dgm:ptLst>
  <dgm:cxnLst>
    <dgm:cxn modelId="{9FF7D71A-A15C-44E0-83A4-6D24B1533714}" type="presOf" srcId="{590606E4-82F5-4FD5-89FD-E6C6F443B4FD}" destId="{EA731AD8-3544-4787-80E4-BD7ECCE0F96D}" srcOrd="0" destOrd="0" presId="urn:microsoft.com/office/officeart/2005/8/layout/cycle5"/>
    <dgm:cxn modelId="{8E25B53C-D221-44EC-B05D-5A91838BDF56}" type="presOf" srcId="{C7C8059E-8EDB-40CD-9F50-BF4236214C72}" destId="{E65891E5-1977-4374-841D-2402C8BD6F80}" srcOrd="0" destOrd="0" presId="urn:microsoft.com/office/officeart/2005/8/layout/cycle5"/>
    <dgm:cxn modelId="{ACBFFDD9-4B3F-4EC1-9576-148FA02BB58D}" srcId="{C7C8059E-8EDB-40CD-9F50-BF4236214C72}" destId="{B432EA42-7842-42D9-B073-3194E0B6AB06}" srcOrd="0" destOrd="0" parTransId="{60141408-228C-4C13-9B4B-4D3B4A44809E}" sibTransId="{25EE4265-A34D-4744-AF81-7D918DEB68E1}"/>
    <dgm:cxn modelId="{8BCA43E1-15C0-4AD1-B80C-7CC3F11CF06D}" srcId="{C7C8059E-8EDB-40CD-9F50-BF4236214C72}" destId="{D892E5AB-EF82-46FE-B7C3-FE7A78E3FEC4}" srcOrd="1" destOrd="0" parTransId="{E4CA80B5-EA9D-4182-B1F5-746986021CC5}" sibTransId="{5F0E892E-3922-4D26-B665-54C3C3CAA808}"/>
    <dgm:cxn modelId="{05CD124C-1700-4F98-97F5-B57F09C0BA1B}" type="presOf" srcId="{8AD6C89B-F1FA-4436-B547-AA483AD1489B}" destId="{58550E4E-BF74-49A7-AA24-2C30C31999FE}" srcOrd="0" destOrd="0" presId="urn:microsoft.com/office/officeart/2005/8/layout/cycle5"/>
    <dgm:cxn modelId="{E1D1D466-AAA5-4DE8-A3C8-3EC8A4DABB71}" type="presOf" srcId="{25EE4265-A34D-4744-AF81-7D918DEB68E1}" destId="{B381A977-503C-44C5-B3B5-195591FB116A}" srcOrd="0" destOrd="0" presId="urn:microsoft.com/office/officeart/2005/8/layout/cycle5"/>
    <dgm:cxn modelId="{BE3D6166-6AC5-437F-B916-DC744E163865}" srcId="{C7C8059E-8EDB-40CD-9F50-BF4236214C72}" destId="{0EA745E3-60F9-431E-99E2-7B0128AAF7BA}" srcOrd="2" destOrd="0" parTransId="{BAD7F5A7-B680-424D-8C6A-57D6591B0D71}" sibTransId="{8AD6C89B-F1FA-4436-B547-AA483AD1489B}"/>
    <dgm:cxn modelId="{CA1C5282-B450-4C48-BFEE-8BAF02C4CD87}" type="presOf" srcId="{7725E4A8-9584-48D2-BF20-96656EE62F2E}" destId="{9A6CBF6F-5132-42D2-B918-2E1E5C6A6E75}" srcOrd="0" destOrd="0" presId="urn:microsoft.com/office/officeart/2005/8/layout/cycle5"/>
    <dgm:cxn modelId="{9DFFAFFF-0B05-404C-AE49-C8C010F34213}" type="presOf" srcId="{37992991-4D4F-427B-A326-325633021658}" destId="{5E88134A-3CA2-45C5-B50E-798EA04AC505}" srcOrd="0" destOrd="0" presId="urn:microsoft.com/office/officeart/2005/8/layout/cycle5"/>
    <dgm:cxn modelId="{E8FD4E4B-24A3-4CCA-AADA-F37ABC09A2A3}" srcId="{C7C8059E-8EDB-40CD-9F50-BF4236214C72}" destId="{7725E4A8-9584-48D2-BF20-96656EE62F2E}" srcOrd="3" destOrd="0" parTransId="{44C2BD34-BE6A-47C1-BCAF-0F791FDFE878}" sibTransId="{37992991-4D4F-427B-A326-325633021658}"/>
    <dgm:cxn modelId="{91E3AEC0-D536-453D-A2C6-DA71A54B5B7D}" type="presOf" srcId="{B432EA42-7842-42D9-B073-3194E0B6AB06}" destId="{AD09025D-EFB6-4C67-955F-D806511ED860}" srcOrd="0" destOrd="0" presId="urn:microsoft.com/office/officeart/2005/8/layout/cycle5"/>
    <dgm:cxn modelId="{568F4FD4-03EE-48A4-9E1C-C63D12DDCC91}" type="presOf" srcId="{5F0E892E-3922-4D26-B665-54C3C3CAA808}" destId="{6E9F1724-106F-41DB-A154-D843DE361D7A}" srcOrd="0" destOrd="0" presId="urn:microsoft.com/office/officeart/2005/8/layout/cycle5"/>
    <dgm:cxn modelId="{828327BC-F677-452C-8C92-002E70239D2B}" type="presOf" srcId="{0EA745E3-60F9-431E-99E2-7B0128AAF7BA}" destId="{788A39B1-4804-476F-A094-72C26915F2A6}" srcOrd="0" destOrd="0" presId="urn:microsoft.com/office/officeart/2005/8/layout/cycle5"/>
    <dgm:cxn modelId="{838623B5-DB1B-4722-85FE-F4692B99DB73}" type="presOf" srcId="{ECB38104-E9FF-4ECC-8B38-488E5E97F824}" destId="{3B7A015E-4CDC-4B7B-BB51-6D3AD5DB7B90}" srcOrd="0" destOrd="0" presId="urn:microsoft.com/office/officeart/2005/8/layout/cycle5"/>
    <dgm:cxn modelId="{A983BFFC-0BFD-42A6-AD1A-8E66AAB381E9}" type="presOf" srcId="{D892E5AB-EF82-46FE-B7C3-FE7A78E3FEC4}" destId="{2E02CCE6-6212-4C1A-86EA-E7992E6EF06F}" srcOrd="0" destOrd="0" presId="urn:microsoft.com/office/officeart/2005/8/layout/cycle5"/>
    <dgm:cxn modelId="{0945460C-8DAC-4388-9E86-CFBD1D4DC539}" srcId="{C7C8059E-8EDB-40CD-9F50-BF4236214C72}" destId="{ECB38104-E9FF-4ECC-8B38-488E5E97F824}" srcOrd="4" destOrd="0" parTransId="{67A722DC-3C8F-4EB0-83B8-7435D5DEEFD2}" sibTransId="{590606E4-82F5-4FD5-89FD-E6C6F443B4FD}"/>
    <dgm:cxn modelId="{DBF91388-348B-4AB8-84BC-F42F65897B5A}" type="presParOf" srcId="{E65891E5-1977-4374-841D-2402C8BD6F80}" destId="{AD09025D-EFB6-4C67-955F-D806511ED860}" srcOrd="0" destOrd="0" presId="urn:microsoft.com/office/officeart/2005/8/layout/cycle5"/>
    <dgm:cxn modelId="{94F06DBF-E814-4380-AD8E-9875BE917E59}" type="presParOf" srcId="{E65891E5-1977-4374-841D-2402C8BD6F80}" destId="{A22AE136-758E-4C0F-8DC6-3042F40A7D11}" srcOrd="1" destOrd="0" presId="urn:microsoft.com/office/officeart/2005/8/layout/cycle5"/>
    <dgm:cxn modelId="{D0E806FA-1390-48EF-B258-688C7D184162}" type="presParOf" srcId="{E65891E5-1977-4374-841D-2402C8BD6F80}" destId="{B381A977-503C-44C5-B3B5-195591FB116A}" srcOrd="2" destOrd="0" presId="urn:microsoft.com/office/officeart/2005/8/layout/cycle5"/>
    <dgm:cxn modelId="{8B82FAFD-F6A9-4247-8F19-CD81757495AD}" type="presParOf" srcId="{E65891E5-1977-4374-841D-2402C8BD6F80}" destId="{2E02CCE6-6212-4C1A-86EA-E7992E6EF06F}" srcOrd="3" destOrd="0" presId="urn:microsoft.com/office/officeart/2005/8/layout/cycle5"/>
    <dgm:cxn modelId="{2552A6BD-280A-498F-A8CC-0A4DAF54E233}" type="presParOf" srcId="{E65891E5-1977-4374-841D-2402C8BD6F80}" destId="{1F23B844-15F6-4131-A710-8405BBF42292}" srcOrd="4" destOrd="0" presId="urn:microsoft.com/office/officeart/2005/8/layout/cycle5"/>
    <dgm:cxn modelId="{0B182E24-3141-42AC-8537-3A9CC81CDFF6}" type="presParOf" srcId="{E65891E5-1977-4374-841D-2402C8BD6F80}" destId="{6E9F1724-106F-41DB-A154-D843DE361D7A}" srcOrd="5" destOrd="0" presId="urn:microsoft.com/office/officeart/2005/8/layout/cycle5"/>
    <dgm:cxn modelId="{3769FF9C-EB7D-4058-AFF8-AD811EE03307}" type="presParOf" srcId="{E65891E5-1977-4374-841D-2402C8BD6F80}" destId="{788A39B1-4804-476F-A094-72C26915F2A6}" srcOrd="6" destOrd="0" presId="urn:microsoft.com/office/officeart/2005/8/layout/cycle5"/>
    <dgm:cxn modelId="{E5A4F7EF-95A9-47D8-91BD-3022DC94372A}" type="presParOf" srcId="{E65891E5-1977-4374-841D-2402C8BD6F80}" destId="{6C1980B0-E1E8-400E-8D36-1C16C2D8FCE4}" srcOrd="7" destOrd="0" presId="urn:microsoft.com/office/officeart/2005/8/layout/cycle5"/>
    <dgm:cxn modelId="{9865BCF2-D3ED-4A1C-AEB7-7B7FBBC93E67}" type="presParOf" srcId="{E65891E5-1977-4374-841D-2402C8BD6F80}" destId="{58550E4E-BF74-49A7-AA24-2C30C31999FE}" srcOrd="8" destOrd="0" presId="urn:microsoft.com/office/officeart/2005/8/layout/cycle5"/>
    <dgm:cxn modelId="{CC4199D7-B52D-41E5-8197-5DE81BF1AD53}" type="presParOf" srcId="{E65891E5-1977-4374-841D-2402C8BD6F80}" destId="{9A6CBF6F-5132-42D2-B918-2E1E5C6A6E75}" srcOrd="9" destOrd="0" presId="urn:microsoft.com/office/officeart/2005/8/layout/cycle5"/>
    <dgm:cxn modelId="{E10DBB8B-1115-4932-A565-E8665CA5E990}" type="presParOf" srcId="{E65891E5-1977-4374-841D-2402C8BD6F80}" destId="{0E2D2C6F-D4A1-4222-A803-80DE122698EB}" srcOrd="10" destOrd="0" presId="urn:microsoft.com/office/officeart/2005/8/layout/cycle5"/>
    <dgm:cxn modelId="{0E0EB5B9-B066-4F47-B7E3-38E90889BF9A}" type="presParOf" srcId="{E65891E5-1977-4374-841D-2402C8BD6F80}" destId="{5E88134A-3CA2-45C5-B50E-798EA04AC505}" srcOrd="11" destOrd="0" presId="urn:microsoft.com/office/officeart/2005/8/layout/cycle5"/>
    <dgm:cxn modelId="{17A420C2-3656-44DF-A534-F3DA12C02A3C}" type="presParOf" srcId="{E65891E5-1977-4374-841D-2402C8BD6F80}" destId="{3B7A015E-4CDC-4B7B-BB51-6D3AD5DB7B90}" srcOrd="12" destOrd="0" presId="urn:microsoft.com/office/officeart/2005/8/layout/cycle5"/>
    <dgm:cxn modelId="{E1AD789C-A1A8-42C6-B2F8-10ECF7D32F0E}" type="presParOf" srcId="{E65891E5-1977-4374-841D-2402C8BD6F80}" destId="{2E872A7D-EBEC-4ACD-A44C-38DEA068A557}" srcOrd="13" destOrd="0" presId="urn:microsoft.com/office/officeart/2005/8/layout/cycle5"/>
    <dgm:cxn modelId="{7D042557-F7B9-499A-B44F-C28467FB4941}" type="presParOf" srcId="{E65891E5-1977-4374-841D-2402C8BD6F80}" destId="{EA731AD8-3544-4787-80E4-BD7ECCE0F96D}"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012CD21-5960-4D4E-BE26-B3D7336F8E95}" type="doc">
      <dgm:prSet loTypeId="urn:microsoft.com/office/officeart/2005/8/layout/arrow5" loCatId="process" qsTypeId="urn:microsoft.com/office/officeart/2005/8/quickstyle/3d5" qsCatId="3D" csTypeId="urn:microsoft.com/office/officeart/2005/8/colors/accent0_3" csCatId="mainScheme" phldr="1"/>
      <dgm:spPr/>
      <dgm:t>
        <a:bodyPr/>
        <a:lstStyle/>
        <a:p>
          <a:endParaRPr lang="en-GB"/>
        </a:p>
      </dgm:t>
    </dgm:pt>
    <dgm:pt modelId="{DC360335-D039-4082-81FC-35F1301DED12}">
      <dgm:prSet phldrT="[Text]"/>
      <dgm:spPr/>
      <dgm:t>
        <a:bodyPr/>
        <a:lstStyle/>
        <a:p>
          <a:r>
            <a:rPr lang="en-GB" dirty="0" smtClean="0"/>
            <a:t>Soft Signs</a:t>
          </a:r>
          <a:endParaRPr lang="en-GB" dirty="0"/>
        </a:p>
      </dgm:t>
    </dgm:pt>
    <dgm:pt modelId="{D9EB48C8-1D0A-47B2-9A76-90D843BA2C33}" type="parTrans" cxnId="{ECECDF83-8639-4153-B7C5-F2B9C6D78C4F}">
      <dgm:prSet/>
      <dgm:spPr/>
      <dgm:t>
        <a:bodyPr/>
        <a:lstStyle/>
        <a:p>
          <a:endParaRPr lang="en-GB"/>
        </a:p>
      </dgm:t>
    </dgm:pt>
    <dgm:pt modelId="{8FF9B78F-FD32-4ABA-9E2E-11C6A5DF33D6}" type="sibTrans" cxnId="{ECECDF83-8639-4153-B7C5-F2B9C6D78C4F}">
      <dgm:prSet/>
      <dgm:spPr/>
      <dgm:t>
        <a:bodyPr/>
        <a:lstStyle/>
        <a:p>
          <a:endParaRPr lang="en-GB"/>
        </a:p>
      </dgm:t>
    </dgm:pt>
    <dgm:pt modelId="{7DDAE2F8-360A-480E-B9D3-8ED62B24F100}">
      <dgm:prSet phldrT="[Text]"/>
      <dgm:spPr/>
      <dgm:t>
        <a:bodyPr/>
        <a:lstStyle/>
        <a:p>
          <a:r>
            <a:rPr lang="en-GB" dirty="0" smtClean="0"/>
            <a:t>NEWS2</a:t>
          </a:r>
          <a:endParaRPr lang="en-GB" dirty="0"/>
        </a:p>
      </dgm:t>
    </dgm:pt>
    <dgm:pt modelId="{D537FF6F-4741-4A12-A306-0E91ACC23DA0}" type="parTrans" cxnId="{D57C3509-1425-4EC9-B6E2-20441FF8AE7F}">
      <dgm:prSet/>
      <dgm:spPr/>
      <dgm:t>
        <a:bodyPr/>
        <a:lstStyle/>
        <a:p>
          <a:endParaRPr lang="en-GB"/>
        </a:p>
      </dgm:t>
    </dgm:pt>
    <dgm:pt modelId="{221CA86E-98D6-484C-9769-9968DA05FB4D}" type="sibTrans" cxnId="{D57C3509-1425-4EC9-B6E2-20441FF8AE7F}">
      <dgm:prSet/>
      <dgm:spPr/>
      <dgm:t>
        <a:bodyPr/>
        <a:lstStyle/>
        <a:p>
          <a:endParaRPr lang="en-GB"/>
        </a:p>
      </dgm:t>
    </dgm:pt>
    <dgm:pt modelId="{C6B7F06A-7E16-45B0-AED5-989488CC098F}" type="pres">
      <dgm:prSet presAssocID="{1012CD21-5960-4D4E-BE26-B3D7336F8E95}" presName="diagram" presStyleCnt="0">
        <dgm:presLayoutVars>
          <dgm:dir/>
          <dgm:resizeHandles val="exact"/>
        </dgm:presLayoutVars>
      </dgm:prSet>
      <dgm:spPr/>
      <dgm:t>
        <a:bodyPr/>
        <a:lstStyle/>
        <a:p>
          <a:endParaRPr lang="en-GB"/>
        </a:p>
      </dgm:t>
    </dgm:pt>
    <dgm:pt modelId="{09859AAA-10A8-4A1E-B0F2-A7EFA9DFCDA2}" type="pres">
      <dgm:prSet presAssocID="{DC360335-D039-4082-81FC-35F1301DED12}" presName="arrow" presStyleLbl="node1" presStyleIdx="0" presStyleCnt="2" custScaleY="100027">
        <dgm:presLayoutVars>
          <dgm:bulletEnabled val="1"/>
        </dgm:presLayoutVars>
      </dgm:prSet>
      <dgm:spPr/>
      <dgm:t>
        <a:bodyPr/>
        <a:lstStyle/>
        <a:p>
          <a:endParaRPr lang="en-GB"/>
        </a:p>
      </dgm:t>
    </dgm:pt>
    <dgm:pt modelId="{CEF6E06E-CB73-4BE2-824E-8871BE3C8843}" type="pres">
      <dgm:prSet presAssocID="{7DDAE2F8-360A-480E-B9D3-8ED62B24F100}" presName="arrow" presStyleLbl="node1" presStyleIdx="1" presStyleCnt="2">
        <dgm:presLayoutVars>
          <dgm:bulletEnabled val="1"/>
        </dgm:presLayoutVars>
      </dgm:prSet>
      <dgm:spPr/>
      <dgm:t>
        <a:bodyPr/>
        <a:lstStyle/>
        <a:p>
          <a:endParaRPr lang="en-GB"/>
        </a:p>
      </dgm:t>
    </dgm:pt>
  </dgm:ptLst>
  <dgm:cxnLst>
    <dgm:cxn modelId="{ECECDF83-8639-4153-B7C5-F2B9C6D78C4F}" srcId="{1012CD21-5960-4D4E-BE26-B3D7336F8E95}" destId="{DC360335-D039-4082-81FC-35F1301DED12}" srcOrd="0" destOrd="0" parTransId="{D9EB48C8-1D0A-47B2-9A76-90D843BA2C33}" sibTransId="{8FF9B78F-FD32-4ABA-9E2E-11C6A5DF33D6}"/>
    <dgm:cxn modelId="{D57C3509-1425-4EC9-B6E2-20441FF8AE7F}" srcId="{1012CD21-5960-4D4E-BE26-B3D7336F8E95}" destId="{7DDAE2F8-360A-480E-B9D3-8ED62B24F100}" srcOrd="1" destOrd="0" parTransId="{D537FF6F-4741-4A12-A306-0E91ACC23DA0}" sibTransId="{221CA86E-98D6-484C-9769-9968DA05FB4D}"/>
    <dgm:cxn modelId="{1660F0A7-348F-4891-A259-7FBF36EC865E}" type="presOf" srcId="{DC360335-D039-4082-81FC-35F1301DED12}" destId="{09859AAA-10A8-4A1E-B0F2-A7EFA9DFCDA2}" srcOrd="0" destOrd="0" presId="urn:microsoft.com/office/officeart/2005/8/layout/arrow5"/>
    <dgm:cxn modelId="{24CA23E5-AFAA-429E-9117-9C1278900A4D}" type="presOf" srcId="{1012CD21-5960-4D4E-BE26-B3D7336F8E95}" destId="{C6B7F06A-7E16-45B0-AED5-989488CC098F}" srcOrd="0" destOrd="0" presId="urn:microsoft.com/office/officeart/2005/8/layout/arrow5"/>
    <dgm:cxn modelId="{4EEA32FC-F52E-4672-AD43-C507DAFE61E1}" type="presOf" srcId="{7DDAE2F8-360A-480E-B9D3-8ED62B24F100}" destId="{CEF6E06E-CB73-4BE2-824E-8871BE3C8843}" srcOrd="0" destOrd="0" presId="urn:microsoft.com/office/officeart/2005/8/layout/arrow5"/>
    <dgm:cxn modelId="{7BBFE83D-4A0D-45EB-A0DE-CFA14C826ED3}" type="presParOf" srcId="{C6B7F06A-7E16-45B0-AED5-989488CC098F}" destId="{09859AAA-10A8-4A1E-B0F2-A7EFA9DFCDA2}" srcOrd="0" destOrd="0" presId="urn:microsoft.com/office/officeart/2005/8/layout/arrow5"/>
    <dgm:cxn modelId="{FD42CC5F-356C-4F52-A8C7-252AEA173027}" type="presParOf" srcId="{C6B7F06A-7E16-45B0-AED5-989488CC098F}" destId="{CEF6E06E-CB73-4BE2-824E-8871BE3C8843}" srcOrd="1" destOrd="0" presId="urn:microsoft.com/office/officeart/2005/8/layout/arrow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FCD6093-5146-4098-960E-A5C07B2DCC6C}"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40380DB-C975-4E7E-8A90-4F92B8C32E42}">
      <dgm:prSet/>
      <dgm:spPr/>
      <dgm:t>
        <a:bodyPr/>
        <a:lstStyle/>
        <a:p>
          <a:pPr>
            <a:lnSpc>
              <a:spcPct val="100000"/>
            </a:lnSpc>
          </a:pPr>
          <a:r>
            <a:rPr lang="en-GB" dirty="0"/>
            <a:t>Respiration rate</a:t>
          </a:r>
          <a:endParaRPr lang="en-US" dirty="0"/>
        </a:p>
      </dgm:t>
    </dgm:pt>
    <dgm:pt modelId="{C908B462-481A-412C-BA31-AA1ED8F0C51A}" type="parTrans" cxnId="{6751C6C0-1E28-450F-AC96-64F4CC5C2D85}">
      <dgm:prSet/>
      <dgm:spPr/>
      <dgm:t>
        <a:bodyPr/>
        <a:lstStyle/>
        <a:p>
          <a:endParaRPr lang="en-US"/>
        </a:p>
      </dgm:t>
    </dgm:pt>
    <dgm:pt modelId="{5588F829-8DDF-4E59-8755-8A037F8ED218}" type="sibTrans" cxnId="{6751C6C0-1E28-450F-AC96-64F4CC5C2D85}">
      <dgm:prSet/>
      <dgm:spPr/>
      <dgm:t>
        <a:bodyPr/>
        <a:lstStyle/>
        <a:p>
          <a:endParaRPr lang="en-US"/>
        </a:p>
      </dgm:t>
    </dgm:pt>
    <dgm:pt modelId="{8506FE20-F7E8-46E8-83F1-3266D67E08E7}">
      <dgm:prSet/>
      <dgm:spPr/>
      <dgm:t>
        <a:bodyPr/>
        <a:lstStyle/>
        <a:p>
          <a:pPr>
            <a:lnSpc>
              <a:spcPct val="100000"/>
            </a:lnSpc>
          </a:pPr>
          <a:r>
            <a:rPr lang="en-GB" dirty="0" smtClean="0">
              <a:solidFill>
                <a:schemeClr val="tx1"/>
              </a:solidFill>
            </a:rPr>
            <a:t>SpO</a:t>
          </a:r>
          <a:r>
            <a:rPr lang="en-GB" baseline="-25000" dirty="0" smtClean="0">
              <a:solidFill>
                <a:schemeClr val="tx1"/>
              </a:solidFill>
            </a:rPr>
            <a:t>2</a:t>
          </a:r>
          <a:r>
            <a:rPr lang="en-GB" dirty="0" smtClean="0"/>
            <a:t> </a:t>
          </a:r>
          <a:r>
            <a:rPr lang="en-GB" dirty="0"/>
            <a:t>– </a:t>
          </a:r>
          <a:r>
            <a:rPr lang="en-GB" dirty="0" smtClean="0"/>
            <a:t>Oxygen levels</a:t>
          </a:r>
          <a:endParaRPr lang="en-US" dirty="0"/>
        </a:p>
      </dgm:t>
    </dgm:pt>
    <dgm:pt modelId="{18F57527-E924-4095-96C7-8F4D731BE0F4}" type="parTrans" cxnId="{DD81FD65-4630-41BB-B10A-99FA2C3C74C6}">
      <dgm:prSet/>
      <dgm:spPr/>
      <dgm:t>
        <a:bodyPr/>
        <a:lstStyle/>
        <a:p>
          <a:endParaRPr lang="en-US"/>
        </a:p>
      </dgm:t>
    </dgm:pt>
    <dgm:pt modelId="{7077E138-7EC2-416E-9A19-ABB88401689B}" type="sibTrans" cxnId="{DD81FD65-4630-41BB-B10A-99FA2C3C74C6}">
      <dgm:prSet/>
      <dgm:spPr/>
      <dgm:t>
        <a:bodyPr/>
        <a:lstStyle/>
        <a:p>
          <a:endParaRPr lang="en-US"/>
        </a:p>
      </dgm:t>
    </dgm:pt>
    <dgm:pt modelId="{FB6D5C98-A476-4E71-889E-0BD93A01E8A5}">
      <dgm:prSet/>
      <dgm:spPr/>
      <dgm:t>
        <a:bodyPr/>
        <a:lstStyle/>
        <a:p>
          <a:pPr>
            <a:lnSpc>
              <a:spcPct val="100000"/>
            </a:lnSpc>
          </a:pPr>
          <a:r>
            <a:rPr lang="en-GB" dirty="0"/>
            <a:t>Blood pressure</a:t>
          </a:r>
          <a:endParaRPr lang="en-US" dirty="0"/>
        </a:p>
      </dgm:t>
    </dgm:pt>
    <dgm:pt modelId="{747AA640-F85F-47F2-807F-D04EAB0E29DA}" type="parTrans" cxnId="{63704123-BDD1-4D9F-BEA4-BACF61CC149B}">
      <dgm:prSet/>
      <dgm:spPr/>
      <dgm:t>
        <a:bodyPr/>
        <a:lstStyle/>
        <a:p>
          <a:endParaRPr lang="en-US"/>
        </a:p>
      </dgm:t>
    </dgm:pt>
    <dgm:pt modelId="{6C81C897-1472-40A3-BBD9-BF0A789A0161}" type="sibTrans" cxnId="{63704123-BDD1-4D9F-BEA4-BACF61CC149B}">
      <dgm:prSet/>
      <dgm:spPr/>
      <dgm:t>
        <a:bodyPr/>
        <a:lstStyle/>
        <a:p>
          <a:endParaRPr lang="en-US"/>
        </a:p>
      </dgm:t>
    </dgm:pt>
    <dgm:pt modelId="{F02BE332-4C97-42E9-B801-3F7153E10BEB}">
      <dgm:prSet/>
      <dgm:spPr/>
      <dgm:t>
        <a:bodyPr/>
        <a:lstStyle/>
        <a:p>
          <a:pPr>
            <a:lnSpc>
              <a:spcPct val="100000"/>
            </a:lnSpc>
          </a:pPr>
          <a:r>
            <a:rPr lang="en-GB" dirty="0"/>
            <a:t>Pulse</a:t>
          </a:r>
          <a:endParaRPr lang="en-US" dirty="0"/>
        </a:p>
      </dgm:t>
    </dgm:pt>
    <dgm:pt modelId="{560D4900-DC53-4D94-85CF-80B86BB0C00D}" type="parTrans" cxnId="{AAD0470E-3FB7-448B-8F13-05F56A01A1B2}">
      <dgm:prSet/>
      <dgm:spPr/>
      <dgm:t>
        <a:bodyPr/>
        <a:lstStyle/>
        <a:p>
          <a:endParaRPr lang="en-US"/>
        </a:p>
      </dgm:t>
    </dgm:pt>
    <dgm:pt modelId="{87D10A1D-A255-493A-809A-77F000AB374D}" type="sibTrans" cxnId="{AAD0470E-3FB7-448B-8F13-05F56A01A1B2}">
      <dgm:prSet/>
      <dgm:spPr/>
      <dgm:t>
        <a:bodyPr/>
        <a:lstStyle/>
        <a:p>
          <a:endParaRPr lang="en-US"/>
        </a:p>
      </dgm:t>
    </dgm:pt>
    <dgm:pt modelId="{03AD4F9C-9116-48B7-923A-CC5249249561}">
      <dgm:prSet/>
      <dgm:spPr/>
      <dgm:t>
        <a:bodyPr/>
        <a:lstStyle/>
        <a:p>
          <a:pPr>
            <a:lnSpc>
              <a:spcPct val="100000"/>
            </a:lnSpc>
          </a:pPr>
          <a:r>
            <a:rPr lang="en-GB" dirty="0"/>
            <a:t>Consciousness</a:t>
          </a:r>
          <a:endParaRPr lang="en-US" dirty="0"/>
        </a:p>
      </dgm:t>
    </dgm:pt>
    <dgm:pt modelId="{1A671E4D-5A61-4241-8A24-6214E2CA5AFC}" type="parTrans" cxnId="{867724A3-F30E-4DF6-A8D5-01851C4735AD}">
      <dgm:prSet/>
      <dgm:spPr/>
      <dgm:t>
        <a:bodyPr/>
        <a:lstStyle/>
        <a:p>
          <a:endParaRPr lang="en-US"/>
        </a:p>
      </dgm:t>
    </dgm:pt>
    <dgm:pt modelId="{13C2FACF-AB6C-4E3E-B213-81D9AA3156DB}" type="sibTrans" cxnId="{867724A3-F30E-4DF6-A8D5-01851C4735AD}">
      <dgm:prSet/>
      <dgm:spPr/>
      <dgm:t>
        <a:bodyPr/>
        <a:lstStyle/>
        <a:p>
          <a:endParaRPr lang="en-US"/>
        </a:p>
      </dgm:t>
    </dgm:pt>
    <dgm:pt modelId="{5277BC8B-4A14-4977-B0B2-A454B4B717C6}">
      <dgm:prSet/>
      <dgm:spPr/>
      <dgm:t>
        <a:bodyPr/>
        <a:lstStyle/>
        <a:p>
          <a:pPr>
            <a:lnSpc>
              <a:spcPct val="100000"/>
            </a:lnSpc>
          </a:pPr>
          <a:r>
            <a:rPr lang="en-GB" dirty="0"/>
            <a:t>Temperature</a:t>
          </a:r>
          <a:endParaRPr lang="en-US" dirty="0"/>
        </a:p>
      </dgm:t>
    </dgm:pt>
    <dgm:pt modelId="{E541ABCE-7AD9-4657-A5F3-768ADD5551EA}" type="parTrans" cxnId="{BD632BB8-53EC-469E-81CE-6426E6E0A72A}">
      <dgm:prSet/>
      <dgm:spPr/>
      <dgm:t>
        <a:bodyPr/>
        <a:lstStyle/>
        <a:p>
          <a:endParaRPr lang="en-US"/>
        </a:p>
      </dgm:t>
    </dgm:pt>
    <dgm:pt modelId="{7DC948BA-01BF-4D69-BD2F-621A6774242B}" type="sibTrans" cxnId="{BD632BB8-53EC-469E-81CE-6426E6E0A72A}">
      <dgm:prSet/>
      <dgm:spPr/>
      <dgm:t>
        <a:bodyPr/>
        <a:lstStyle/>
        <a:p>
          <a:endParaRPr lang="en-US"/>
        </a:p>
      </dgm:t>
    </dgm:pt>
    <dgm:pt modelId="{1D308802-8B62-475A-AE44-E00D9838A1F5}" type="pres">
      <dgm:prSet presAssocID="{1FCD6093-5146-4098-960E-A5C07B2DCC6C}" presName="root" presStyleCnt="0">
        <dgm:presLayoutVars>
          <dgm:dir/>
          <dgm:resizeHandles val="exact"/>
        </dgm:presLayoutVars>
      </dgm:prSet>
      <dgm:spPr/>
      <dgm:t>
        <a:bodyPr/>
        <a:lstStyle/>
        <a:p>
          <a:endParaRPr lang="en-GB"/>
        </a:p>
      </dgm:t>
    </dgm:pt>
    <dgm:pt modelId="{C420E3CB-341D-4FBE-87B9-11622EC434E5}" type="pres">
      <dgm:prSet presAssocID="{A40380DB-C975-4E7E-8A90-4F92B8C32E42}" presName="compNode" presStyleCnt="0"/>
      <dgm:spPr/>
    </dgm:pt>
    <dgm:pt modelId="{D30A6203-7217-4698-88EB-AEA6822CA100}" type="pres">
      <dgm:prSet presAssocID="{A40380DB-C975-4E7E-8A90-4F92B8C32E42}" presName="iconRect" presStyleLbl="node1" presStyleIdx="0" presStyleCnt="6" custScaleX="183038" custScaleY="214317" custLinFactNeighborX="-6095" custLinFactNeighborY="-14222"/>
      <dgm:spPr>
        <a:blipFill rotWithShape="1">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rcRect/>
          <a:stretch>
            <a:fillRect/>
          </a:stretch>
        </a:blipFill>
        <a:ln>
          <a:noFill/>
        </a:ln>
      </dgm:spPr>
      <dgm:t>
        <a:bodyPr/>
        <a:lstStyle/>
        <a:p>
          <a:endParaRPr lang="en-GB"/>
        </a:p>
      </dgm:t>
      <dgm:extLst>
        <a:ext uri="{E40237B7-FDA0-4F09-8148-C483321AD2D9}">
          <dgm14:cNvPr xmlns:dgm14="http://schemas.microsoft.com/office/drawing/2010/diagram" id="0" name="" descr="Heartbeat"/>
        </a:ext>
      </dgm:extLst>
    </dgm:pt>
    <dgm:pt modelId="{65B0C0E9-F2F7-40ED-9565-796B1925BF07}" type="pres">
      <dgm:prSet presAssocID="{A40380DB-C975-4E7E-8A90-4F92B8C32E42}" presName="spaceRect" presStyleCnt="0"/>
      <dgm:spPr/>
    </dgm:pt>
    <dgm:pt modelId="{CF47BBBF-276B-4D24-AD1D-89D51C03BF27}" type="pres">
      <dgm:prSet presAssocID="{A40380DB-C975-4E7E-8A90-4F92B8C32E42}" presName="textRect" presStyleLbl="revTx" presStyleIdx="0" presStyleCnt="6" custLinFactNeighborX="-50" custLinFactNeighborY="34597">
        <dgm:presLayoutVars>
          <dgm:chMax val="1"/>
          <dgm:chPref val="1"/>
        </dgm:presLayoutVars>
      </dgm:prSet>
      <dgm:spPr/>
      <dgm:t>
        <a:bodyPr/>
        <a:lstStyle/>
        <a:p>
          <a:endParaRPr lang="en-GB"/>
        </a:p>
      </dgm:t>
    </dgm:pt>
    <dgm:pt modelId="{C5D59FAE-8863-4B43-81F2-DA78AA6E3D3B}" type="pres">
      <dgm:prSet presAssocID="{5588F829-8DDF-4E59-8755-8A037F8ED218}" presName="sibTrans" presStyleCnt="0"/>
      <dgm:spPr/>
    </dgm:pt>
    <dgm:pt modelId="{FC86CEFB-3827-4A75-BD0E-B69D0264028F}" type="pres">
      <dgm:prSet presAssocID="{8506FE20-F7E8-46E8-83F1-3266D67E08E7}" presName="compNode" presStyleCnt="0"/>
      <dgm:spPr/>
    </dgm:pt>
    <dgm:pt modelId="{8254E548-FD70-45E0-B155-0B78E1253BC9}" type="pres">
      <dgm:prSet presAssocID="{8506FE20-F7E8-46E8-83F1-3266D67E08E7}" presName="iconRect" presStyleLbl="node1" presStyleIdx="1" presStyleCnt="6" custScaleX="203870" custScaleY="188629" custLinFactNeighborX="-9956" custLinFactNeighborY="-8610"/>
      <dgm:spPr>
        <a:blipFill rotWithShape="1">
          <a:blip xmlns:r="http://schemas.openxmlformats.org/officeDocument/2006/relationships" r:embed="rId3"/>
          <a:srcRect/>
          <a:stretch>
            <a:fillRect l="-25000" r="-25000"/>
          </a:stretch>
        </a:blipFill>
        <a:ln>
          <a:noFill/>
        </a:ln>
      </dgm:spPr>
      <dgm:extLst>
        <a:ext uri="{E40237B7-FDA0-4F09-8148-C483321AD2D9}">
          <dgm14:cNvPr xmlns:dgm14="http://schemas.microsoft.com/office/drawing/2010/diagram" id="0" name="" descr="Lungs"/>
        </a:ext>
      </dgm:extLst>
    </dgm:pt>
    <dgm:pt modelId="{EE1E77CD-F142-42AE-AF10-27F8A9693C82}" type="pres">
      <dgm:prSet presAssocID="{8506FE20-F7E8-46E8-83F1-3266D67E08E7}" presName="spaceRect" presStyleCnt="0"/>
      <dgm:spPr/>
    </dgm:pt>
    <dgm:pt modelId="{5E3DC621-2D66-4566-9205-6125044D5694}" type="pres">
      <dgm:prSet presAssocID="{8506FE20-F7E8-46E8-83F1-3266D67E08E7}" presName="textRect" presStyleLbl="revTx" presStyleIdx="1" presStyleCnt="6" custLinFactNeighborX="-6333" custLinFactNeighborY="27657">
        <dgm:presLayoutVars>
          <dgm:chMax val="1"/>
          <dgm:chPref val="1"/>
        </dgm:presLayoutVars>
      </dgm:prSet>
      <dgm:spPr/>
      <dgm:t>
        <a:bodyPr/>
        <a:lstStyle/>
        <a:p>
          <a:endParaRPr lang="en-GB"/>
        </a:p>
      </dgm:t>
    </dgm:pt>
    <dgm:pt modelId="{991A0D65-7754-48D7-90BB-B1B85F7693CE}" type="pres">
      <dgm:prSet presAssocID="{7077E138-7EC2-416E-9A19-ABB88401689B}" presName="sibTrans" presStyleCnt="0"/>
      <dgm:spPr/>
    </dgm:pt>
    <dgm:pt modelId="{13028F46-4DA4-4140-AEED-217F95E9862B}" type="pres">
      <dgm:prSet presAssocID="{FB6D5C98-A476-4E71-889E-0BD93A01E8A5}" presName="compNode" presStyleCnt="0"/>
      <dgm:spPr/>
    </dgm:pt>
    <dgm:pt modelId="{EA2B69F4-A8BC-416B-9792-EFFADEEA03DF}" type="pres">
      <dgm:prSet presAssocID="{FB6D5C98-A476-4E71-889E-0BD93A01E8A5}" presName="iconRect" presStyleLbl="node1" presStyleIdx="2" presStyleCnt="6" custScaleX="237106" custScaleY="223772" custLinFactNeighborX="-9610" custLinFactNeighborY="-14222"/>
      <dgm:spPr>
        <a:blipFill rotWithShape="1">
          <a:blip xmlns:r="http://schemas.openxmlformats.org/officeDocument/2006/relationships" r:embed="rId4">
            <a:extLst>
              <a:ext uri="{28A0092B-C50C-407E-A947-70E740481C1C}">
                <a14:useLocalDpi xmlns:a14="http://schemas.microsoft.com/office/drawing/2010/main"/>
              </a:ext>
            </a:extLst>
          </a:blip>
          <a:srcRect/>
          <a:stretch>
            <a:fillRect l="-4000" r="-4000"/>
          </a:stretch>
        </a:blipFill>
        <a:ln>
          <a:noFill/>
        </a:ln>
      </dgm:spPr>
      <dgm:extLst>
        <a:ext uri="{E40237B7-FDA0-4F09-8148-C483321AD2D9}">
          <dgm14:cNvPr xmlns:dgm14="http://schemas.microsoft.com/office/drawing/2010/diagram" id="0" name="" descr="Heart Organ"/>
        </a:ext>
      </dgm:extLst>
    </dgm:pt>
    <dgm:pt modelId="{CB1D9F7B-4B60-42A1-9444-CACC78F87EEB}" type="pres">
      <dgm:prSet presAssocID="{FB6D5C98-A476-4E71-889E-0BD93A01E8A5}" presName="spaceRect" presStyleCnt="0"/>
      <dgm:spPr/>
    </dgm:pt>
    <dgm:pt modelId="{943C81CA-0975-4CCD-9CC9-F7D5FBD44655}" type="pres">
      <dgm:prSet presAssocID="{FB6D5C98-A476-4E71-889E-0BD93A01E8A5}" presName="textRect" presStyleLbl="revTx" presStyleIdx="2" presStyleCnt="6" custLinFactNeighborX="-2480" custLinFactNeighborY="27428">
        <dgm:presLayoutVars>
          <dgm:chMax val="1"/>
          <dgm:chPref val="1"/>
        </dgm:presLayoutVars>
      </dgm:prSet>
      <dgm:spPr/>
      <dgm:t>
        <a:bodyPr/>
        <a:lstStyle/>
        <a:p>
          <a:endParaRPr lang="en-GB"/>
        </a:p>
      </dgm:t>
    </dgm:pt>
    <dgm:pt modelId="{99612CCD-0762-4C13-B0E1-F0D0DD01A539}" type="pres">
      <dgm:prSet presAssocID="{6C81C897-1472-40A3-BBD9-BF0A789A0161}" presName="sibTrans" presStyleCnt="0"/>
      <dgm:spPr/>
    </dgm:pt>
    <dgm:pt modelId="{6A0F9DD2-E216-485F-8164-D787E0104529}" type="pres">
      <dgm:prSet presAssocID="{F02BE332-4C97-42E9-B801-3F7153E10BEB}" presName="compNode" presStyleCnt="0"/>
      <dgm:spPr/>
    </dgm:pt>
    <dgm:pt modelId="{17320C7D-49C5-45C7-9628-A5CDD7AA85F9}" type="pres">
      <dgm:prSet presAssocID="{F02BE332-4C97-42E9-B801-3F7153E10BEB}" presName="iconRect" presStyleLbl="node1" presStyleIdx="3" presStyleCnt="6" custScaleX="197088" custScaleY="209166" custLinFactNeighborX="-28444" custLinFactNeighborY="-18286"/>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t>
        <a:bodyPr/>
        <a:lstStyle/>
        <a:p>
          <a:endParaRPr lang="en-GB"/>
        </a:p>
      </dgm:t>
      <dgm:extLst>
        <a:ext uri="{E40237B7-FDA0-4F09-8148-C483321AD2D9}">
          <dgm14:cNvPr xmlns:dgm14="http://schemas.microsoft.com/office/drawing/2010/diagram" id="0" name="" descr="Heart with Pulse"/>
        </a:ext>
      </dgm:extLst>
    </dgm:pt>
    <dgm:pt modelId="{1CD43CFE-D457-4826-AEBE-F6D9249008EB}" type="pres">
      <dgm:prSet presAssocID="{F02BE332-4C97-42E9-B801-3F7153E10BEB}" presName="spaceRect" presStyleCnt="0"/>
      <dgm:spPr/>
    </dgm:pt>
    <dgm:pt modelId="{412FC7B2-CF46-4F6D-BB30-E5103E0CE06E}" type="pres">
      <dgm:prSet presAssocID="{F02BE332-4C97-42E9-B801-3F7153E10BEB}" presName="textRect" presStyleLbl="revTx" presStyleIdx="3" presStyleCnt="6" custLinFactNeighborX="-21112" custLinFactNeighborY="32373">
        <dgm:presLayoutVars>
          <dgm:chMax val="1"/>
          <dgm:chPref val="1"/>
        </dgm:presLayoutVars>
      </dgm:prSet>
      <dgm:spPr/>
      <dgm:t>
        <a:bodyPr/>
        <a:lstStyle/>
        <a:p>
          <a:endParaRPr lang="en-GB"/>
        </a:p>
      </dgm:t>
    </dgm:pt>
    <dgm:pt modelId="{EA7CCD5A-D5AA-4A47-A19B-5D65A51AF0ED}" type="pres">
      <dgm:prSet presAssocID="{87D10A1D-A255-493A-809A-77F000AB374D}" presName="sibTrans" presStyleCnt="0"/>
      <dgm:spPr/>
    </dgm:pt>
    <dgm:pt modelId="{3B631A71-44B6-4254-A467-DC3D2606AA17}" type="pres">
      <dgm:prSet presAssocID="{03AD4F9C-9116-48B7-923A-CC5249249561}" presName="compNode" presStyleCnt="0"/>
      <dgm:spPr/>
    </dgm:pt>
    <dgm:pt modelId="{22D97577-107E-4BBE-9B80-77EA87D5BC5C}" type="pres">
      <dgm:prSet presAssocID="{03AD4F9C-9116-48B7-923A-CC5249249561}" presName="iconRect" presStyleLbl="node1" presStyleIdx="4" presStyleCnt="6" custScaleX="207167" custScaleY="205428" custLinFactNeighborX="-56907" custLinFactNeighborY="-22331"/>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a:noFill/>
        </a:ln>
      </dgm:spPr>
      <dgm:t>
        <a:bodyPr/>
        <a:lstStyle/>
        <a:p>
          <a:endParaRPr lang="en-GB"/>
        </a:p>
      </dgm:t>
      <dgm:extLst>
        <a:ext uri="{E40237B7-FDA0-4F09-8148-C483321AD2D9}">
          <dgm14:cNvPr xmlns:dgm14="http://schemas.microsoft.com/office/drawing/2010/diagram" id="0" name="" descr="Brain in head"/>
        </a:ext>
      </dgm:extLst>
    </dgm:pt>
    <dgm:pt modelId="{4E36CBD0-F749-4AF4-AB66-8CB7C9472268}" type="pres">
      <dgm:prSet presAssocID="{03AD4F9C-9116-48B7-923A-CC5249249561}" presName="spaceRect" presStyleCnt="0"/>
      <dgm:spPr/>
    </dgm:pt>
    <dgm:pt modelId="{41667099-230B-4D5D-9F2F-1D89F39C3E85}" type="pres">
      <dgm:prSet presAssocID="{03AD4F9C-9116-48B7-923A-CC5249249561}" presName="textRect" presStyleLbl="revTx" presStyleIdx="4" presStyleCnt="6" custLinFactNeighborX="-22890" custLinFactNeighborY="36924">
        <dgm:presLayoutVars>
          <dgm:chMax val="1"/>
          <dgm:chPref val="1"/>
        </dgm:presLayoutVars>
      </dgm:prSet>
      <dgm:spPr/>
      <dgm:t>
        <a:bodyPr/>
        <a:lstStyle/>
        <a:p>
          <a:endParaRPr lang="en-GB"/>
        </a:p>
      </dgm:t>
    </dgm:pt>
    <dgm:pt modelId="{EF5AC69E-F264-4B3C-B5E8-09A930662108}" type="pres">
      <dgm:prSet presAssocID="{13C2FACF-AB6C-4E3E-B213-81D9AA3156DB}" presName="sibTrans" presStyleCnt="0"/>
      <dgm:spPr/>
    </dgm:pt>
    <dgm:pt modelId="{CE52FE12-285C-4A95-B3CA-D0C7F0CC2730}" type="pres">
      <dgm:prSet presAssocID="{5277BC8B-4A14-4977-B0B2-A454B4B717C6}" presName="compNode" presStyleCnt="0"/>
      <dgm:spPr/>
    </dgm:pt>
    <dgm:pt modelId="{29BFCCA8-BDB2-4CD0-9DE1-813E7DAD236F}" type="pres">
      <dgm:prSet presAssocID="{5277BC8B-4A14-4977-B0B2-A454B4B717C6}" presName="iconRect" presStyleLbl="node1" presStyleIdx="5" presStyleCnt="6" custScaleX="213197" custScaleY="212621" custLinFactNeighborX="-60988" custLinFactNeighborY="-20428"/>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a:blipFill>
        <a:ln>
          <a:noFill/>
        </a:ln>
      </dgm:spPr>
      <dgm:t>
        <a:bodyPr/>
        <a:lstStyle/>
        <a:p>
          <a:endParaRPr lang="en-GB"/>
        </a:p>
      </dgm:t>
      <dgm:extLst>
        <a:ext uri="{E40237B7-FDA0-4F09-8148-C483321AD2D9}">
          <dgm14:cNvPr xmlns:dgm14="http://schemas.microsoft.com/office/drawing/2010/diagram" id="0" name="" descr="Thermometer"/>
        </a:ext>
      </dgm:extLst>
    </dgm:pt>
    <dgm:pt modelId="{228AB521-B1CB-4671-AF08-A0D1C18CD5F1}" type="pres">
      <dgm:prSet presAssocID="{5277BC8B-4A14-4977-B0B2-A454B4B717C6}" presName="spaceRect" presStyleCnt="0"/>
      <dgm:spPr/>
    </dgm:pt>
    <dgm:pt modelId="{A25E8E61-C5A7-42AB-82D2-F097573CBCB0}" type="pres">
      <dgm:prSet presAssocID="{5277BC8B-4A14-4977-B0B2-A454B4B717C6}" presName="textRect" presStyleLbl="revTx" presStyleIdx="5" presStyleCnt="6" custLinFactNeighborX="-20089" custLinFactNeighborY="29984">
        <dgm:presLayoutVars>
          <dgm:chMax val="1"/>
          <dgm:chPref val="1"/>
        </dgm:presLayoutVars>
      </dgm:prSet>
      <dgm:spPr/>
      <dgm:t>
        <a:bodyPr/>
        <a:lstStyle/>
        <a:p>
          <a:endParaRPr lang="en-GB"/>
        </a:p>
      </dgm:t>
    </dgm:pt>
  </dgm:ptLst>
  <dgm:cxnLst>
    <dgm:cxn modelId="{6751C6C0-1E28-450F-AC96-64F4CC5C2D85}" srcId="{1FCD6093-5146-4098-960E-A5C07B2DCC6C}" destId="{A40380DB-C975-4E7E-8A90-4F92B8C32E42}" srcOrd="0" destOrd="0" parTransId="{C908B462-481A-412C-BA31-AA1ED8F0C51A}" sibTransId="{5588F829-8DDF-4E59-8755-8A037F8ED218}"/>
    <dgm:cxn modelId="{BD632BB8-53EC-469E-81CE-6426E6E0A72A}" srcId="{1FCD6093-5146-4098-960E-A5C07B2DCC6C}" destId="{5277BC8B-4A14-4977-B0B2-A454B4B717C6}" srcOrd="5" destOrd="0" parTransId="{E541ABCE-7AD9-4657-A5F3-768ADD5551EA}" sibTransId="{7DC948BA-01BF-4D69-BD2F-621A6774242B}"/>
    <dgm:cxn modelId="{4FC4FA8F-1FDF-2145-A2B2-9588B9EF29A1}" type="presOf" srcId="{03AD4F9C-9116-48B7-923A-CC5249249561}" destId="{41667099-230B-4D5D-9F2F-1D89F39C3E85}" srcOrd="0" destOrd="0" presId="urn:microsoft.com/office/officeart/2018/2/layout/IconLabelList"/>
    <dgm:cxn modelId="{E24D17B5-8908-9046-96F5-23F492D19109}" type="presOf" srcId="{A40380DB-C975-4E7E-8A90-4F92B8C32E42}" destId="{CF47BBBF-276B-4D24-AD1D-89D51C03BF27}" srcOrd="0" destOrd="0" presId="urn:microsoft.com/office/officeart/2018/2/layout/IconLabelList"/>
    <dgm:cxn modelId="{63704123-BDD1-4D9F-BEA4-BACF61CC149B}" srcId="{1FCD6093-5146-4098-960E-A5C07B2DCC6C}" destId="{FB6D5C98-A476-4E71-889E-0BD93A01E8A5}" srcOrd="2" destOrd="0" parTransId="{747AA640-F85F-47F2-807F-D04EAB0E29DA}" sibTransId="{6C81C897-1472-40A3-BBD9-BF0A789A0161}"/>
    <dgm:cxn modelId="{2B5AE808-BFEE-D648-9A79-790D6493FC20}" type="presOf" srcId="{F02BE332-4C97-42E9-B801-3F7153E10BEB}" destId="{412FC7B2-CF46-4F6D-BB30-E5103E0CE06E}" srcOrd="0" destOrd="0" presId="urn:microsoft.com/office/officeart/2018/2/layout/IconLabelList"/>
    <dgm:cxn modelId="{867724A3-F30E-4DF6-A8D5-01851C4735AD}" srcId="{1FCD6093-5146-4098-960E-A5C07B2DCC6C}" destId="{03AD4F9C-9116-48B7-923A-CC5249249561}" srcOrd="4" destOrd="0" parTransId="{1A671E4D-5A61-4241-8A24-6214E2CA5AFC}" sibTransId="{13C2FACF-AB6C-4E3E-B213-81D9AA3156DB}"/>
    <dgm:cxn modelId="{D2E604D0-BF48-B748-B8A5-5DD71A10A9A8}" type="presOf" srcId="{8506FE20-F7E8-46E8-83F1-3266D67E08E7}" destId="{5E3DC621-2D66-4566-9205-6125044D5694}" srcOrd="0" destOrd="0" presId="urn:microsoft.com/office/officeart/2018/2/layout/IconLabelList"/>
    <dgm:cxn modelId="{DD81FD65-4630-41BB-B10A-99FA2C3C74C6}" srcId="{1FCD6093-5146-4098-960E-A5C07B2DCC6C}" destId="{8506FE20-F7E8-46E8-83F1-3266D67E08E7}" srcOrd="1" destOrd="0" parTransId="{18F57527-E924-4095-96C7-8F4D731BE0F4}" sibTransId="{7077E138-7EC2-416E-9A19-ABB88401689B}"/>
    <dgm:cxn modelId="{E9D0CF1A-AAC1-D84E-A83D-F13076B7F1E5}" type="presOf" srcId="{1FCD6093-5146-4098-960E-A5C07B2DCC6C}" destId="{1D308802-8B62-475A-AE44-E00D9838A1F5}" srcOrd="0" destOrd="0" presId="urn:microsoft.com/office/officeart/2018/2/layout/IconLabelList"/>
    <dgm:cxn modelId="{AAD0470E-3FB7-448B-8F13-05F56A01A1B2}" srcId="{1FCD6093-5146-4098-960E-A5C07B2DCC6C}" destId="{F02BE332-4C97-42E9-B801-3F7153E10BEB}" srcOrd="3" destOrd="0" parTransId="{560D4900-DC53-4D94-85CF-80B86BB0C00D}" sibTransId="{87D10A1D-A255-493A-809A-77F000AB374D}"/>
    <dgm:cxn modelId="{686D1602-A5E0-5743-86D4-5D046FAD7FF9}" type="presOf" srcId="{5277BC8B-4A14-4977-B0B2-A454B4B717C6}" destId="{A25E8E61-C5A7-42AB-82D2-F097573CBCB0}" srcOrd="0" destOrd="0" presId="urn:microsoft.com/office/officeart/2018/2/layout/IconLabelList"/>
    <dgm:cxn modelId="{47ED6537-FB1A-094C-B137-A42C473FA7CB}" type="presOf" srcId="{FB6D5C98-A476-4E71-889E-0BD93A01E8A5}" destId="{943C81CA-0975-4CCD-9CC9-F7D5FBD44655}" srcOrd="0" destOrd="0" presId="urn:microsoft.com/office/officeart/2018/2/layout/IconLabelList"/>
    <dgm:cxn modelId="{90AE5954-B3AB-5B48-B3BD-95F381EDC885}" type="presParOf" srcId="{1D308802-8B62-475A-AE44-E00D9838A1F5}" destId="{C420E3CB-341D-4FBE-87B9-11622EC434E5}" srcOrd="0" destOrd="0" presId="urn:microsoft.com/office/officeart/2018/2/layout/IconLabelList"/>
    <dgm:cxn modelId="{64D56577-918D-9847-A20A-5BD7CC4CD7BD}" type="presParOf" srcId="{C420E3CB-341D-4FBE-87B9-11622EC434E5}" destId="{D30A6203-7217-4698-88EB-AEA6822CA100}" srcOrd="0" destOrd="0" presId="urn:microsoft.com/office/officeart/2018/2/layout/IconLabelList"/>
    <dgm:cxn modelId="{FB6FF54D-F4FA-2A42-A473-20D8026CEE06}" type="presParOf" srcId="{C420E3CB-341D-4FBE-87B9-11622EC434E5}" destId="{65B0C0E9-F2F7-40ED-9565-796B1925BF07}" srcOrd="1" destOrd="0" presId="urn:microsoft.com/office/officeart/2018/2/layout/IconLabelList"/>
    <dgm:cxn modelId="{98F985C0-E399-6544-890A-8D4342B6EDCC}" type="presParOf" srcId="{C420E3CB-341D-4FBE-87B9-11622EC434E5}" destId="{CF47BBBF-276B-4D24-AD1D-89D51C03BF27}" srcOrd="2" destOrd="0" presId="urn:microsoft.com/office/officeart/2018/2/layout/IconLabelList"/>
    <dgm:cxn modelId="{775715DF-9DDC-FC4A-B1EB-1D01893B30B2}" type="presParOf" srcId="{1D308802-8B62-475A-AE44-E00D9838A1F5}" destId="{C5D59FAE-8863-4B43-81F2-DA78AA6E3D3B}" srcOrd="1" destOrd="0" presId="urn:microsoft.com/office/officeart/2018/2/layout/IconLabelList"/>
    <dgm:cxn modelId="{A1657D90-0604-AF4F-9B7D-030B199B7A8F}" type="presParOf" srcId="{1D308802-8B62-475A-AE44-E00D9838A1F5}" destId="{FC86CEFB-3827-4A75-BD0E-B69D0264028F}" srcOrd="2" destOrd="0" presId="urn:microsoft.com/office/officeart/2018/2/layout/IconLabelList"/>
    <dgm:cxn modelId="{3B639262-9131-854F-8CEA-8D94E22CDDB9}" type="presParOf" srcId="{FC86CEFB-3827-4A75-BD0E-B69D0264028F}" destId="{8254E548-FD70-45E0-B155-0B78E1253BC9}" srcOrd="0" destOrd="0" presId="urn:microsoft.com/office/officeart/2018/2/layout/IconLabelList"/>
    <dgm:cxn modelId="{5A66907B-1769-D945-9295-4C84EDC1C9D1}" type="presParOf" srcId="{FC86CEFB-3827-4A75-BD0E-B69D0264028F}" destId="{EE1E77CD-F142-42AE-AF10-27F8A9693C82}" srcOrd="1" destOrd="0" presId="urn:microsoft.com/office/officeart/2018/2/layout/IconLabelList"/>
    <dgm:cxn modelId="{CD1760D3-9280-E547-B4C6-5E8993DB9421}" type="presParOf" srcId="{FC86CEFB-3827-4A75-BD0E-B69D0264028F}" destId="{5E3DC621-2D66-4566-9205-6125044D5694}" srcOrd="2" destOrd="0" presId="urn:microsoft.com/office/officeart/2018/2/layout/IconLabelList"/>
    <dgm:cxn modelId="{831DF70F-DC68-4149-888B-8C280EF6B867}" type="presParOf" srcId="{1D308802-8B62-475A-AE44-E00D9838A1F5}" destId="{991A0D65-7754-48D7-90BB-B1B85F7693CE}" srcOrd="3" destOrd="0" presId="urn:microsoft.com/office/officeart/2018/2/layout/IconLabelList"/>
    <dgm:cxn modelId="{11128E99-BE64-804E-BFCE-1A81536EAC0A}" type="presParOf" srcId="{1D308802-8B62-475A-AE44-E00D9838A1F5}" destId="{13028F46-4DA4-4140-AEED-217F95E9862B}" srcOrd="4" destOrd="0" presId="urn:microsoft.com/office/officeart/2018/2/layout/IconLabelList"/>
    <dgm:cxn modelId="{10017861-2854-D547-8334-746CAF2D5814}" type="presParOf" srcId="{13028F46-4DA4-4140-AEED-217F95E9862B}" destId="{EA2B69F4-A8BC-416B-9792-EFFADEEA03DF}" srcOrd="0" destOrd="0" presId="urn:microsoft.com/office/officeart/2018/2/layout/IconLabelList"/>
    <dgm:cxn modelId="{BF23D7AC-FFEA-4645-A424-6D8BE9CD3844}" type="presParOf" srcId="{13028F46-4DA4-4140-AEED-217F95E9862B}" destId="{CB1D9F7B-4B60-42A1-9444-CACC78F87EEB}" srcOrd="1" destOrd="0" presId="urn:microsoft.com/office/officeart/2018/2/layout/IconLabelList"/>
    <dgm:cxn modelId="{11688B1C-10F9-7347-AEA2-CC7EA5EAAF0E}" type="presParOf" srcId="{13028F46-4DA4-4140-AEED-217F95E9862B}" destId="{943C81CA-0975-4CCD-9CC9-F7D5FBD44655}" srcOrd="2" destOrd="0" presId="urn:microsoft.com/office/officeart/2018/2/layout/IconLabelList"/>
    <dgm:cxn modelId="{2198BFF1-DDA9-F142-B2CF-C5CCA0B6A258}" type="presParOf" srcId="{1D308802-8B62-475A-AE44-E00D9838A1F5}" destId="{99612CCD-0762-4C13-B0E1-F0D0DD01A539}" srcOrd="5" destOrd="0" presId="urn:microsoft.com/office/officeart/2018/2/layout/IconLabelList"/>
    <dgm:cxn modelId="{262781AF-D82A-2B45-BE23-08A23E852B7B}" type="presParOf" srcId="{1D308802-8B62-475A-AE44-E00D9838A1F5}" destId="{6A0F9DD2-E216-485F-8164-D787E0104529}" srcOrd="6" destOrd="0" presId="urn:microsoft.com/office/officeart/2018/2/layout/IconLabelList"/>
    <dgm:cxn modelId="{A114CCA7-8C5B-6F49-AF66-E77532521ED1}" type="presParOf" srcId="{6A0F9DD2-E216-485F-8164-D787E0104529}" destId="{17320C7D-49C5-45C7-9628-A5CDD7AA85F9}" srcOrd="0" destOrd="0" presId="urn:microsoft.com/office/officeart/2018/2/layout/IconLabelList"/>
    <dgm:cxn modelId="{05677363-FD8D-6E4E-8D66-2874592C19A3}" type="presParOf" srcId="{6A0F9DD2-E216-485F-8164-D787E0104529}" destId="{1CD43CFE-D457-4826-AEBE-F6D9249008EB}" srcOrd="1" destOrd="0" presId="urn:microsoft.com/office/officeart/2018/2/layout/IconLabelList"/>
    <dgm:cxn modelId="{1156AFED-10B9-C947-A953-CF322BBA22CC}" type="presParOf" srcId="{6A0F9DD2-E216-485F-8164-D787E0104529}" destId="{412FC7B2-CF46-4F6D-BB30-E5103E0CE06E}" srcOrd="2" destOrd="0" presId="urn:microsoft.com/office/officeart/2018/2/layout/IconLabelList"/>
    <dgm:cxn modelId="{1359A6D8-C3E5-6040-8629-415A42C811E6}" type="presParOf" srcId="{1D308802-8B62-475A-AE44-E00D9838A1F5}" destId="{EA7CCD5A-D5AA-4A47-A19B-5D65A51AF0ED}" srcOrd="7" destOrd="0" presId="urn:microsoft.com/office/officeart/2018/2/layout/IconLabelList"/>
    <dgm:cxn modelId="{A1D107BF-08BE-9745-AD39-5EEFB49C3E9A}" type="presParOf" srcId="{1D308802-8B62-475A-AE44-E00D9838A1F5}" destId="{3B631A71-44B6-4254-A467-DC3D2606AA17}" srcOrd="8" destOrd="0" presId="urn:microsoft.com/office/officeart/2018/2/layout/IconLabelList"/>
    <dgm:cxn modelId="{0A8E7C72-1D49-1845-8F2A-2329EE37BB01}" type="presParOf" srcId="{3B631A71-44B6-4254-A467-DC3D2606AA17}" destId="{22D97577-107E-4BBE-9B80-77EA87D5BC5C}" srcOrd="0" destOrd="0" presId="urn:microsoft.com/office/officeart/2018/2/layout/IconLabelList"/>
    <dgm:cxn modelId="{3F521033-DDBE-894F-8AE8-CB7715D860EB}" type="presParOf" srcId="{3B631A71-44B6-4254-A467-DC3D2606AA17}" destId="{4E36CBD0-F749-4AF4-AB66-8CB7C9472268}" srcOrd="1" destOrd="0" presId="urn:microsoft.com/office/officeart/2018/2/layout/IconLabelList"/>
    <dgm:cxn modelId="{BF3A0E6B-E1F0-2244-B919-C36E7B1A1587}" type="presParOf" srcId="{3B631A71-44B6-4254-A467-DC3D2606AA17}" destId="{41667099-230B-4D5D-9F2F-1D89F39C3E85}" srcOrd="2" destOrd="0" presId="urn:microsoft.com/office/officeart/2018/2/layout/IconLabelList"/>
    <dgm:cxn modelId="{C8449502-3935-DA4E-8669-A6D26280D20A}" type="presParOf" srcId="{1D308802-8B62-475A-AE44-E00D9838A1F5}" destId="{EF5AC69E-F264-4B3C-B5E8-09A930662108}" srcOrd="9" destOrd="0" presId="urn:microsoft.com/office/officeart/2018/2/layout/IconLabelList"/>
    <dgm:cxn modelId="{137497DA-475E-C34E-A5C1-31B6A93C989E}" type="presParOf" srcId="{1D308802-8B62-475A-AE44-E00D9838A1F5}" destId="{CE52FE12-285C-4A95-B3CA-D0C7F0CC2730}" srcOrd="10" destOrd="0" presId="urn:microsoft.com/office/officeart/2018/2/layout/IconLabelList"/>
    <dgm:cxn modelId="{A8D795CC-C39C-BA4E-B376-EF5E29B47E37}" type="presParOf" srcId="{CE52FE12-285C-4A95-B3CA-D0C7F0CC2730}" destId="{29BFCCA8-BDB2-4CD0-9DE1-813E7DAD236F}" srcOrd="0" destOrd="0" presId="urn:microsoft.com/office/officeart/2018/2/layout/IconLabelList"/>
    <dgm:cxn modelId="{F23825B5-02B7-AF4F-B136-243658A51E06}" type="presParOf" srcId="{CE52FE12-285C-4A95-B3CA-D0C7F0CC2730}" destId="{228AB521-B1CB-4671-AF08-A0D1C18CD5F1}" srcOrd="1" destOrd="0" presId="urn:microsoft.com/office/officeart/2018/2/layout/IconLabelList"/>
    <dgm:cxn modelId="{D2AC3E18-B0D0-5842-BC03-A77D9CBEB6DB}" type="presParOf" srcId="{CE52FE12-285C-4A95-B3CA-D0C7F0CC2730}" destId="{A25E8E61-C5A7-42AB-82D2-F097573CBCB0}"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E6573E-2448-EE42-B524-C07544769F33}">
      <dsp:nvSpPr>
        <dsp:cNvPr id="0" name=""/>
        <dsp:cNvSpPr/>
      </dsp:nvSpPr>
      <dsp:spPr>
        <a:xfrm>
          <a:off x="0" y="40290"/>
          <a:ext cx="3286125" cy="197167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GB" sz="3700" kern="1200" dirty="0" smtClean="0"/>
            <a:t>RESTORE2</a:t>
          </a:r>
          <a:r>
            <a:rPr lang="en-GB" sz="3700" kern="1200" baseline="30000" dirty="0" smtClean="0"/>
            <a:t>TM</a:t>
          </a:r>
          <a:endParaRPr lang="en-US" sz="3700" kern="1200" dirty="0"/>
        </a:p>
      </dsp:txBody>
      <dsp:txXfrm>
        <a:off x="0" y="40290"/>
        <a:ext cx="3286125" cy="1971675"/>
      </dsp:txXfrm>
    </dsp:sp>
    <dsp:sp modelId="{EA59DAEB-8E8D-BE42-AAD7-757A0A3C3797}">
      <dsp:nvSpPr>
        <dsp:cNvPr id="0" name=""/>
        <dsp:cNvSpPr/>
      </dsp:nvSpPr>
      <dsp:spPr>
        <a:xfrm>
          <a:off x="3614737" y="40290"/>
          <a:ext cx="3286125" cy="1971675"/>
        </a:xfrm>
        <a:prstGeom prst="rect">
          <a:avLst/>
        </a:prstGeom>
        <a:solidFill>
          <a:schemeClr val="accent4">
            <a:hueOff val="-1798367"/>
            <a:satOff val="7014"/>
            <a:lumOff val="-1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GB" sz="3700" kern="1200" dirty="0"/>
            <a:t>Taking physical observations</a:t>
          </a:r>
          <a:endParaRPr lang="en-US" sz="3700" kern="1200" dirty="0"/>
        </a:p>
      </dsp:txBody>
      <dsp:txXfrm>
        <a:off x="3614737" y="40290"/>
        <a:ext cx="3286125" cy="1971675"/>
      </dsp:txXfrm>
    </dsp:sp>
    <dsp:sp modelId="{A7473C7A-76FB-EF4F-8180-C5240E0A8977}">
      <dsp:nvSpPr>
        <dsp:cNvPr id="0" name=""/>
        <dsp:cNvSpPr/>
      </dsp:nvSpPr>
      <dsp:spPr>
        <a:xfrm>
          <a:off x="7229475" y="40290"/>
          <a:ext cx="3286125" cy="1971675"/>
        </a:xfrm>
        <a:prstGeom prst="rect">
          <a:avLst/>
        </a:prstGeom>
        <a:solidFill>
          <a:schemeClr val="accent4">
            <a:hueOff val="-3596735"/>
            <a:satOff val="14028"/>
            <a:lumOff val="-3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GB" sz="3700" kern="1200" dirty="0"/>
            <a:t>Calculating NEWS2 </a:t>
          </a:r>
          <a:endParaRPr lang="en-US" sz="3700" kern="1200" dirty="0"/>
        </a:p>
      </dsp:txBody>
      <dsp:txXfrm>
        <a:off x="7229475" y="40290"/>
        <a:ext cx="3286125" cy="1971675"/>
      </dsp:txXfrm>
    </dsp:sp>
    <dsp:sp modelId="{CADC0678-522D-6142-A02C-E4EC0D74EC46}">
      <dsp:nvSpPr>
        <dsp:cNvPr id="0" name=""/>
        <dsp:cNvSpPr/>
      </dsp:nvSpPr>
      <dsp:spPr>
        <a:xfrm>
          <a:off x="0" y="2340578"/>
          <a:ext cx="3286125" cy="1971675"/>
        </a:xfrm>
        <a:prstGeom prst="rect">
          <a:avLst/>
        </a:prstGeom>
        <a:solidFill>
          <a:schemeClr val="accent4">
            <a:hueOff val="-5395102"/>
            <a:satOff val="21043"/>
            <a:lumOff val="-55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GB" sz="3700" kern="1200" dirty="0"/>
            <a:t>ReSPECT</a:t>
          </a:r>
          <a:endParaRPr lang="en-US" sz="3700" kern="1200" dirty="0"/>
        </a:p>
      </dsp:txBody>
      <dsp:txXfrm>
        <a:off x="0" y="2340578"/>
        <a:ext cx="3286125" cy="1971675"/>
      </dsp:txXfrm>
    </dsp:sp>
    <dsp:sp modelId="{ABA2E509-564E-604F-9138-46F006DAD79E}">
      <dsp:nvSpPr>
        <dsp:cNvPr id="0" name=""/>
        <dsp:cNvSpPr/>
      </dsp:nvSpPr>
      <dsp:spPr>
        <a:xfrm>
          <a:off x="3614737" y="2340578"/>
          <a:ext cx="3286125" cy="1971675"/>
        </a:xfrm>
        <a:prstGeom prst="rect">
          <a:avLst/>
        </a:prstGeom>
        <a:solidFill>
          <a:schemeClr val="accent4">
            <a:hueOff val="-7193469"/>
            <a:satOff val="28057"/>
            <a:lumOff val="-73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GB" sz="3700" kern="1200" dirty="0"/>
            <a:t>Q&amp;A</a:t>
          </a:r>
          <a:endParaRPr lang="en-US" sz="3700" kern="1200" dirty="0"/>
        </a:p>
      </dsp:txBody>
      <dsp:txXfrm>
        <a:off x="3614737" y="2340578"/>
        <a:ext cx="3286125" cy="1971675"/>
      </dsp:txXfrm>
    </dsp:sp>
    <dsp:sp modelId="{CB2CB6EB-A732-C341-ACA1-912981FDC34D}">
      <dsp:nvSpPr>
        <dsp:cNvPr id="0" name=""/>
        <dsp:cNvSpPr/>
      </dsp:nvSpPr>
      <dsp:spPr>
        <a:xfrm>
          <a:off x="7229475" y="2340578"/>
          <a:ext cx="3286125" cy="1971675"/>
        </a:xfrm>
        <a:prstGeom prst="rect">
          <a:avLst/>
        </a:prstGeom>
        <a:solidFill>
          <a:schemeClr val="accent4">
            <a:hueOff val="-8991836"/>
            <a:satOff val="35071"/>
            <a:lumOff val="-921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GB" sz="3700" kern="1200"/>
            <a:t>Close</a:t>
          </a:r>
          <a:endParaRPr lang="en-US" sz="3700" kern="1200"/>
        </a:p>
      </dsp:txBody>
      <dsp:txXfrm>
        <a:off x="7229475" y="2340578"/>
        <a:ext cx="3286125" cy="1971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09025D-EFB6-4C67-955F-D806511ED860}">
      <dsp:nvSpPr>
        <dsp:cNvPr id="0" name=""/>
        <dsp:cNvSpPr/>
      </dsp:nvSpPr>
      <dsp:spPr>
        <a:xfrm>
          <a:off x="2759623" y="1851"/>
          <a:ext cx="1689565" cy="1098217"/>
        </a:xfrm>
        <a:prstGeom prst="round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a:t>Recognise Soft Signs</a:t>
          </a:r>
        </a:p>
      </dsp:txBody>
      <dsp:txXfrm>
        <a:off x="2813234" y="55462"/>
        <a:ext cx="1582343" cy="990995"/>
      </dsp:txXfrm>
    </dsp:sp>
    <dsp:sp modelId="{B381A977-503C-44C5-B3B5-195591FB116A}">
      <dsp:nvSpPr>
        <dsp:cNvPr id="0" name=""/>
        <dsp:cNvSpPr/>
      </dsp:nvSpPr>
      <dsp:spPr>
        <a:xfrm>
          <a:off x="1408904" y="550960"/>
          <a:ext cx="4391002" cy="4391002"/>
        </a:xfrm>
        <a:custGeom>
          <a:avLst/>
          <a:gdLst/>
          <a:ahLst/>
          <a:cxnLst/>
          <a:rect l="0" t="0" r="0" b="0"/>
          <a:pathLst>
            <a:path>
              <a:moveTo>
                <a:pt x="3266965" y="279205"/>
              </a:moveTo>
              <a:arcTo wR="2195501" hR="2195501" stAng="17952660" swAng="1212769"/>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2E02CCE6-6212-4C1A-86EA-E7992E6EF06F}">
      <dsp:nvSpPr>
        <dsp:cNvPr id="0" name=""/>
        <dsp:cNvSpPr/>
      </dsp:nvSpPr>
      <dsp:spPr>
        <a:xfrm>
          <a:off x="4847669" y="1518905"/>
          <a:ext cx="1689565" cy="1098217"/>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a:t>Take observations</a:t>
          </a:r>
        </a:p>
      </dsp:txBody>
      <dsp:txXfrm>
        <a:off x="4901280" y="1572516"/>
        <a:ext cx="1582343" cy="990995"/>
      </dsp:txXfrm>
    </dsp:sp>
    <dsp:sp modelId="{6E9F1724-106F-41DB-A154-D843DE361D7A}">
      <dsp:nvSpPr>
        <dsp:cNvPr id="0" name=""/>
        <dsp:cNvSpPr/>
      </dsp:nvSpPr>
      <dsp:spPr>
        <a:xfrm>
          <a:off x="1408904" y="550960"/>
          <a:ext cx="4391002" cy="4391002"/>
        </a:xfrm>
        <a:custGeom>
          <a:avLst/>
          <a:gdLst/>
          <a:ahLst/>
          <a:cxnLst/>
          <a:rect l="0" t="0" r="0" b="0"/>
          <a:pathLst>
            <a:path>
              <a:moveTo>
                <a:pt x="4385753" y="2347222"/>
              </a:moveTo>
              <a:arcTo wR="2195501" hR="2195501" stAng="21837757" swAng="1360678"/>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788A39B1-4804-476F-A094-72C26915F2A6}">
      <dsp:nvSpPr>
        <dsp:cNvPr id="0" name=""/>
        <dsp:cNvSpPr/>
      </dsp:nvSpPr>
      <dsp:spPr>
        <a:xfrm>
          <a:off x="4050106" y="3973550"/>
          <a:ext cx="1689565" cy="1098217"/>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a:t>Calculate NEWS</a:t>
          </a:r>
        </a:p>
      </dsp:txBody>
      <dsp:txXfrm>
        <a:off x="4103717" y="4027161"/>
        <a:ext cx="1582343" cy="990995"/>
      </dsp:txXfrm>
    </dsp:sp>
    <dsp:sp modelId="{58550E4E-BF74-49A7-AA24-2C30C31999FE}">
      <dsp:nvSpPr>
        <dsp:cNvPr id="0" name=""/>
        <dsp:cNvSpPr/>
      </dsp:nvSpPr>
      <dsp:spPr>
        <a:xfrm>
          <a:off x="1408904" y="550960"/>
          <a:ext cx="4391002" cy="4391002"/>
        </a:xfrm>
        <a:custGeom>
          <a:avLst/>
          <a:gdLst/>
          <a:ahLst/>
          <a:cxnLst/>
          <a:rect l="0" t="0" r="0" b="0"/>
          <a:pathLst>
            <a:path>
              <a:moveTo>
                <a:pt x="2465357" y="4374355"/>
              </a:moveTo>
              <a:arcTo wR="2195501" hR="2195501" stAng="4976385" swAng="847230"/>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9A6CBF6F-5132-42D2-B918-2E1E5C6A6E75}">
      <dsp:nvSpPr>
        <dsp:cNvPr id="0" name=""/>
        <dsp:cNvSpPr/>
      </dsp:nvSpPr>
      <dsp:spPr>
        <a:xfrm>
          <a:off x="1469140" y="3973550"/>
          <a:ext cx="1689565" cy="1098217"/>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a:t>Escalate using Escalation Tool</a:t>
          </a:r>
        </a:p>
      </dsp:txBody>
      <dsp:txXfrm>
        <a:off x="1522751" y="4027161"/>
        <a:ext cx="1582343" cy="990995"/>
      </dsp:txXfrm>
    </dsp:sp>
    <dsp:sp modelId="{5E88134A-3CA2-45C5-B50E-798EA04AC505}">
      <dsp:nvSpPr>
        <dsp:cNvPr id="0" name=""/>
        <dsp:cNvSpPr/>
      </dsp:nvSpPr>
      <dsp:spPr>
        <a:xfrm>
          <a:off x="1408904" y="550960"/>
          <a:ext cx="4391002" cy="4391002"/>
        </a:xfrm>
        <a:custGeom>
          <a:avLst/>
          <a:gdLst/>
          <a:ahLst/>
          <a:cxnLst/>
          <a:rect l="0" t="0" r="0" b="0"/>
          <a:pathLst>
            <a:path>
              <a:moveTo>
                <a:pt x="233081" y="3179947"/>
              </a:moveTo>
              <a:arcTo wR="2195501" hR="2195501" stAng="9201565" swAng="1360678"/>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3B7A015E-4CDC-4B7B-BB51-6D3AD5DB7B90}">
      <dsp:nvSpPr>
        <dsp:cNvPr id="0" name=""/>
        <dsp:cNvSpPr/>
      </dsp:nvSpPr>
      <dsp:spPr>
        <a:xfrm>
          <a:off x="671577" y="1518905"/>
          <a:ext cx="1689565" cy="1098217"/>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a:t>Communicate using </a:t>
          </a:r>
          <a:r>
            <a:rPr lang="en-GB" sz="1700" kern="1200" dirty="0" err="1"/>
            <a:t>SBARD</a:t>
          </a:r>
          <a:endParaRPr lang="en-GB" sz="1700" kern="1200" dirty="0"/>
        </a:p>
      </dsp:txBody>
      <dsp:txXfrm>
        <a:off x="725188" y="1572516"/>
        <a:ext cx="1582343" cy="990995"/>
      </dsp:txXfrm>
    </dsp:sp>
    <dsp:sp modelId="{EA731AD8-3544-4787-80E4-BD7ECCE0F96D}">
      <dsp:nvSpPr>
        <dsp:cNvPr id="0" name=""/>
        <dsp:cNvSpPr/>
      </dsp:nvSpPr>
      <dsp:spPr>
        <a:xfrm>
          <a:off x="1408904" y="550960"/>
          <a:ext cx="4391002" cy="4391002"/>
        </a:xfrm>
        <a:custGeom>
          <a:avLst/>
          <a:gdLst/>
          <a:ahLst/>
          <a:cxnLst/>
          <a:rect l="0" t="0" r="0" b="0"/>
          <a:pathLst>
            <a:path>
              <a:moveTo>
                <a:pt x="527926" y="767418"/>
              </a:moveTo>
              <a:arcTo wR="2195501" hR="2195501" stAng="13234571" swAng="1212769"/>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C31607-02EA-4CF4-82E3-C68233F75FE7}" type="datetimeFigureOut">
              <a:rPr lang="en-GB" smtClean="0"/>
              <a:t>10/08/2021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23EC8E-150C-4EE6-911F-C08DD337084A}" type="slidenum">
              <a:rPr lang="en-GB" smtClean="0"/>
              <a:t>‹#›</a:t>
            </a:fld>
            <a:endParaRPr lang="en-GB"/>
          </a:p>
        </p:txBody>
      </p:sp>
    </p:spTree>
    <p:extLst>
      <p:ext uri="{BB962C8B-B14F-4D97-AF65-F5344CB8AC3E}">
        <p14:creationId xmlns:p14="http://schemas.microsoft.com/office/powerpoint/2010/main" val="3490377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sciencedirect.com/science/article/pii/S0300957218308190"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youtu.be/S-KWnrsOw8M"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youtu.be/QabKghrtXps"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Gxrr9QOerg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23EC8E-150C-4EE6-911F-C08DD337084A}" type="slidenum">
              <a:rPr lang="en-GB" smtClean="0"/>
              <a:t>1</a:t>
            </a:fld>
            <a:endParaRPr lang="en-GB"/>
          </a:p>
        </p:txBody>
      </p:sp>
    </p:spTree>
    <p:extLst>
      <p:ext uri="{BB962C8B-B14F-4D97-AF65-F5344CB8AC3E}">
        <p14:creationId xmlns:p14="http://schemas.microsoft.com/office/powerpoint/2010/main" val="622585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b="1" dirty="0" smtClean="0"/>
              <a:t>Does your resident have soft signs? If yes, they are at risk of deterioration.</a:t>
            </a:r>
            <a:endParaRPr lang="en-GB" baseline="0" dirty="0" smtClean="0"/>
          </a:p>
          <a:p>
            <a:pPr marL="171450" indent="-171450">
              <a:buFont typeface="Arial" panose="020B0604020202020204" pitchFamily="34" charset="0"/>
              <a:buChar char="•"/>
            </a:pPr>
            <a:r>
              <a:rPr lang="en-GB" baseline="0" dirty="0" smtClean="0"/>
              <a:t>Carers are usually the first to recognise soft signs but can find it difficult to communicate this concern / or feel heard. </a:t>
            </a:r>
          </a:p>
          <a:p>
            <a:pPr marL="171450" indent="-171450">
              <a:buFont typeface="Arial" panose="020B0604020202020204" pitchFamily="34" charset="0"/>
              <a:buChar char="•"/>
            </a:pPr>
            <a:r>
              <a:rPr lang="en-GB" dirty="0" smtClean="0"/>
              <a:t>Soft</a:t>
            </a:r>
            <a:r>
              <a:rPr lang="en-GB" baseline="0" dirty="0" smtClean="0"/>
              <a:t> signs </a:t>
            </a:r>
            <a:r>
              <a:rPr lang="en-GB" dirty="0" smtClean="0"/>
              <a:t>are</a:t>
            </a:r>
            <a:r>
              <a:rPr lang="en-GB" baseline="0" dirty="0" smtClean="0"/>
              <a:t> the early indicators that the resident may not be as well as they were previously.</a:t>
            </a:r>
          </a:p>
          <a:p>
            <a:pPr marL="171450" indent="-171450">
              <a:buFont typeface="Arial" panose="020B0604020202020204" pitchFamily="34" charset="0"/>
              <a:buChar char="•"/>
            </a:pPr>
            <a:r>
              <a:rPr lang="en-GB" baseline="0" dirty="0" smtClean="0"/>
              <a:t>Some soft signs are generic and may apply to all residents, but you can also bespoke the RESTORE2 tool with the unique signs that indicate deterioration for a particular resident.</a:t>
            </a:r>
          </a:p>
          <a:p>
            <a:pPr marL="171450" indent="-171450">
              <a:buFont typeface="Arial" panose="020B0604020202020204" pitchFamily="34" charset="0"/>
              <a:buChar char="•"/>
            </a:pPr>
            <a:r>
              <a:rPr lang="en-GB" baseline="0" dirty="0" smtClean="0"/>
              <a:t>Soft signs provide an entry point into the National Early Warning Scores (NEWS2).</a:t>
            </a:r>
          </a:p>
          <a:p>
            <a:pPr marL="0" indent="0">
              <a:buFont typeface="Arial" panose="020B0604020202020204" pitchFamily="34" charset="0"/>
              <a:buNone/>
            </a:pPr>
            <a:endParaRPr lang="en-GB" baseline="0" dirty="0" smtClean="0"/>
          </a:p>
        </p:txBody>
      </p:sp>
      <p:sp>
        <p:nvSpPr>
          <p:cNvPr id="4" name="Slide Number Placeholder 3"/>
          <p:cNvSpPr>
            <a:spLocks noGrp="1"/>
          </p:cNvSpPr>
          <p:nvPr>
            <p:ph type="sldNum" sz="quarter" idx="10"/>
          </p:nvPr>
        </p:nvSpPr>
        <p:spPr/>
        <p:txBody>
          <a:bodyPr/>
          <a:lstStyle/>
          <a:p>
            <a:fld id="{64890594-6E97-4236-B942-89AAAB02C951}" type="slidenum">
              <a:rPr lang="en-GB" smtClean="0"/>
              <a:t>12</a:t>
            </a:fld>
            <a:endParaRPr lang="en-GB" dirty="0"/>
          </a:p>
        </p:txBody>
      </p:sp>
    </p:spTree>
    <p:extLst>
      <p:ext uri="{BB962C8B-B14F-4D97-AF65-F5344CB8AC3E}">
        <p14:creationId xmlns:p14="http://schemas.microsoft.com/office/powerpoint/2010/main" val="3398401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23EC8E-150C-4EE6-911F-C08DD337084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39259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Best if you can use an</a:t>
            </a:r>
            <a:r>
              <a:rPr lang="en-GB" baseline="0" dirty="0" smtClean="0"/>
              <a:t> example from your own experience</a:t>
            </a:r>
            <a:endParaRPr lang="en-GB" dirty="0"/>
          </a:p>
        </p:txBody>
      </p:sp>
      <p:sp>
        <p:nvSpPr>
          <p:cNvPr id="4" name="Slide Number Placeholder 3"/>
          <p:cNvSpPr>
            <a:spLocks noGrp="1"/>
          </p:cNvSpPr>
          <p:nvPr>
            <p:ph type="sldNum" sz="quarter" idx="10"/>
          </p:nvPr>
        </p:nvSpPr>
        <p:spPr/>
        <p:txBody>
          <a:bodyPr/>
          <a:lstStyle/>
          <a:p>
            <a:fld id="{C823EC8E-150C-4EE6-911F-C08DD337084A}" type="slidenum">
              <a:rPr lang="en-GB" smtClean="0"/>
              <a:t>14</a:t>
            </a:fld>
            <a:endParaRPr lang="en-GB"/>
          </a:p>
        </p:txBody>
      </p:sp>
    </p:spTree>
    <p:extLst>
      <p:ext uri="{BB962C8B-B14F-4D97-AF65-F5344CB8AC3E}">
        <p14:creationId xmlns:p14="http://schemas.microsoft.com/office/powerpoint/2010/main" val="2708857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hlinkClick r:id="rId3"/>
              </a:rPr>
              <a:t>Can early warning scores identify deteriorating patients in pre-hospital settings? A systematic review - </a:t>
            </a:r>
            <a:r>
              <a:rPr lang="en-GB" dirty="0" err="1" smtClean="0">
                <a:hlinkClick r:id="rId3"/>
              </a:rPr>
              <a:t>ScienceDirect</a:t>
            </a:r>
            <a:endParaRPr lang="en-GB" dirty="0"/>
          </a:p>
        </p:txBody>
      </p:sp>
      <p:sp>
        <p:nvSpPr>
          <p:cNvPr id="4" name="Slide Number Placeholder 3"/>
          <p:cNvSpPr>
            <a:spLocks noGrp="1"/>
          </p:cNvSpPr>
          <p:nvPr>
            <p:ph type="sldNum" sz="quarter" idx="10"/>
          </p:nvPr>
        </p:nvSpPr>
        <p:spPr/>
        <p:txBody>
          <a:bodyPr/>
          <a:lstStyle/>
          <a:p>
            <a:fld id="{C823EC8E-150C-4EE6-911F-C08DD337084A}" type="slidenum">
              <a:rPr lang="en-GB" smtClean="0"/>
              <a:t>18</a:t>
            </a:fld>
            <a:endParaRPr lang="en-GB"/>
          </a:p>
        </p:txBody>
      </p:sp>
    </p:spTree>
    <p:extLst>
      <p:ext uri="{BB962C8B-B14F-4D97-AF65-F5344CB8AC3E}">
        <p14:creationId xmlns:p14="http://schemas.microsoft.com/office/powerpoint/2010/main" val="688450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Sometimes</a:t>
            </a:r>
            <a:r>
              <a:rPr lang="en-GB" baseline="0" dirty="0" smtClean="0"/>
              <a:t> now just referred to as ‘NEWS’ - m</a:t>
            </a:r>
            <a:r>
              <a:rPr lang="en-GB" dirty="0" smtClean="0"/>
              <a:t>ore later on about updates from NEWS to NEWS2</a:t>
            </a:r>
            <a:endParaRPr lang="en-GB" dirty="0"/>
          </a:p>
        </p:txBody>
      </p:sp>
      <p:sp>
        <p:nvSpPr>
          <p:cNvPr id="4" name="Slide Number Placeholder 3"/>
          <p:cNvSpPr>
            <a:spLocks noGrp="1"/>
          </p:cNvSpPr>
          <p:nvPr>
            <p:ph type="sldNum" sz="quarter" idx="5"/>
          </p:nvPr>
        </p:nvSpPr>
        <p:spPr/>
        <p:txBody>
          <a:bodyPr/>
          <a:lstStyle/>
          <a:p>
            <a:fld id="{C823EC8E-150C-4EE6-911F-C08DD337084A}" type="slidenum">
              <a:rPr lang="en-GB" smtClean="0"/>
              <a:t>20</a:t>
            </a:fld>
            <a:endParaRPr lang="en-GB"/>
          </a:p>
        </p:txBody>
      </p:sp>
    </p:spTree>
    <p:extLst>
      <p:ext uri="{BB962C8B-B14F-4D97-AF65-F5344CB8AC3E}">
        <p14:creationId xmlns:p14="http://schemas.microsoft.com/office/powerpoint/2010/main" val="1033557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41613" y="500063"/>
            <a:ext cx="4443412" cy="2500312"/>
          </a:xfrm>
        </p:spPr>
      </p:sp>
      <p:sp>
        <p:nvSpPr>
          <p:cNvPr id="3" name="Notes Placeholder 2"/>
          <p:cNvSpPr>
            <a:spLocks noGrp="1"/>
          </p:cNvSpPr>
          <p:nvPr>
            <p:ph type="body" idx="1"/>
          </p:nvPr>
        </p:nvSpPr>
        <p:spPr/>
        <p:txBody>
          <a:bodyPr/>
          <a:lstStyle/>
          <a:p>
            <a:pPr marL="171450" marR="0" indent="-171450" algn="l" defTabSz="91394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smtClean="0">
                <a:solidFill>
                  <a:srgbClr val="000000"/>
                </a:solidFill>
                <a:latin typeface="Comic Sans MS" panose="030F0702030302020204" pitchFamily="66" charset="0"/>
                <a:cs typeface="Arial" pitchFamily="34" charset="0"/>
              </a:rPr>
              <a:t>Soft Signs are not specific enough to be used alone</a:t>
            </a:r>
          </a:p>
          <a:p>
            <a:pPr marL="171450" marR="0" lvl="0" indent="-171450" algn="l" defTabSz="91394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smtClean="0">
                <a:solidFill>
                  <a:srgbClr val="000000"/>
                </a:solidFill>
                <a:latin typeface="Comic Sans MS" panose="030F0702030302020204" pitchFamily="66" charset="0"/>
                <a:cs typeface="Arial" pitchFamily="34" charset="0"/>
              </a:rPr>
              <a:t>Soft Signs benefit from some sort of validation / quantification</a:t>
            </a:r>
          </a:p>
          <a:p>
            <a:pPr marL="171450" marR="0" indent="-171450" algn="l" defTabSz="91394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smtClean="0">
                <a:solidFill>
                  <a:srgbClr val="000000"/>
                </a:solidFill>
                <a:latin typeface="Comic Sans MS" panose="030F0702030302020204" pitchFamily="66" charset="0"/>
                <a:cs typeface="Arial" pitchFamily="34" charset="0"/>
              </a:rPr>
              <a:t>Pre-requisite of NEWS is either regular observations or recognising concern</a:t>
            </a:r>
          </a:p>
          <a:p>
            <a:pPr marL="171450" marR="0" indent="-171450" algn="l" defTabSz="91394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smtClean="0">
                <a:solidFill>
                  <a:srgbClr val="000000"/>
                </a:solidFill>
                <a:latin typeface="Comic Sans MS" panose="030F0702030302020204" pitchFamily="66" charset="0"/>
                <a:cs typeface="Arial" pitchFamily="34" charset="0"/>
              </a:rPr>
              <a:t>NEWS requires an entry point in community settings – no one</a:t>
            </a:r>
            <a:r>
              <a:rPr lang="en-GB" sz="1200" baseline="0" dirty="0" smtClean="0">
                <a:solidFill>
                  <a:srgbClr val="000000"/>
                </a:solidFill>
                <a:latin typeface="Comic Sans MS" panose="030F0702030302020204" pitchFamily="66" charset="0"/>
                <a:cs typeface="Arial" pitchFamily="34" charset="0"/>
              </a:rPr>
              <a:t> wants to ‘medicalise’ people’s homes with routine observations every few hours like in hospital. </a:t>
            </a:r>
          </a:p>
          <a:p>
            <a:pPr marL="171450" marR="0" indent="-171450" algn="l" defTabSz="91394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aseline="0" dirty="0" smtClean="0">
                <a:solidFill>
                  <a:srgbClr val="000000"/>
                </a:solidFill>
                <a:latin typeface="Comic Sans MS" panose="030F0702030302020204" pitchFamily="66" charset="0"/>
                <a:cs typeface="Arial" pitchFamily="34" charset="0"/>
              </a:rPr>
              <a:t>By recording a regular baseline and following the RESTORE2 NEWS2 escalation when someone is unwell, observations are done where they can add most value, and you might just save someone’s life.</a:t>
            </a:r>
          </a:p>
          <a:p>
            <a:pPr marL="171450" marR="0" indent="-171450" algn="l" defTabSz="91394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aseline="0" dirty="0" smtClean="0">
                <a:solidFill>
                  <a:srgbClr val="000000"/>
                </a:solidFill>
                <a:latin typeface="Comic Sans MS" panose="030F0702030302020204" pitchFamily="66" charset="0"/>
                <a:cs typeface="Arial" pitchFamily="34" charset="0"/>
              </a:rPr>
              <a:t>Many people now do observations at home, but only when appropriate, not at regular intervals throughout the day, like in hospital.</a:t>
            </a:r>
            <a:endParaRPr lang="en-GB" sz="1200" dirty="0" smtClean="0">
              <a:solidFill>
                <a:srgbClr val="000000"/>
              </a:solidFill>
              <a:latin typeface="Comic Sans MS" panose="030F0702030302020204" pitchFamily="66" charset="0"/>
              <a:cs typeface="Arial" pitchFamily="34" charset="0"/>
            </a:endParaRPr>
          </a:p>
          <a:p>
            <a:pPr marL="171450" marR="0" indent="-171450" algn="l" defTabSz="91394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smtClean="0">
              <a:solidFill>
                <a:srgbClr val="000000"/>
              </a:solidFill>
              <a:latin typeface="Comic Sans MS" panose="030F0702030302020204" pitchFamily="66" charset="0"/>
              <a:cs typeface="Arial" pitchFamily="34" charset="0"/>
            </a:endParaRP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628AD0-0097-407D-A09C-E24D0DA281D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531102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Check to know if participants have watched the HEE observations and NEWS videos.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Ask to know if they have experience of taking observation and using NEWS.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NEWS2  allows the carer to escalate their concern to a GP or another professional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C823EC8E-150C-4EE6-911F-C08DD337084A}" type="slidenum">
              <a:rPr lang="en-GB" smtClean="0"/>
              <a:t>22</a:t>
            </a:fld>
            <a:endParaRPr lang="en-GB"/>
          </a:p>
        </p:txBody>
      </p:sp>
    </p:spTree>
    <p:extLst>
      <p:ext uri="{BB962C8B-B14F-4D97-AF65-F5344CB8AC3E}">
        <p14:creationId xmlns:p14="http://schemas.microsoft.com/office/powerpoint/2010/main" val="40221828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23EC8E-150C-4EE6-911F-C08DD337084A}" type="slidenum">
              <a:rPr lang="en-GB" smtClean="0"/>
              <a:t>23</a:t>
            </a:fld>
            <a:endParaRPr lang="en-GB"/>
          </a:p>
        </p:txBody>
      </p:sp>
    </p:spTree>
    <p:extLst>
      <p:ext uri="{BB962C8B-B14F-4D97-AF65-F5344CB8AC3E}">
        <p14:creationId xmlns:p14="http://schemas.microsoft.com/office/powerpoint/2010/main" val="18681405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NEWS2 is a standardised assessment tool, which gives an indication of how unwell the patient 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Together the</a:t>
            </a:r>
            <a:r>
              <a:rPr lang="en-GB" baseline="0" dirty="0" smtClean="0"/>
              <a:t> measurements</a:t>
            </a:r>
            <a:r>
              <a:rPr lang="en-GB" dirty="0" smtClean="0"/>
              <a:t> gives a score of between 0 and 20</a:t>
            </a:r>
          </a:p>
          <a:p>
            <a:pPr marL="171450" indent="-171450">
              <a:buFont typeface="Arial" panose="020B0604020202020204" pitchFamily="34" charset="0"/>
              <a:buChar char="•"/>
            </a:pPr>
            <a:r>
              <a:rPr lang="en-GB" dirty="0" smtClean="0"/>
              <a:t>This is a common language across healthcare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Depending on the NEWS scores, staff using RESTORE2TM can escalate the patient’s care appropriately in line with an escalation plan. </a:t>
            </a:r>
          </a:p>
          <a:p>
            <a:pPr marL="171450" indent="-171450">
              <a:buFont typeface="Arial" panose="020B0604020202020204" pitchFamily="34" charset="0"/>
              <a:buChar char="•"/>
            </a:pPr>
            <a:endParaRPr lang="en-GB"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NEWS allows the carer to escalate their concern to a GP or another professional.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aseline="0" dirty="0" smtClean="0"/>
              <a:t>Omit slides 16-22 if there is evidence of knowledge and or experience of taking observations. Jump to calculating NEWS score.</a:t>
            </a:r>
            <a:endParaRPr lang="en-GB" dirty="0" smtClean="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C823EC8E-150C-4EE6-911F-C08DD337084A}" type="slidenum">
              <a:rPr lang="en-GB" smtClean="0"/>
              <a:t>24</a:t>
            </a:fld>
            <a:endParaRPr lang="en-GB"/>
          </a:p>
        </p:txBody>
      </p:sp>
    </p:spTree>
    <p:extLst>
      <p:ext uri="{BB962C8B-B14F-4D97-AF65-F5344CB8AC3E}">
        <p14:creationId xmlns:p14="http://schemas.microsoft.com/office/powerpoint/2010/main" val="27594172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Because RESTORE2 uses NEWS which is a standardised across healthcare settings,</a:t>
            </a:r>
            <a:r>
              <a:rPr lang="en-GB" baseline="0" dirty="0" smtClean="0"/>
              <a:t> there is a common language that can support healthcare professionals to assess residents and communicate.</a:t>
            </a:r>
          </a:p>
          <a:p>
            <a:pPr marL="171450" indent="-171450">
              <a:buFont typeface="Arial" panose="020B0604020202020204" pitchFamily="34" charset="0"/>
              <a:buChar char="•"/>
            </a:pPr>
            <a:r>
              <a:rPr lang="en-GB" dirty="0" smtClean="0"/>
              <a:t>NEWS2 makes you go back and review your resident and start a conversation with another professional.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smtClean="0"/>
              <a:t>Video- </a:t>
            </a:r>
            <a:r>
              <a:rPr lang="en-GB" sz="1200" b="1" u="none" strike="noStrike" kern="1200" dirty="0" smtClean="0">
                <a:solidFill>
                  <a:schemeClr val="tx1"/>
                </a:solidFill>
                <a:effectLst/>
                <a:latin typeface="+mn-lt"/>
                <a:ea typeface="+mn-ea"/>
                <a:cs typeface="+mn-cs"/>
                <a:hlinkClick r:id="rId3"/>
              </a:rPr>
              <a:t>NEWS: What is it?</a:t>
            </a:r>
            <a:r>
              <a:rPr lang="en-GB"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hlinkClick r:id="rId3"/>
              </a:rPr>
              <a:t>https://youtu.be/S-KWnrsOw8M</a:t>
            </a:r>
            <a:r>
              <a:rPr lang="en-GB" sz="1200" u="sng"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   (3:34sec)</a:t>
            </a:r>
          </a:p>
          <a:p>
            <a:pPr marL="0" indent="0">
              <a:buFont typeface="Arial" panose="020B0604020202020204" pitchFamily="34" charset="0"/>
              <a:buNone/>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23EC8E-150C-4EE6-911F-C08DD337084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811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23EC8E-150C-4EE6-911F-C08DD337084A}" type="slidenum">
              <a:rPr lang="en-GB" smtClean="0"/>
              <a:t>2</a:t>
            </a:fld>
            <a:endParaRPr lang="en-GB"/>
          </a:p>
        </p:txBody>
      </p:sp>
    </p:spTree>
    <p:extLst>
      <p:ext uri="{BB962C8B-B14F-4D97-AF65-F5344CB8AC3E}">
        <p14:creationId xmlns:p14="http://schemas.microsoft.com/office/powerpoint/2010/main" val="25770531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SpO2</a:t>
            </a:r>
            <a:r>
              <a:rPr lang="en-GB" baseline="0" dirty="0" smtClean="0"/>
              <a:t> scale 2 and new onset of confusion. These are additions to the previous NEWS tool, hence the current tool is called NEWS2.</a:t>
            </a:r>
          </a:p>
          <a:p>
            <a:endParaRPr lang="en-GB" b="1" u="sng" baseline="0" dirty="0" smtClean="0"/>
          </a:p>
          <a:p>
            <a:r>
              <a:rPr lang="en-GB" b="1" u="sng" baseline="0" dirty="0" smtClean="0"/>
              <a:t>Additional guidance</a:t>
            </a:r>
            <a:r>
              <a:rPr lang="en-GB" baseline="0" dirty="0" smtClean="0"/>
              <a:t>: </a:t>
            </a:r>
          </a:p>
          <a:p>
            <a:pPr marL="171450" indent="-171450">
              <a:buFont typeface="Arial" panose="020B0604020202020204" pitchFamily="34" charset="0"/>
              <a:buChar char="•"/>
            </a:pPr>
            <a:r>
              <a:rPr lang="en-GB" baseline="0" dirty="0" smtClean="0"/>
              <a:t>Confusion: If it is unclear whether the confusion is new or a normal state, it should be assumed to be new until confirmed to be otherwise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SpO2 scale 2: Only use for residents who </a:t>
            </a:r>
            <a:r>
              <a:rPr lang="en-GB" b="1" dirty="0" smtClean="0">
                <a:solidFill>
                  <a:srgbClr val="FF0000"/>
                </a:solidFill>
              </a:rPr>
              <a:t>have a prescribed oxygen saturation requirement of 88–92% (e.g. in patients who normally retain Carbon Dioxide and need to do this to drive their respiratory effort (hypercapnic respiratory failure) confirmed on blood gas analysis on either a prior, or current hospital admission. Decision for</a:t>
            </a:r>
            <a:r>
              <a:rPr lang="en-GB" b="1" baseline="0" dirty="0" smtClean="0">
                <a:solidFill>
                  <a:srgbClr val="FF0000"/>
                </a:solidFill>
              </a:rPr>
              <a:t> Scale 2 would have been made </a:t>
            </a:r>
            <a:r>
              <a:rPr lang="en-GB" dirty="0" smtClean="0">
                <a:solidFill>
                  <a:schemeClr val="tx1"/>
                </a:solidFill>
              </a:rPr>
              <a:t>by a competent qualified clinician/clinical decision maker, and the decision </a:t>
            </a:r>
            <a:r>
              <a:rPr lang="en-GB" dirty="0" smtClean="0">
                <a:solidFill>
                  <a:prstClr val="black"/>
                </a:solidFill>
              </a:rPr>
              <a:t>recorded in the resident’s clinical notes. </a:t>
            </a:r>
          </a:p>
          <a:p>
            <a:pPr marL="171450" indent="-171450">
              <a:buFont typeface="Arial" panose="020B0604020202020204" pitchFamily="34" charset="0"/>
              <a:buChar char="•"/>
            </a:pPr>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890594-6E97-4236-B942-89AAAB02C95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45940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none" strike="noStrike" kern="1200" dirty="0" smtClean="0">
                <a:solidFill>
                  <a:schemeClr val="tx1"/>
                </a:solidFill>
                <a:effectLst/>
                <a:latin typeface="+mn-lt"/>
                <a:ea typeface="+mn-ea"/>
                <a:cs typeface="+mn-cs"/>
                <a:hlinkClick r:id="rId3"/>
              </a:rPr>
              <a:t>Measuring oxygen saturation</a:t>
            </a:r>
            <a:r>
              <a:rPr lang="en-GB"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hlinkClick r:id="rId3"/>
              </a:rPr>
              <a:t>https://youtu.be/QabKghrtXps</a:t>
            </a:r>
            <a:r>
              <a:rPr lang="en-GB" sz="1200" kern="1200" dirty="0" smtClean="0">
                <a:solidFill>
                  <a:schemeClr val="tx1"/>
                </a:solidFill>
                <a:effectLst/>
                <a:latin typeface="+mn-lt"/>
                <a:ea typeface="+mn-ea"/>
                <a:cs typeface="+mn-cs"/>
              </a:rPr>
              <a:t>  (2:41sec)</a:t>
            </a:r>
          </a:p>
          <a:p>
            <a:endParaRPr lang="en-GB" dirty="0"/>
          </a:p>
        </p:txBody>
      </p:sp>
      <p:sp>
        <p:nvSpPr>
          <p:cNvPr id="4" name="Slide Number Placeholder 3"/>
          <p:cNvSpPr>
            <a:spLocks noGrp="1"/>
          </p:cNvSpPr>
          <p:nvPr>
            <p:ph type="sldNum" sz="quarter" idx="10"/>
          </p:nvPr>
        </p:nvSpPr>
        <p:spPr/>
        <p:txBody>
          <a:bodyPr/>
          <a:lstStyle/>
          <a:p>
            <a:fld id="{C823EC8E-150C-4EE6-911F-C08DD337084A}" type="slidenum">
              <a:rPr lang="en-GB" smtClean="0"/>
              <a:t>28</a:t>
            </a:fld>
            <a:endParaRPr lang="en-GB"/>
          </a:p>
        </p:txBody>
      </p:sp>
    </p:spTree>
    <p:extLst>
      <p:ext uri="{BB962C8B-B14F-4D97-AF65-F5344CB8AC3E}">
        <p14:creationId xmlns:p14="http://schemas.microsoft.com/office/powerpoint/2010/main" val="530938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Ref:</a:t>
            </a:r>
            <a:r>
              <a:rPr lang="en-GB" baseline="0" dirty="0" smtClean="0"/>
              <a:t> Royal College of physicians</a:t>
            </a:r>
            <a:r>
              <a:rPr lang="en-GB" dirty="0" smtClean="0"/>
              <a:t> National early warning score  news 2  December 2017 </a:t>
            </a:r>
          </a:p>
          <a:p>
            <a:endParaRPr lang="en-GB" dirty="0" smtClean="0"/>
          </a:p>
          <a:p>
            <a:r>
              <a:rPr lang="en-GB" dirty="0" smtClean="0"/>
              <a:t>Hypercapnia</a:t>
            </a:r>
            <a:r>
              <a:rPr lang="en-GB" baseline="0" dirty="0" smtClean="0"/>
              <a:t> respiratory failure</a:t>
            </a:r>
          </a:p>
          <a:p>
            <a:endParaRPr lang="en-GB" baseline="0" dirty="0" smtClean="0"/>
          </a:p>
          <a:p>
            <a:r>
              <a:rPr lang="en-GB" dirty="0" smtClean="0"/>
              <a:t>hypercapnia (a high concentration of carbon dioxide in the blood) – main cause </a:t>
            </a:r>
            <a:r>
              <a:rPr lang="en-GB" dirty="0" err="1" smtClean="0"/>
              <a:t>copd</a:t>
            </a:r>
            <a:r>
              <a:rPr lang="en-GB" dirty="0" smtClean="0"/>
              <a:t>  but are other causes </a:t>
            </a:r>
            <a:endParaRPr lang="en-GB" dirty="0"/>
          </a:p>
        </p:txBody>
      </p:sp>
      <p:sp>
        <p:nvSpPr>
          <p:cNvPr id="4" name="Slide Number Placeholder 3"/>
          <p:cNvSpPr>
            <a:spLocks noGrp="1"/>
          </p:cNvSpPr>
          <p:nvPr>
            <p:ph type="sldNum" sz="quarter" idx="10"/>
          </p:nvPr>
        </p:nvSpPr>
        <p:spPr/>
        <p:txBody>
          <a:bodyPr/>
          <a:lstStyle/>
          <a:p>
            <a:fld id="{64890594-6E97-4236-B942-89AAAB02C951}" type="slidenum">
              <a:rPr lang="en-GB" smtClean="0"/>
              <a:t>29</a:t>
            </a:fld>
            <a:endParaRPr lang="en-GB" dirty="0"/>
          </a:p>
        </p:txBody>
      </p:sp>
    </p:spTree>
    <p:extLst>
      <p:ext uri="{BB962C8B-B14F-4D97-AF65-F5344CB8AC3E}">
        <p14:creationId xmlns:p14="http://schemas.microsoft.com/office/powerpoint/2010/main" val="30882467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Can omit if there is evidence of knowledge</a:t>
            </a:r>
            <a:r>
              <a:rPr lang="en-GB" baseline="0" dirty="0" smtClean="0"/>
              <a:t> and/or experience of taking observation. Otherwise redirect to the HEE NEWS and taking observation videos</a:t>
            </a:r>
            <a:endParaRPr lang="en-GB" dirty="0"/>
          </a:p>
        </p:txBody>
      </p:sp>
      <p:sp>
        <p:nvSpPr>
          <p:cNvPr id="4" name="Slide Number Placeholder 3"/>
          <p:cNvSpPr>
            <a:spLocks noGrp="1"/>
          </p:cNvSpPr>
          <p:nvPr>
            <p:ph type="sldNum" sz="quarter" idx="10"/>
          </p:nvPr>
        </p:nvSpPr>
        <p:spPr/>
        <p:txBody>
          <a:bodyPr/>
          <a:lstStyle/>
          <a:p>
            <a:fld id="{C823EC8E-150C-4EE6-911F-C08DD337084A}" type="slidenum">
              <a:rPr lang="en-GB" smtClean="0"/>
              <a:t>30</a:t>
            </a:fld>
            <a:endParaRPr lang="en-GB"/>
          </a:p>
        </p:txBody>
      </p:sp>
    </p:spTree>
    <p:extLst>
      <p:ext uri="{BB962C8B-B14F-4D97-AF65-F5344CB8AC3E}">
        <p14:creationId xmlns:p14="http://schemas.microsoft.com/office/powerpoint/2010/main" val="22168334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Can omit if there is evidence of knowledge</a:t>
            </a:r>
            <a:r>
              <a:rPr lang="en-GB" baseline="0" dirty="0" smtClean="0"/>
              <a:t> and/or experience of taking observation. Otherwise redirect to the HEE NEWS and taking observation videos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Systolic blood pressure reading is used in calculating a</a:t>
            </a:r>
            <a:r>
              <a:rPr lang="en-GB" baseline="0" dirty="0" smtClean="0"/>
              <a:t> NEWS2 score.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Picture normally available on cuff to remind about correct positioning.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Tip from colleague caring for people with learning disabilities: If caring for someone who is anxious about having their blood pressure taken, why not let them take yours first, or let them help (e.g. by pressing ‘go’ in their own time)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smtClean="0"/>
          </a:p>
          <a:p>
            <a:endParaRPr lang="en-GB" dirty="0"/>
          </a:p>
        </p:txBody>
      </p:sp>
      <p:sp>
        <p:nvSpPr>
          <p:cNvPr id="4" name="Slide Number Placeholder 3"/>
          <p:cNvSpPr>
            <a:spLocks noGrp="1"/>
          </p:cNvSpPr>
          <p:nvPr>
            <p:ph type="sldNum" sz="quarter" idx="10"/>
          </p:nvPr>
        </p:nvSpPr>
        <p:spPr/>
        <p:txBody>
          <a:bodyPr/>
          <a:lstStyle/>
          <a:p>
            <a:fld id="{C823EC8E-150C-4EE6-911F-C08DD337084A}" type="slidenum">
              <a:rPr lang="en-GB" smtClean="0"/>
              <a:t>31</a:t>
            </a:fld>
            <a:endParaRPr lang="en-GB"/>
          </a:p>
        </p:txBody>
      </p:sp>
    </p:spTree>
    <p:extLst>
      <p:ext uri="{BB962C8B-B14F-4D97-AF65-F5344CB8AC3E}">
        <p14:creationId xmlns:p14="http://schemas.microsoft.com/office/powerpoint/2010/main" val="36199208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Can omit if there is evidence of knowledge</a:t>
            </a:r>
            <a:r>
              <a:rPr lang="en-GB" baseline="0" dirty="0" smtClean="0"/>
              <a:t> and/or experience of taking observation. Otherwise redirect to the HEE NEWS and taking observation videos</a:t>
            </a:r>
            <a:endParaRPr lang="en-GB" dirty="0"/>
          </a:p>
        </p:txBody>
      </p:sp>
      <p:sp>
        <p:nvSpPr>
          <p:cNvPr id="4" name="Slide Number Placeholder 3"/>
          <p:cNvSpPr>
            <a:spLocks noGrp="1"/>
          </p:cNvSpPr>
          <p:nvPr>
            <p:ph type="sldNum" sz="quarter" idx="10"/>
          </p:nvPr>
        </p:nvSpPr>
        <p:spPr/>
        <p:txBody>
          <a:bodyPr/>
          <a:lstStyle/>
          <a:p>
            <a:fld id="{C823EC8E-150C-4EE6-911F-C08DD337084A}" type="slidenum">
              <a:rPr lang="en-GB" smtClean="0"/>
              <a:t>32</a:t>
            </a:fld>
            <a:endParaRPr lang="en-GB"/>
          </a:p>
        </p:txBody>
      </p:sp>
    </p:spTree>
    <p:extLst>
      <p:ext uri="{BB962C8B-B14F-4D97-AF65-F5344CB8AC3E}">
        <p14:creationId xmlns:p14="http://schemas.microsoft.com/office/powerpoint/2010/main" val="13056379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Can omit if there is evidence of knowledge</a:t>
            </a:r>
            <a:r>
              <a:rPr lang="en-GB" baseline="0" dirty="0" smtClean="0"/>
              <a:t> and or experience of taking observation. Otherwise redirect to the HEE NEWS and taking observation videos</a:t>
            </a:r>
          </a:p>
          <a:p>
            <a:pPr marL="171450" indent="-171450">
              <a:buFont typeface="Arial" panose="020B0604020202020204" pitchFamily="34" charset="0"/>
              <a:buChar char="•"/>
            </a:pPr>
            <a:r>
              <a:rPr lang="en-GB" baseline="0" dirty="0" smtClean="0"/>
              <a:t>Residents with acute illness may develop an acutely altered mental state, manifesting as new confusion, delirium or a Glasgow Coma Scale (GCS) &lt;15 </a:t>
            </a:r>
          </a:p>
          <a:p>
            <a:pPr marL="171450" indent="-171450">
              <a:buFont typeface="Arial" panose="020B0604020202020204" pitchFamily="34" charset="0"/>
              <a:buChar char="•"/>
            </a:pPr>
            <a:r>
              <a:rPr lang="en-GB" baseline="0" dirty="0" smtClean="0"/>
              <a:t>New confusion is an important sign of acute clinical deterioration requiring urgent clinical assessment</a:t>
            </a:r>
          </a:p>
          <a:p>
            <a:pPr marL="171450" indent="-171450">
              <a:buFont typeface="Arial" panose="020B0604020202020204" pitchFamily="34" charset="0"/>
              <a:buChar char="•"/>
            </a:pPr>
            <a:r>
              <a:rPr lang="en-GB" baseline="0" dirty="0" smtClean="0"/>
              <a:t> Acutely altered mental state may occur because of sepsis, hypoxia, hypotension or metabolic disturbances, either alone or in combination</a:t>
            </a:r>
          </a:p>
          <a:p>
            <a:pPr marL="171450" indent="-171450">
              <a:buFont typeface="Arial" panose="020B0604020202020204" pitchFamily="34" charset="0"/>
              <a:buChar char="•"/>
            </a:pPr>
            <a:r>
              <a:rPr lang="en-GB" baseline="0" dirty="0" smtClean="0"/>
              <a:t>If it is unclear whether the confusion is new or a normal state, it should be assumed to be new until confirmed to be otherwise</a:t>
            </a:r>
          </a:p>
          <a:p>
            <a:endParaRPr lang="en-GB" baseline="0" dirty="0" smtClean="0"/>
          </a:p>
          <a:p>
            <a:r>
              <a:rPr lang="en-GB" baseline="0" dirty="0" smtClean="0"/>
              <a:t>What challenge this may pose in residents with dementia?</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890594-6E97-4236-B942-89AAAB02C95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683858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Can omit if there is evidence of knowledge</a:t>
            </a:r>
            <a:r>
              <a:rPr lang="en-GB" baseline="0" dirty="0" smtClean="0"/>
              <a:t> and or experience of taking observation. Otherwise redirect to the HEE NEWS and taking observation videos</a:t>
            </a:r>
          </a:p>
          <a:p>
            <a:pPr marL="171450" indent="-171450">
              <a:buFont typeface="Arial" panose="020B0604020202020204" pitchFamily="34" charset="0"/>
              <a:buChar char="•"/>
            </a:pPr>
            <a:r>
              <a:rPr lang="en-GB" dirty="0" smtClean="0"/>
              <a:t>Normal body temperature is different for everyone and changes during the day. </a:t>
            </a:r>
          </a:p>
          <a:p>
            <a:pPr marL="171450" indent="-171450">
              <a:buFont typeface="Arial" panose="020B0604020202020204" pitchFamily="34" charset="0"/>
              <a:buChar char="•"/>
            </a:pPr>
            <a:r>
              <a:rPr lang="en-GB" dirty="0" smtClean="0"/>
              <a:t>A high temperature is usually considered to be 38C or above. This is sometimes called a fever.</a:t>
            </a:r>
          </a:p>
          <a:p>
            <a:pPr marL="171450" indent="-171450">
              <a:buFont typeface="Arial" panose="020B0604020202020204" pitchFamily="34" charset="0"/>
              <a:buChar char="•"/>
            </a:pPr>
            <a:r>
              <a:rPr lang="en-GB" dirty="0" smtClean="0"/>
              <a:t>Many things can cause a high temperature, but it's usually caused by the body fighting an infection.</a:t>
            </a:r>
          </a:p>
          <a:p>
            <a:pPr marL="0" indent="0">
              <a:buFont typeface="Arial" panose="020B0604020202020204" pitchFamily="34" charset="0"/>
              <a:buNone/>
            </a:pPr>
            <a:r>
              <a:rPr lang="en-GB" dirty="0" smtClean="0"/>
              <a:t>Note:</a:t>
            </a:r>
            <a:r>
              <a:rPr lang="en-GB" baseline="0" dirty="0" smtClean="0"/>
              <a:t> If you feel hot or shivery, you may have a high temperature even if a thermometer says your temperature is below 38C.</a:t>
            </a:r>
            <a:endParaRPr lang="en-GB" dirty="0" smtClean="0"/>
          </a:p>
        </p:txBody>
      </p:sp>
      <p:sp>
        <p:nvSpPr>
          <p:cNvPr id="4" name="Slide Number Placeholder 3"/>
          <p:cNvSpPr>
            <a:spLocks noGrp="1"/>
          </p:cNvSpPr>
          <p:nvPr>
            <p:ph type="sldNum" sz="quarter" idx="10"/>
          </p:nvPr>
        </p:nvSpPr>
        <p:spPr/>
        <p:txBody>
          <a:bodyPr/>
          <a:lstStyle/>
          <a:p>
            <a:fld id="{C823EC8E-150C-4EE6-911F-C08DD337084A}" type="slidenum">
              <a:rPr lang="en-GB" smtClean="0"/>
              <a:t>34</a:t>
            </a:fld>
            <a:endParaRPr lang="en-GB"/>
          </a:p>
        </p:txBody>
      </p:sp>
    </p:spTree>
    <p:extLst>
      <p:ext uri="{BB962C8B-B14F-4D97-AF65-F5344CB8AC3E}">
        <p14:creationId xmlns:p14="http://schemas.microsoft.com/office/powerpoint/2010/main" val="14744815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3-5mins screen or comfort break.</a:t>
            </a:r>
          </a:p>
          <a:p>
            <a:endParaRPr lang="en-GB" dirty="0"/>
          </a:p>
        </p:txBody>
      </p:sp>
      <p:sp>
        <p:nvSpPr>
          <p:cNvPr id="4" name="Slide Number Placeholder 3"/>
          <p:cNvSpPr>
            <a:spLocks noGrp="1"/>
          </p:cNvSpPr>
          <p:nvPr>
            <p:ph type="sldNum" sz="quarter" idx="5"/>
          </p:nvPr>
        </p:nvSpPr>
        <p:spPr/>
        <p:txBody>
          <a:bodyPr/>
          <a:lstStyle/>
          <a:p>
            <a:fld id="{C823EC8E-150C-4EE6-911F-C08DD337084A}" type="slidenum">
              <a:rPr lang="en-GB" smtClean="0"/>
              <a:t>35</a:t>
            </a:fld>
            <a:endParaRPr lang="en-GB"/>
          </a:p>
        </p:txBody>
      </p:sp>
    </p:spTree>
    <p:extLst>
      <p:ext uri="{BB962C8B-B14F-4D97-AF65-F5344CB8AC3E}">
        <p14:creationId xmlns:p14="http://schemas.microsoft.com/office/powerpoint/2010/main" val="1036869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b="1" dirty="0" smtClean="0">
                <a:effectLst/>
                <a:latin typeface="Arial" panose="020B0604020202020204" pitchFamily="34" charset="0"/>
                <a:ea typeface="Times New Roman" panose="02020603050405020304" pitchFamily="18" charset="0"/>
                <a:cs typeface="Times New Roman" panose="02020603050405020304" pitchFamily="18" charset="0"/>
              </a:rPr>
              <a:t>RESTORE2</a:t>
            </a:r>
            <a:r>
              <a:rPr lang="en-GB" sz="1200" b="1" baseline="30000" dirty="0" smtClean="0">
                <a:effectLst/>
                <a:latin typeface="Arial" panose="020B0604020202020204" pitchFamily="34" charset="0"/>
                <a:ea typeface="Times New Roman" panose="02020603050405020304" pitchFamily="18" charset="0"/>
                <a:cs typeface="Times New Roman" panose="02020603050405020304" pitchFamily="18" charset="0"/>
              </a:rPr>
              <a:t>TM</a:t>
            </a:r>
            <a:r>
              <a:rPr lang="en-GB" sz="1200" b="1" dirty="0" smtClean="0">
                <a:effectLst/>
                <a:latin typeface="Arial" panose="020B0604020202020204" pitchFamily="34" charset="0"/>
                <a:ea typeface="Times New Roman" panose="02020603050405020304" pitchFamily="18" charset="0"/>
                <a:cs typeface="Times New Roman" panose="02020603050405020304" pitchFamily="18" charset="0"/>
              </a:rPr>
              <a:t> –What is it?     </a:t>
            </a:r>
            <a:r>
              <a:rPr lang="en-GB" sz="1200" u="sng" dirty="0" smtClean="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3"/>
              </a:rPr>
              <a:t>https://www.youtube.com/watch?v=Gxrr9QOergg</a:t>
            </a:r>
            <a:r>
              <a:rPr lang="en-GB" sz="1200" dirty="0" smtClean="0">
                <a:effectLst/>
                <a:latin typeface="Arial" panose="020B0604020202020204" pitchFamily="34" charset="0"/>
                <a:ea typeface="Times New Roman" panose="02020603050405020304" pitchFamily="18" charset="0"/>
                <a:cs typeface="Times New Roman" panose="02020603050405020304" pitchFamily="18" charset="0"/>
              </a:rPr>
              <a:t>  </a:t>
            </a:r>
            <a:r>
              <a:rPr lang="en-GB" sz="1000" dirty="0" smtClean="0">
                <a:effectLst/>
                <a:latin typeface="Arial" panose="020B0604020202020204" pitchFamily="34" charset="0"/>
                <a:ea typeface="Times New Roman" panose="02020603050405020304" pitchFamily="18" charset="0"/>
                <a:cs typeface="Times New Roman" panose="02020603050405020304" pitchFamily="18" charset="0"/>
              </a:rPr>
              <a:t>(3mins 12 secs)</a:t>
            </a:r>
            <a:endParaRPr lang="en-GB" sz="1100" dirty="0" smtClean="0">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890594-6E97-4236-B942-89AAAB02C95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11738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To familiarise with the tool. Note the Reference NEWS2 (what </a:t>
            </a:r>
            <a:r>
              <a:rPr lang="en-GB" baseline="0" dirty="0"/>
              <a:t>is normal </a:t>
            </a:r>
            <a:r>
              <a:rPr lang="en-GB" baseline="0" dirty="0" smtClean="0"/>
              <a:t>for this resident) box,  End of life/advanced </a:t>
            </a:r>
            <a:r>
              <a:rPr lang="en-GB" baseline="0" dirty="0"/>
              <a:t>care plans/Treatment escalation plans that may already or should be in place for residents.</a:t>
            </a:r>
            <a:endParaRPr lang="en-GB" dirty="0"/>
          </a:p>
        </p:txBody>
      </p:sp>
      <p:sp>
        <p:nvSpPr>
          <p:cNvPr id="4" name="Slide Number Placeholder 3"/>
          <p:cNvSpPr>
            <a:spLocks noGrp="1"/>
          </p:cNvSpPr>
          <p:nvPr>
            <p:ph type="sldNum" sz="quarter" idx="5"/>
          </p:nvPr>
        </p:nvSpPr>
        <p:spPr/>
        <p:txBody>
          <a:bodyPr/>
          <a:lstStyle/>
          <a:p>
            <a:fld id="{C823EC8E-150C-4EE6-911F-C08DD337084A}" type="slidenum">
              <a:rPr lang="en-GB" smtClean="0"/>
              <a:t>6</a:t>
            </a:fld>
            <a:endParaRPr lang="en-GB"/>
          </a:p>
        </p:txBody>
      </p:sp>
    </p:spTree>
    <p:extLst>
      <p:ext uri="{BB962C8B-B14F-4D97-AF65-F5344CB8AC3E}">
        <p14:creationId xmlns:p14="http://schemas.microsoft.com/office/powerpoint/2010/main" val="1087651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RESTORE2 is not an admission avoidance tool- It is a ‘right care, right time, right place</a:t>
            </a:r>
            <a:r>
              <a:rPr lang="en-GB" baseline="0" dirty="0" smtClean="0"/>
              <a:t> tool’</a:t>
            </a:r>
            <a:r>
              <a:rPr lang="en-GB" dirty="0" smtClean="0"/>
              <a:t>, a ‘right outcome tool’</a:t>
            </a:r>
          </a:p>
          <a:p>
            <a:pPr marL="171450" indent="-171450">
              <a:buFont typeface="Arial" panose="020B0604020202020204" pitchFamily="34" charset="0"/>
              <a:buChar char="•"/>
            </a:pPr>
            <a:r>
              <a:rPr lang="en-GB" dirty="0" smtClean="0"/>
              <a:t>Tools can be</a:t>
            </a:r>
            <a:r>
              <a:rPr lang="en-GB" baseline="0" dirty="0" smtClean="0"/>
              <a:t> critical in preventing worsening deterioration and giving residents the best chance of being treated successfully</a:t>
            </a:r>
          </a:p>
          <a:p>
            <a:pPr marL="171450" indent="-171450">
              <a:buFont typeface="Arial" panose="020B0604020202020204" pitchFamily="34" charset="0"/>
              <a:buChar char="•"/>
            </a:pPr>
            <a:r>
              <a:rPr lang="en-GB" baseline="0" dirty="0" smtClean="0"/>
              <a:t>Now more than ever, this ideally means managing a person in the community in their own place of residence, but it could also mean having the shortest possible admission to hospital or supporting a dignified and person-centred death.</a:t>
            </a:r>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23EC8E-150C-4EE6-911F-C08DD337084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6403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Recognition of soft signs allows the early detection of acute illness or physical deterioration and leads into taking physical observations using the National Early Warning Score</a:t>
            </a:r>
            <a:r>
              <a:rPr lang="en-GB" baseline="0" dirty="0" smtClean="0"/>
              <a:t> </a:t>
            </a:r>
            <a:r>
              <a:rPr lang="en-GB" dirty="0" smtClean="0"/>
              <a:t>(NEWS2). </a:t>
            </a:r>
            <a:endParaRPr lang="en-GB" dirty="0"/>
          </a:p>
        </p:txBody>
      </p:sp>
      <p:sp>
        <p:nvSpPr>
          <p:cNvPr id="4" name="Slide Number Placeholder 3"/>
          <p:cNvSpPr>
            <a:spLocks noGrp="1"/>
          </p:cNvSpPr>
          <p:nvPr>
            <p:ph type="sldNum" sz="quarter" idx="10"/>
          </p:nvPr>
        </p:nvSpPr>
        <p:spPr/>
        <p:txBody>
          <a:bodyPr/>
          <a:lstStyle/>
          <a:p>
            <a:fld id="{C823EC8E-150C-4EE6-911F-C08DD337084A}" type="slidenum">
              <a:rPr lang="en-GB" smtClean="0"/>
              <a:t>8</a:t>
            </a:fld>
            <a:endParaRPr lang="en-GB"/>
          </a:p>
        </p:txBody>
      </p:sp>
    </p:spTree>
    <p:extLst>
      <p:ext uri="{BB962C8B-B14F-4D97-AF65-F5344CB8AC3E}">
        <p14:creationId xmlns:p14="http://schemas.microsoft.com/office/powerpoint/2010/main" val="2357966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23EC8E-150C-4EE6-911F-C08DD337084A}" type="slidenum">
              <a:rPr lang="en-GB" smtClean="0"/>
              <a:t>9</a:t>
            </a:fld>
            <a:endParaRPr lang="en-GB"/>
          </a:p>
        </p:txBody>
      </p:sp>
    </p:spTree>
    <p:extLst>
      <p:ext uri="{BB962C8B-B14F-4D97-AF65-F5344CB8AC3E}">
        <p14:creationId xmlns:p14="http://schemas.microsoft.com/office/powerpoint/2010/main" val="3186576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5 mins </a:t>
            </a:r>
            <a:r>
              <a:rPr lang="en-GB" baseline="0" dirty="0" smtClean="0"/>
              <a:t>- Whole group activity. After invite anyone who hasn’t had the chance to share to post in the chat, so all involved</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A8187D-C15C-2E49-AF6C-4F3D425ABC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9892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5 mins </a:t>
            </a:r>
            <a:r>
              <a:rPr lang="en-GB" baseline="0" dirty="0" smtClean="0"/>
              <a:t>- Whole group activity. After invite anyone who hasn’t had the chance to share to post in the chat, so all involved.</a:t>
            </a:r>
            <a:endParaRPr lang="en-GB" dirty="0" smtClean="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A8187D-C15C-2E49-AF6C-4F3D425ABC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98927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18865942-4DE4-4B84-8AF6-05B4FB97F9F3}"/>
              </a:ext>
            </a:extLst>
          </p:cNvPr>
          <p:cNvSpPr/>
          <p:nvPr userDrawn="1"/>
        </p:nvSpPr>
        <p:spPr>
          <a:xfrm>
            <a:off x="0" y="1081653"/>
            <a:ext cx="12192000" cy="4023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a:extLst>
              <a:ext uri="{FF2B5EF4-FFF2-40B4-BE49-F238E27FC236}">
                <a16:creationId xmlns="" xmlns:a16="http://schemas.microsoft.com/office/drawing/2014/main" id="{41F55216-9252-4635-B49F-61B5F92AC5DA}"/>
              </a:ext>
            </a:extLst>
          </p:cNvPr>
          <p:cNvSpPr>
            <a:spLocks noGrp="1"/>
          </p:cNvSpPr>
          <p:nvPr>
            <p:ph type="ctrTitle" hasCustomPrompt="1"/>
          </p:nvPr>
        </p:nvSpPr>
        <p:spPr>
          <a:xfrm>
            <a:off x="971320" y="1626592"/>
            <a:ext cx="10738081" cy="2387600"/>
          </a:xfrm>
        </p:spPr>
        <p:txBody>
          <a:bodyPr anchor="b">
            <a:normAutofit/>
          </a:bodyPr>
          <a:lstStyle>
            <a:lvl1pPr algn="l">
              <a:lnSpc>
                <a:spcPts val="4500"/>
              </a:lnSpc>
              <a:defRPr sz="4000">
                <a:solidFill>
                  <a:schemeClr val="bg1"/>
                </a:solidFill>
              </a:defRPr>
            </a:lvl1pPr>
          </a:lstStyle>
          <a:p>
            <a:r>
              <a:rPr lang="en-US" dirty="0"/>
              <a:t>Presentation title goes here… presentation title goes here … presentation title goes here</a:t>
            </a:r>
            <a:endParaRPr lang="en-GB" dirty="0"/>
          </a:p>
        </p:txBody>
      </p:sp>
      <p:sp>
        <p:nvSpPr>
          <p:cNvPr id="3" name="Subtitle 2">
            <a:extLst>
              <a:ext uri="{FF2B5EF4-FFF2-40B4-BE49-F238E27FC236}">
                <a16:creationId xmlns="" xmlns:a16="http://schemas.microsoft.com/office/drawing/2014/main" id="{82A8AA76-E563-43A5-A458-2E84F809B1E5}"/>
              </a:ext>
            </a:extLst>
          </p:cNvPr>
          <p:cNvSpPr>
            <a:spLocks noGrp="1"/>
          </p:cNvSpPr>
          <p:nvPr>
            <p:ph type="subTitle" idx="1" hasCustomPrompt="1"/>
          </p:nvPr>
        </p:nvSpPr>
        <p:spPr>
          <a:xfrm>
            <a:off x="971320" y="4230482"/>
            <a:ext cx="10738081" cy="642567"/>
          </a:xfrm>
        </p:spPr>
        <p:txBody>
          <a:bodyPr>
            <a:normAutofit/>
          </a:bodyPr>
          <a:lstStyle>
            <a:lvl1pPr marL="0" indent="0" algn="l">
              <a:lnSpc>
                <a:spcPts val="1500"/>
              </a:lnSpc>
              <a:spcBef>
                <a:spcPts val="0"/>
              </a:spcBef>
              <a:buNone/>
              <a:defRPr sz="1200" b="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Presenter’s name</a:t>
            </a:r>
          </a:p>
          <a:p>
            <a:r>
              <a:rPr lang="en-US" dirty="0"/>
              <a:t>Event name (optional)</a:t>
            </a:r>
          </a:p>
          <a:p>
            <a:r>
              <a:rPr lang="en-US" dirty="0"/>
              <a:t>Today’s date</a:t>
            </a:r>
            <a:endParaRPr lang="en-GB" dirty="0"/>
          </a:p>
        </p:txBody>
      </p:sp>
      <p:sp>
        <p:nvSpPr>
          <p:cNvPr id="13" name="TextBox 12">
            <a:extLst>
              <a:ext uri="{FF2B5EF4-FFF2-40B4-BE49-F238E27FC236}">
                <a16:creationId xmlns="" xmlns:a16="http://schemas.microsoft.com/office/drawing/2014/main" id="{A4FBD904-903C-4935-9151-E92104783D87}"/>
              </a:ext>
            </a:extLst>
          </p:cNvPr>
          <p:cNvSpPr txBox="1"/>
          <p:nvPr userDrawn="1"/>
        </p:nvSpPr>
        <p:spPr>
          <a:xfrm>
            <a:off x="954618" y="725302"/>
            <a:ext cx="1708801" cy="307777"/>
          </a:xfrm>
          <a:prstGeom prst="rect">
            <a:avLst/>
          </a:prstGeom>
          <a:noFill/>
        </p:spPr>
        <p:txBody>
          <a:bodyPr wrap="none" lIns="0" tIns="0" rIns="0" bIns="0" rtlCol="0">
            <a:spAutoFit/>
          </a:bodyPr>
          <a:lstStyle/>
          <a:p>
            <a:pPr>
              <a:lnSpc>
                <a:spcPts val="1200"/>
              </a:lnSpc>
            </a:pPr>
            <a:r>
              <a:rPr lang="en-GB" sz="1050" b="1" dirty="0"/>
              <a:t>National Patient Safety</a:t>
            </a:r>
            <a:br>
              <a:rPr lang="en-GB" sz="1050" b="1" dirty="0"/>
            </a:br>
            <a:r>
              <a:rPr lang="en-GB" sz="1050" b="1" dirty="0"/>
              <a:t>Improvement Programmes</a:t>
            </a:r>
          </a:p>
        </p:txBody>
      </p:sp>
      <p:grpSp>
        <p:nvGrpSpPr>
          <p:cNvPr id="20" name="Group 19">
            <a:extLst>
              <a:ext uri="{FF2B5EF4-FFF2-40B4-BE49-F238E27FC236}">
                <a16:creationId xmlns="" xmlns:a16="http://schemas.microsoft.com/office/drawing/2014/main" id="{46C3A39C-6FD4-48C0-81EA-2C8FB63CF494}"/>
              </a:ext>
            </a:extLst>
          </p:cNvPr>
          <p:cNvGrpSpPr/>
          <p:nvPr userDrawn="1"/>
        </p:nvGrpSpPr>
        <p:grpSpPr>
          <a:xfrm>
            <a:off x="954617" y="1082062"/>
            <a:ext cx="2400000" cy="893984"/>
            <a:chOff x="2793304" y="1260493"/>
            <a:chExt cx="1800000" cy="893984"/>
          </a:xfrm>
        </p:grpSpPr>
        <p:sp>
          <p:nvSpPr>
            <p:cNvPr id="14" name="Rectangle: Top Corners Rounded 13">
              <a:extLst>
                <a:ext uri="{FF2B5EF4-FFF2-40B4-BE49-F238E27FC236}">
                  <a16:creationId xmlns="" xmlns:a16="http://schemas.microsoft.com/office/drawing/2014/main" id="{995A64C4-470F-44B9-8CCF-F6BE97F1D7DB}"/>
                </a:ext>
              </a:extLst>
            </p:cNvPr>
            <p:cNvSpPr/>
            <p:nvPr userDrawn="1"/>
          </p:nvSpPr>
          <p:spPr>
            <a:xfrm flipH="1" flipV="1">
              <a:off x="2793304" y="1440493"/>
              <a:ext cx="1800000" cy="713984"/>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b="1" dirty="0">
                <a:solidFill>
                  <a:schemeClr val="bg1"/>
                </a:solidFill>
              </a:endParaRPr>
            </a:p>
          </p:txBody>
        </p:sp>
        <p:sp>
          <p:nvSpPr>
            <p:cNvPr id="15" name="Rectangle 14">
              <a:extLst>
                <a:ext uri="{FF2B5EF4-FFF2-40B4-BE49-F238E27FC236}">
                  <a16:creationId xmlns="" xmlns:a16="http://schemas.microsoft.com/office/drawing/2014/main" id="{9951D7C7-5EA7-45CB-90FE-C8EE33EE6965}"/>
                </a:ext>
              </a:extLst>
            </p:cNvPr>
            <p:cNvSpPr/>
            <p:nvPr userDrawn="1"/>
          </p:nvSpPr>
          <p:spPr>
            <a:xfrm>
              <a:off x="2793304" y="1260493"/>
              <a:ext cx="3600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6" name="Rectangle 15">
              <a:extLst>
                <a:ext uri="{FF2B5EF4-FFF2-40B4-BE49-F238E27FC236}">
                  <a16:creationId xmlns="" xmlns:a16="http://schemas.microsoft.com/office/drawing/2014/main" id="{28B58CB1-21EA-4230-968C-9F47C3BE7F27}"/>
                </a:ext>
              </a:extLst>
            </p:cNvPr>
            <p:cNvSpPr/>
            <p:nvPr userDrawn="1"/>
          </p:nvSpPr>
          <p:spPr>
            <a:xfrm>
              <a:off x="3153208" y="1260493"/>
              <a:ext cx="360000" cy="1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7" name="Rectangle 16">
              <a:extLst>
                <a:ext uri="{FF2B5EF4-FFF2-40B4-BE49-F238E27FC236}">
                  <a16:creationId xmlns="" xmlns:a16="http://schemas.microsoft.com/office/drawing/2014/main" id="{34349AFD-38A9-437F-885B-CDD35781E8B3}"/>
                </a:ext>
              </a:extLst>
            </p:cNvPr>
            <p:cNvSpPr/>
            <p:nvPr userDrawn="1"/>
          </p:nvSpPr>
          <p:spPr>
            <a:xfrm>
              <a:off x="3513112" y="1260493"/>
              <a:ext cx="360000" cy="18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8" name="Rectangle 17">
              <a:extLst>
                <a:ext uri="{FF2B5EF4-FFF2-40B4-BE49-F238E27FC236}">
                  <a16:creationId xmlns="" xmlns:a16="http://schemas.microsoft.com/office/drawing/2014/main" id="{F4202C07-BB0C-482F-9FC4-B49223C1DCAF}"/>
                </a:ext>
              </a:extLst>
            </p:cNvPr>
            <p:cNvSpPr/>
            <p:nvPr userDrawn="1"/>
          </p:nvSpPr>
          <p:spPr>
            <a:xfrm>
              <a:off x="3873016" y="1260493"/>
              <a:ext cx="360000" cy="18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Rectangle 18">
              <a:extLst>
                <a:ext uri="{FF2B5EF4-FFF2-40B4-BE49-F238E27FC236}">
                  <a16:creationId xmlns="" xmlns:a16="http://schemas.microsoft.com/office/drawing/2014/main" id="{BCEB14E3-F0F8-4448-910C-0EC6302883E8}"/>
                </a:ext>
              </a:extLst>
            </p:cNvPr>
            <p:cNvSpPr/>
            <p:nvPr userDrawn="1"/>
          </p:nvSpPr>
          <p:spPr>
            <a:xfrm>
              <a:off x="4232920" y="1260493"/>
              <a:ext cx="360000" cy="18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sp>
        <p:nvSpPr>
          <p:cNvPr id="21" name="TextBox 20">
            <a:extLst>
              <a:ext uri="{FF2B5EF4-FFF2-40B4-BE49-F238E27FC236}">
                <a16:creationId xmlns="" xmlns:a16="http://schemas.microsoft.com/office/drawing/2014/main" id="{11927EF4-6C5F-448D-94A7-405B0948A0C5}"/>
              </a:ext>
            </a:extLst>
          </p:cNvPr>
          <p:cNvSpPr txBox="1"/>
          <p:nvPr userDrawn="1"/>
        </p:nvSpPr>
        <p:spPr>
          <a:xfrm>
            <a:off x="971319" y="1322742"/>
            <a:ext cx="1620957" cy="579646"/>
          </a:xfrm>
          <a:prstGeom prst="rect">
            <a:avLst/>
          </a:prstGeom>
          <a:noFill/>
        </p:spPr>
        <p:txBody>
          <a:bodyPr wrap="none" rtlCol="0">
            <a:spAutoFit/>
          </a:bodyPr>
          <a:lstStyle/>
          <a:p>
            <a:pPr>
              <a:lnSpc>
                <a:spcPts val="1900"/>
              </a:lnSpc>
            </a:pPr>
            <a:r>
              <a:rPr lang="en-GB" sz="1800" b="1" dirty="0">
                <a:solidFill>
                  <a:schemeClr val="bg1"/>
                </a:solidFill>
                <a:latin typeface="Arial" panose="020B0604020202020204" pitchFamily="34" charset="0"/>
                <a:cs typeface="Arial" panose="020B0604020202020204" pitchFamily="34" charset="0"/>
              </a:rPr>
              <a:t>Managing</a:t>
            </a:r>
          </a:p>
          <a:p>
            <a:pPr>
              <a:lnSpc>
                <a:spcPts val="1900"/>
              </a:lnSpc>
            </a:pPr>
            <a:r>
              <a:rPr lang="en-GB" sz="1800" b="1" dirty="0">
                <a:solidFill>
                  <a:schemeClr val="bg1"/>
                </a:solidFill>
                <a:latin typeface="Arial" panose="020B0604020202020204" pitchFamily="34" charset="0"/>
                <a:cs typeface="Arial" panose="020B0604020202020204" pitchFamily="34" charset="0"/>
              </a:rPr>
              <a:t>Deterioration</a:t>
            </a:r>
          </a:p>
        </p:txBody>
      </p:sp>
      <p:sp>
        <p:nvSpPr>
          <p:cNvPr id="4" name="TextBox 3">
            <a:extLst>
              <a:ext uri="{FF2B5EF4-FFF2-40B4-BE49-F238E27FC236}">
                <a16:creationId xmlns="" xmlns:a16="http://schemas.microsoft.com/office/drawing/2014/main" id="{D59EC29C-8735-46A8-B389-C1998DAE27AA}"/>
              </a:ext>
            </a:extLst>
          </p:cNvPr>
          <p:cNvSpPr txBox="1"/>
          <p:nvPr userDrawn="1"/>
        </p:nvSpPr>
        <p:spPr>
          <a:xfrm>
            <a:off x="971319" y="5611536"/>
            <a:ext cx="3724405" cy="153888"/>
          </a:xfrm>
          <a:prstGeom prst="rect">
            <a:avLst/>
          </a:prstGeom>
          <a:noFill/>
        </p:spPr>
        <p:txBody>
          <a:bodyPr wrap="square" lIns="0" tIns="0" rIns="0" bIns="0" rtlCol="0">
            <a:spAutoFit/>
          </a:bodyPr>
          <a:lstStyle/>
          <a:p>
            <a:r>
              <a:rPr lang="en-GB" sz="1000" dirty="0">
                <a:solidFill>
                  <a:schemeClr val="tx1"/>
                </a:solidFill>
              </a:rPr>
              <a:t>Delivered by:</a:t>
            </a:r>
          </a:p>
        </p:txBody>
      </p:sp>
      <p:sp>
        <p:nvSpPr>
          <p:cNvPr id="22" name="TextBox 21">
            <a:extLst>
              <a:ext uri="{FF2B5EF4-FFF2-40B4-BE49-F238E27FC236}">
                <a16:creationId xmlns="" xmlns:a16="http://schemas.microsoft.com/office/drawing/2014/main" id="{BDC39BC9-21A2-4AB5-A532-55DF66FFCE25}"/>
              </a:ext>
            </a:extLst>
          </p:cNvPr>
          <p:cNvSpPr txBox="1"/>
          <p:nvPr userDrawn="1"/>
        </p:nvSpPr>
        <p:spPr>
          <a:xfrm>
            <a:off x="7832943" y="5611537"/>
            <a:ext cx="3724405" cy="564065"/>
          </a:xfrm>
          <a:prstGeom prst="rect">
            <a:avLst/>
          </a:prstGeom>
          <a:noFill/>
        </p:spPr>
        <p:txBody>
          <a:bodyPr wrap="square" lIns="0" tIns="0" rIns="0" bIns="0" rtlCol="0">
            <a:spAutoFit/>
          </a:bodyPr>
          <a:lstStyle/>
          <a:p>
            <a:pPr>
              <a:lnSpc>
                <a:spcPts val="1500"/>
              </a:lnSpc>
            </a:pPr>
            <a:r>
              <a:rPr lang="en-GB" sz="1000" i="0" dirty="0">
                <a:solidFill>
                  <a:schemeClr val="tx1"/>
                </a:solidFill>
              </a:rPr>
              <a:t>Led by:</a:t>
            </a:r>
          </a:p>
          <a:p>
            <a:pPr>
              <a:lnSpc>
                <a:spcPts val="1500"/>
              </a:lnSpc>
            </a:pPr>
            <a:r>
              <a:rPr lang="en-GB" sz="1200" b="1" i="0" dirty="0">
                <a:solidFill>
                  <a:schemeClr val="tx1"/>
                </a:solidFill>
              </a:rPr>
              <a:t>NHS England</a:t>
            </a:r>
          </a:p>
          <a:p>
            <a:pPr>
              <a:lnSpc>
                <a:spcPts val="1500"/>
              </a:lnSpc>
            </a:pPr>
            <a:r>
              <a:rPr lang="en-GB" sz="1200" b="1" i="0" dirty="0">
                <a:solidFill>
                  <a:schemeClr val="tx1"/>
                </a:solidFill>
              </a:rPr>
              <a:t>NHS Improvement</a:t>
            </a:r>
            <a:endParaRPr lang="en-GB" sz="1800" b="1" i="0" dirty="0">
              <a:solidFill>
                <a:schemeClr val="tx1"/>
              </a:solidFill>
            </a:endParaRPr>
          </a:p>
        </p:txBody>
      </p:sp>
      <p:sp>
        <p:nvSpPr>
          <p:cNvPr id="5" name="Rectangle 4">
            <a:extLst>
              <a:ext uri="{FF2B5EF4-FFF2-40B4-BE49-F238E27FC236}">
                <a16:creationId xmlns="" xmlns:a16="http://schemas.microsoft.com/office/drawing/2014/main" id="{A5A9697F-1876-4A8A-8E5B-1A6C9909A20A}"/>
              </a:ext>
            </a:extLst>
          </p:cNvPr>
          <p:cNvSpPr/>
          <p:nvPr userDrawn="1"/>
        </p:nvSpPr>
        <p:spPr>
          <a:xfrm>
            <a:off x="1" y="5105115"/>
            <a:ext cx="12191999"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7" name="TextBox 26">
            <a:extLst>
              <a:ext uri="{FF2B5EF4-FFF2-40B4-BE49-F238E27FC236}">
                <a16:creationId xmlns="" xmlns:a16="http://schemas.microsoft.com/office/drawing/2014/main" id="{DF7C3C38-3AD7-463B-9726-80BD222453BD}"/>
              </a:ext>
            </a:extLst>
          </p:cNvPr>
          <p:cNvSpPr txBox="1"/>
          <p:nvPr userDrawn="1"/>
        </p:nvSpPr>
        <p:spPr>
          <a:xfrm>
            <a:off x="1266706" y="5146296"/>
            <a:ext cx="1069524" cy="271677"/>
          </a:xfrm>
          <a:prstGeom prst="rect">
            <a:avLst/>
          </a:prstGeom>
          <a:noFill/>
        </p:spPr>
        <p:txBody>
          <a:bodyPr wrap="none" rtlCol="0">
            <a:spAutoFit/>
          </a:bodyPr>
          <a:lstStyle/>
          <a:p>
            <a:pPr>
              <a:lnSpc>
                <a:spcPts val="1500"/>
              </a:lnSpc>
            </a:pPr>
            <a:r>
              <a:rPr lang="en-GB" sz="1200" b="1" dirty="0">
                <a:solidFill>
                  <a:schemeClr val="bg1"/>
                </a:solidFill>
                <a:latin typeface="+mj-lt"/>
                <a:cs typeface="Arial" panose="020B0604020202020204" pitchFamily="34" charset="0"/>
              </a:rPr>
              <a:t>@NatPatSIP</a:t>
            </a:r>
          </a:p>
        </p:txBody>
      </p:sp>
      <p:sp>
        <p:nvSpPr>
          <p:cNvPr id="28" name="TextBox 27">
            <a:extLst>
              <a:ext uri="{FF2B5EF4-FFF2-40B4-BE49-F238E27FC236}">
                <a16:creationId xmlns="" xmlns:a16="http://schemas.microsoft.com/office/drawing/2014/main" id="{256A0F14-9E35-4399-A0A1-F9654287CCCB}"/>
              </a:ext>
            </a:extLst>
          </p:cNvPr>
          <p:cNvSpPr txBox="1"/>
          <p:nvPr userDrawn="1"/>
        </p:nvSpPr>
        <p:spPr>
          <a:xfrm>
            <a:off x="7696733" y="5133770"/>
            <a:ext cx="2396554" cy="284693"/>
          </a:xfrm>
          <a:prstGeom prst="rect">
            <a:avLst/>
          </a:prstGeom>
          <a:noFill/>
        </p:spPr>
        <p:txBody>
          <a:bodyPr wrap="none" rtlCol="0">
            <a:spAutoFit/>
          </a:bodyPr>
          <a:lstStyle/>
          <a:p>
            <a:pPr>
              <a:lnSpc>
                <a:spcPts val="1500"/>
              </a:lnSpc>
            </a:pPr>
            <a:r>
              <a:rPr lang="en-GB" sz="1400" b="1" dirty="0">
                <a:solidFill>
                  <a:schemeClr val="bg1"/>
                </a:solidFill>
                <a:latin typeface="+mj-lt"/>
                <a:cs typeface="Arial" panose="020B0604020202020204" pitchFamily="34" charset="0"/>
              </a:rPr>
              <a:t>www.improvement.nhs.uk</a:t>
            </a:r>
          </a:p>
        </p:txBody>
      </p:sp>
      <p:pic>
        <p:nvPicPr>
          <p:cNvPr id="8" name="Picture 7">
            <a:extLst>
              <a:ext uri="{FF2B5EF4-FFF2-40B4-BE49-F238E27FC236}">
                <a16:creationId xmlns="" xmlns:a16="http://schemas.microsoft.com/office/drawing/2014/main" id="{8F93993E-6359-4D67-863C-59C2B1F5D3E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1319" y="5835968"/>
            <a:ext cx="1302557" cy="115200"/>
          </a:xfrm>
          <a:prstGeom prst="rect">
            <a:avLst/>
          </a:prstGeom>
        </p:spPr>
      </p:pic>
      <p:pic>
        <p:nvPicPr>
          <p:cNvPr id="10" name="Picture 9" descr="A close up of a logo&#10;&#10;Description automatically generated">
            <a:extLst>
              <a:ext uri="{FF2B5EF4-FFF2-40B4-BE49-F238E27FC236}">
                <a16:creationId xmlns="" xmlns:a16="http://schemas.microsoft.com/office/drawing/2014/main" id="{C372C2BF-5E3C-491C-8B57-809EC9C7A92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4617" y="5205653"/>
            <a:ext cx="221538" cy="180000"/>
          </a:xfrm>
          <a:prstGeom prst="rect">
            <a:avLst/>
          </a:prstGeom>
        </p:spPr>
      </p:pic>
      <p:sp>
        <p:nvSpPr>
          <p:cNvPr id="24" name="Text Placeholder 8">
            <a:extLst>
              <a:ext uri="{FF2B5EF4-FFF2-40B4-BE49-F238E27FC236}">
                <a16:creationId xmlns="" xmlns:a16="http://schemas.microsoft.com/office/drawing/2014/main" id="{987CA799-45C6-4ADE-8240-D28BC21FACEB}"/>
              </a:ext>
            </a:extLst>
          </p:cNvPr>
          <p:cNvSpPr>
            <a:spLocks noGrp="1"/>
          </p:cNvSpPr>
          <p:nvPr>
            <p:ph type="body" sz="quarter" idx="10" hasCustomPrompt="1"/>
          </p:nvPr>
        </p:nvSpPr>
        <p:spPr>
          <a:xfrm>
            <a:off x="954617" y="6003827"/>
            <a:ext cx="1874837" cy="333425"/>
          </a:xfrm>
        </p:spPr>
        <p:txBody>
          <a:bodyPr>
            <a:spAutoFit/>
          </a:bodyPr>
          <a:lstStyle>
            <a:lvl1pPr marL="0" indent="0">
              <a:lnSpc>
                <a:spcPts val="1300"/>
              </a:lnSpc>
              <a:buNone/>
              <a:defRPr sz="1100" b="1">
                <a:solidFill>
                  <a:schemeClr val="tx1"/>
                </a:solidFill>
              </a:defRPr>
            </a:lvl1pPr>
          </a:lstStyle>
          <a:p>
            <a:pPr lvl="0"/>
            <a:r>
              <a:rPr lang="en-US" dirty="0"/>
              <a:t>West of England Patient Safety Collaborative</a:t>
            </a:r>
            <a:endParaRPr lang="en-GB" dirty="0"/>
          </a:p>
        </p:txBody>
      </p:sp>
    </p:spTree>
    <p:extLst>
      <p:ext uri="{BB962C8B-B14F-4D97-AF65-F5344CB8AC3E}">
        <p14:creationId xmlns:p14="http://schemas.microsoft.com/office/powerpoint/2010/main" val="583942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1832EFC-BAD9-4619-B12F-8E2D6D883B94}" type="datetimeFigureOut">
              <a:rPr lang="en-GB" smtClean="0"/>
              <a:t>10/08/2021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EFAD6E1-54D2-4834-80D2-066855775DF3}" type="slidenum">
              <a:rPr lang="en-GB" smtClean="0"/>
              <a:t>‹#›</a:t>
            </a:fld>
            <a:endParaRPr lang="en-GB" dirty="0"/>
          </a:p>
        </p:txBody>
      </p:sp>
    </p:spTree>
    <p:extLst>
      <p:ext uri="{BB962C8B-B14F-4D97-AF65-F5344CB8AC3E}">
        <p14:creationId xmlns:p14="http://schemas.microsoft.com/office/powerpoint/2010/main" val="2129323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832EFC-BAD9-4619-B12F-8E2D6D883B94}" type="datetimeFigureOut">
              <a:rPr lang="en-GB" smtClean="0"/>
              <a:t>10/08/2021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EFAD6E1-54D2-4834-80D2-066855775DF3}" type="slidenum">
              <a:rPr lang="en-GB" smtClean="0"/>
              <a:t>‹#›</a:t>
            </a:fld>
            <a:endParaRPr lang="en-GB" dirty="0"/>
          </a:p>
        </p:txBody>
      </p:sp>
    </p:spTree>
    <p:extLst>
      <p:ext uri="{BB962C8B-B14F-4D97-AF65-F5344CB8AC3E}">
        <p14:creationId xmlns:p14="http://schemas.microsoft.com/office/powerpoint/2010/main" val="36119232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832EFC-BAD9-4619-B12F-8E2D6D883B94}" type="datetimeFigureOut">
              <a:rPr lang="en-GB" smtClean="0"/>
              <a:t>10/08/2021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EFAD6E1-54D2-4834-80D2-066855775DF3}" type="slidenum">
              <a:rPr lang="en-GB" smtClean="0"/>
              <a:t>‹#›</a:t>
            </a:fld>
            <a:endParaRPr lang="en-GB" dirty="0"/>
          </a:p>
        </p:txBody>
      </p:sp>
    </p:spTree>
    <p:extLst>
      <p:ext uri="{BB962C8B-B14F-4D97-AF65-F5344CB8AC3E}">
        <p14:creationId xmlns:p14="http://schemas.microsoft.com/office/powerpoint/2010/main" val="17781670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832EFC-BAD9-4619-B12F-8E2D6D883B94}" type="datetimeFigureOut">
              <a:rPr lang="en-GB" smtClean="0"/>
              <a:t>10/08/2021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EFAD6E1-54D2-4834-80D2-066855775DF3}" type="slidenum">
              <a:rPr lang="en-GB" smtClean="0"/>
              <a:t>‹#›</a:t>
            </a:fld>
            <a:endParaRPr lang="en-GB" dirty="0"/>
          </a:p>
        </p:txBody>
      </p:sp>
    </p:spTree>
    <p:extLst>
      <p:ext uri="{BB962C8B-B14F-4D97-AF65-F5344CB8AC3E}">
        <p14:creationId xmlns:p14="http://schemas.microsoft.com/office/powerpoint/2010/main" val="23942570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1832EFC-BAD9-4619-B12F-8E2D6D883B94}" type="datetimeFigureOut">
              <a:rPr lang="en-GB" smtClean="0"/>
              <a:t>10/08/2021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EFAD6E1-54D2-4834-80D2-066855775DF3}" type="slidenum">
              <a:rPr lang="en-GB" smtClean="0"/>
              <a:t>‹#›</a:t>
            </a:fld>
            <a:endParaRPr lang="en-GB" dirty="0"/>
          </a:p>
        </p:txBody>
      </p:sp>
    </p:spTree>
    <p:extLst>
      <p:ext uri="{BB962C8B-B14F-4D97-AF65-F5344CB8AC3E}">
        <p14:creationId xmlns:p14="http://schemas.microsoft.com/office/powerpoint/2010/main" val="40762172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1832EFC-BAD9-4619-B12F-8E2D6D883B94}" type="datetimeFigureOut">
              <a:rPr lang="en-GB" smtClean="0"/>
              <a:t>10/08/2021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EFAD6E1-54D2-4834-80D2-066855775DF3}" type="slidenum">
              <a:rPr lang="en-GB" smtClean="0"/>
              <a:t>‹#›</a:t>
            </a:fld>
            <a:endParaRPr lang="en-GB" dirty="0"/>
          </a:p>
        </p:txBody>
      </p:sp>
    </p:spTree>
    <p:extLst>
      <p:ext uri="{BB962C8B-B14F-4D97-AF65-F5344CB8AC3E}">
        <p14:creationId xmlns:p14="http://schemas.microsoft.com/office/powerpoint/2010/main" val="30500413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9E21991-4441-4BB3-8A98-5F46C574832F}" type="datetimeFigureOut">
              <a:rPr lang="en-GB" smtClean="0"/>
              <a:t>10/08/2021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BDA111-3718-4D88-A83E-B277FB2AB98E}" type="slidenum">
              <a:rPr lang="en-GB" smtClean="0"/>
              <a:t>‹#›</a:t>
            </a:fld>
            <a:endParaRPr lang="en-GB"/>
          </a:p>
        </p:txBody>
      </p:sp>
    </p:spTree>
    <p:extLst>
      <p:ext uri="{BB962C8B-B14F-4D97-AF65-F5344CB8AC3E}">
        <p14:creationId xmlns:p14="http://schemas.microsoft.com/office/powerpoint/2010/main" val="27548465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9E21991-4441-4BB3-8A98-5F46C574832F}" type="datetimeFigureOut">
              <a:rPr lang="en-GB" smtClean="0"/>
              <a:t>10/08/2021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BDA111-3718-4D88-A83E-B277FB2AB98E}" type="slidenum">
              <a:rPr lang="en-GB" smtClean="0"/>
              <a:t>‹#›</a:t>
            </a:fld>
            <a:endParaRPr lang="en-GB"/>
          </a:p>
        </p:txBody>
      </p:sp>
    </p:spTree>
    <p:extLst>
      <p:ext uri="{BB962C8B-B14F-4D97-AF65-F5344CB8AC3E}">
        <p14:creationId xmlns:p14="http://schemas.microsoft.com/office/powerpoint/2010/main" val="25778767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E21991-4441-4BB3-8A98-5F46C574832F}" type="datetimeFigureOut">
              <a:rPr lang="en-GB" smtClean="0"/>
              <a:t>10/08/2021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BDA111-3718-4D88-A83E-B277FB2AB98E}" type="slidenum">
              <a:rPr lang="en-GB" smtClean="0"/>
              <a:t>‹#›</a:t>
            </a:fld>
            <a:endParaRPr lang="en-GB"/>
          </a:p>
        </p:txBody>
      </p:sp>
    </p:spTree>
    <p:extLst>
      <p:ext uri="{BB962C8B-B14F-4D97-AF65-F5344CB8AC3E}">
        <p14:creationId xmlns:p14="http://schemas.microsoft.com/office/powerpoint/2010/main" val="25438871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9E21991-4441-4BB3-8A98-5F46C574832F}" type="datetimeFigureOut">
              <a:rPr lang="en-GB" smtClean="0"/>
              <a:t>10/08/2021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BDA111-3718-4D88-A83E-B277FB2AB98E}" type="slidenum">
              <a:rPr lang="en-GB" smtClean="0"/>
              <a:t>‹#›</a:t>
            </a:fld>
            <a:endParaRPr lang="en-GB"/>
          </a:p>
        </p:txBody>
      </p:sp>
    </p:spTree>
    <p:extLst>
      <p:ext uri="{BB962C8B-B14F-4D97-AF65-F5344CB8AC3E}">
        <p14:creationId xmlns:p14="http://schemas.microsoft.com/office/powerpoint/2010/main" val="507704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590DF2C-C752-4577-9EB6-CE092688DDD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71BF8EC2-E5B3-4CCF-8572-11C199DB2019}"/>
              </a:ext>
            </a:extLst>
          </p:cNvPr>
          <p:cNvSpPr>
            <a:spLocks noGrp="1"/>
          </p:cNvSpPr>
          <p:nvPr>
            <p:ph idx="1"/>
          </p:nvPr>
        </p:nvSpPr>
        <p:spPr/>
        <p:txBody>
          <a:bodyPr/>
          <a:lstStyle>
            <a:lvl1pPr marL="180000" indent="-180000">
              <a:lnSpc>
                <a:spcPct val="100000"/>
              </a:lnSpc>
              <a:spcBef>
                <a:spcPts val="0"/>
              </a:spcBef>
              <a:spcAft>
                <a:spcPts val="600"/>
              </a:spcAft>
              <a:buFont typeface="Frutiger" panose="020B0500000000000000" pitchFamily="34" charset="0"/>
              <a:buChar char="&gt;"/>
              <a:defRPr>
                <a:solidFill>
                  <a:schemeClr val="accent2"/>
                </a:solidFill>
              </a:defRPr>
            </a:lvl1pPr>
            <a:lvl2pPr marL="180000" indent="-180000">
              <a:lnSpc>
                <a:spcPct val="100000"/>
              </a:lnSpc>
              <a:spcBef>
                <a:spcPts val="0"/>
              </a:spcBef>
              <a:spcAft>
                <a:spcPts val="600"/>
              </a:spcAft>
              <a:buFont typeface="Frutiger" panose="020B0500000000000000" pitchFamily="34" charset="0"/>
              <a:buChar char="&gt;"/>
              <a:defRPr>
                <a:solidFill>
                  <a:schemeClr val="accent3"/>
                </a:solidFill>
              </a:defRPr>
            </a:lvl2pPr>
            <a:lvl3pPr marL="180000" indent="-180000">
              <a:lnSpc>
                <a:spcPct val="100000"/>
              </a:lnSpc>
              <a:spcBef>
                <a:spcPts val="0"/>
              </a:spcBef>
              <a:spcAft>
                <a:spcPts val="600"/>
              </a:spcAft>
              <a:buFont typeface="Frutiger" panose="020B0500000000000000" pitchFamily="34" charset="0"/>
              <a:buChar char="&gt;"/>
              <a:defRPr>
                <a:solidFill>
                  <a:schemeClr val="accent4"/>
                </a:solidFill>
              </a:defRPr>
            </a:lvl3pPr>
            <a:lvl4pPr marL="180000" indent="-180000">
              <a:lnSpc>
                <a:spcPct val="100000"/>
              </a:lnSpc>
              <a:spcBef>
                <a:spcPts val="0"/>
              </a:spcBef>
              <a:spcAft>
                <a:spcPts val="600"/>
              </a:spcAft>
              <a:buFont typeface="Frutiger" panose="020B0500000000000000" pitchFamily="34" charset="0"/>
              <a:buChar char="&gt;"/>
              <a:defRPr>
                <a:solidFill>
                  <a:schemeClr val="accent5"/>
                </a:solidFill>
              </a:defRPr>
            </a:lvl4pPr>
            <a:lvl5pPr marL="180000" indent="-180000">
              <a:lnSpc>
                <a:spcPct val="100000"/>
              </a:lnSpc>
              <a:spcBef>
                <a:spcPts val="0"/>
              </a:spcBef>
              <a:spcAft>
                <a:spcPts val="600"/>
              </a:spcAft>
              <a:buFont typeface="Frutiger" panose="020B0500000000000000" pitchFamily="34" charset="0"/>
              <a:buChar char="&gt;"/>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Footer Placeholder 4">
            <a:extLst>
              <a:ext uri="{FF2B5EF4-FFF2-40B4-BE49-F238E27FC236}">
                <a16:creationId xmlns="" xmlns:a16="http://schemas.microsoft.com/office/drawing/2014/main" id="{1B23850C-E54D-404E-9D41-6E8F52C12380}"/>
              </a:ext>
            </a:extLst>
          </p:cNvPr>
          <p:cNvSpPr>
            <a:spLocks noGrp="1"/>
          </p:cNvSpPr>
          <p:nvPr>
            <p:ph type="ftr" sz="quarter" idx="3"/>
          </p:nvPr>
        </p:nvSpPr>
        <p:spPr>
          <a:xfrm>
            <a:off x="959756" y="6265344"/>
            <a:ext cx="4114800" cy="365125"/>
          </a:xfrm>
          <a:prstGeom prst="rect">
            <a:avLst/>
          </a:prstGeom>
        </p:spPr>
        <p:txBody>
          <a:bodyPr vert="horz" lIns="0" tIns="45720" rIns="0" bIns="45720" rtlCol="0" anchor="ctr"/>
          <a:lstStyle>
            <a:lvl1pPr algn="l">
              <a:defRPr sz="1000">
                <a:solidFill>
                  <a:schemeClr val="tx2"/>
                </a:solidFill>
                <a:latin typeface="Arial" panose="020B0604020202020204" pitchFamily="34" charset="0"/>
                <a:cs typeface="Arial" panose="020B0604020202020204" pitchFamily="34" charset="0"/>
              </a:defRPr>
            </a:lvl1pPr>
          </a:lstStyle>
          <a:p>
            <a:r>
              <a:rPr lang="en-GB" dirty="0"/>
              <a:t>|     National Patient Safety Improvement Programmes</a:t>
            </a:r>
          </a:p>
        </p:txBody>
      </p:sp>
      <p:sp>
        <p:nvSpPr>
          <p:cNvPr id="11" name="Slide Number Placeholder 5">
            <a:extLst>
              <a:ext uri="{FF2B5EF4-FFF2-40B4-BE49-F238E27FC236}">
                <a16:creationId xmlns="" xmlns:a16="http://schemas.microsoft.com/office/drawing/2014/main" id="{29B19B67-BE4D-4FF1-BFE9-C21074F3434D}"/>
              </a:ext>
            </a:extLst>
          </p:cNvPr>
          <p:cNvSpPr>
            <a:spLocks noGrp="1"/>
          </p:cNvSpPr>
          <p:nvPr>
            <p:ph type="sldNum" sz="quarter" idx="4"/>
          </p:nvPr>
        </p:nvSpPr>
        <p:spPr>
          <a:xfrm>
            <a:off x="121847" y="6265344"/>
            <a:ext cx="692064" cy="365125"/>
          </a:xfrm>
          <a:prstGeom prst="rect">
            <a:avLst/>
          </a:prstGeom>
        </p:spPr>
        <p:txBody>
          <a:bodyPr vert="horz" lIns="91440" tIns="45720" rIns="91440" bIns="45720" rtlCol="0" anchor="ctr"/>
          <a:lstStyle>
            <a:lvl1pPr algn="r">
              <a:defRPr sz="1000">
                <a:solidFill>
                  <a:schemeClr val="tx2"/>
                </a:solidFill>
                <a:latin typeface="Arial" panose="020B0604020202020204" pitchFamily="34" charset="0"/>
                <a:cs typeface="Arial" panose="020B0604020202020204" pitchFamily="34" charset="0"/>
              </a:defRPr>
            </a:lvl1pPr>
          </a:lstStyle>
          <a:p>
            <a:fld id="{C444E201-67E6-4C84-91CE-EF6C201C1FBB}" type="slidenum">
              <a:rPr lang="en-GB" smtClean="0"/>
              <a:pPr/>
              <a:t>‹#›</a:t>
            </a:fld>
            <a:endParaRPr lang="en-GB" dirty="0"/>
          </a:p>
        </p:txBody>
      </p:sp>
      <p:sp>
        <p:nvSpPr>
          <p:cNvPr id="9" name="Rectangle 8">
            <a:extLst>
              <a:ext uri="{FF2B5EF4-FFF2-40B4-BE49-F238E27FC236}">
                <a16:creationId xmlns="" xmlns:a16="http://schemas.microsoft.com/office/drawing/2014/main" id="{9C1A9DD0-A58F-4E8B-9B37-0EC02E2683A8}"/>
              </a:ext>
            </a:extLst>
          </p:cNvPr>
          <p:cNvSpPr/>
          <p:nvPr userDrawn="1"/>
        </p:nvSpPr>
        <p:spPr>
          <a:xfrm>
            <a:off x="0" y="6768000"/>
            <a:ext cx="12192000" cy="9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2" name="Rectangle 11">
            <a:extLst>
              <a:ext uri="{FF2B5EF4-FFF2-40B4-BE49-F238E27FC236}">
                <a16:creationId xmlns="" xmlns:a16="http://schemas.microsoft.com/office/drawing/2014/main" id="{3CDBAA4C-2008-49F5-A598-6E1D0080E963}"/>
              </a:ext>
            </a:extLst>
          </p:cNvPr>
          <p:cNvSpPr/>
          <p:nvPr userDrawn="1"/>
        </p:nvSpPr>
        <p:spPr>
          <a:xfrm>
            <a:off x="0" y="6677383"/>
            <a:ext cx="12192000" cy="9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34450901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9E21991-4441-4BB3-8A98-5F46C574832F}" type="datetimeFigureOut">
              <a:rPr lang="en-GB" smtClean="0"/>
              <a:t>10/08/2021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EBDA111-3718-4D88-A83E-B277FB2AB98E}" type="slidenum">
              <a:rPr lang="en-GB" smtClean="0"/>
              <a:t>‹#›</a:t>
            </a:fld>
            <a:endParaRPr lang="en-GB"/>
          </a:p>
        </p:txBody>
      </p:sp>
    </p:spTree>
    <p:extLst>
      <p:ext uri="{BB962C8B-B14F-4D97-AF65-F5344CB8AC3E}">
        <p14:creationId xmlns:p14="http://schemas.microsoft.com/office/powerpoint/2010/main" val="23623656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9E21991-4441-4BB3-8A98-5F46C574832F}" type="datetimeFigureOut">
              <a:rPr lang="en-GB" smtClean="0"/>
              <a:t>10/08/2021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EBDA111-3718-4D88-A83E-B277FB2AB98E}" type="slidenum">
              <a:rPr lang="en-GB" smtClean="0"/>
              <a:t>‹#›</a:t>
            </a:fld>
            <a:endParaRPr lang="en-GB"/>
          </a:p>
        </p:txBody>
      </p:sp>
    </p:spTree>
    <p:extLst>
      <p:ext uri="{BB962C8B-B14F-4D97-AF65-F5344CB8AC3E}">
        <p14:creationId xmlns:p14="http://schemas.microsoft.com/office/powerpoint/2010/main" val="31052480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E21991-4441-4BB3-8A98-5F46C574832F}" type="datetimeFigureOut">
              <a:rPr lang="en-GB" smtClean="0"/>
              <a:t>10/08/2021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EBDA111-3718-4D88-A83E-B277FB2AB98E}" type="slidenum">
              <a:rPr lang="en-GB" smtClean="0"/>
              <a:t>‹#›</a:t>
            </a:fld>
            <a:endParaRPr lang="en-GB"/>
          </a:p>
        </p:txBody>
      </p:sp>
    </p:spTree>
    <p:extLst>
      <p:ext uri="{BB962C8B-B14F-4D97-AF65-F5344CB8AC3E}">
        <p14:creationId xmlns:p14="http://schemas.microsoft.com/office/powerpoint/2010/main" val="5509793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E21991-4441-4BB3-8A98-5F46C574832F}" type="datetimeFigureOut">
              <a:rPr lang="en-GB" smtClean="0"/>
              <a:t>10/08/2021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BDA111-3718-4D88-A83E-B277FB2AB98E}" type="slidenum">
              <a:rPr lang="en-GB" smtClean="0"/>
              <a:t>‹#›</a:t>
            </a:fld>
            <a:endParaRPr lang="en-GB"/>
          </a:p>
        </p:txBody>
      </p:sp>
    </p:spTree>
    <p:extLst>
      <p:ext uri="{BB962C8B-B14F-4D97-AF65-F5344CB8AC3E}">
        <p14:creationId xmlns:p14="http://schemas.microsoft.com/office/powerpoint/2010/main" val="34669168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E21991-4441-4BB3-8A98-5F46C574832F}" type="datetimeFigureOut">
              <a:rPr lang="en-GB" smtClean="0"/>
              <a:t>10/08/2021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BDA111-3718-4D88-A83E-B277FB2AB98E}" type="slidenum">
              <a:rPr lang="en-GB" smtClean="0"/>
              <a:t>‹#›</a:t>
            </a:fld>
            <a:endParaRPr lang="en-GB"/>
          </a:p>
        </p:txBody>
      </p:sp>
    </p:spTree>
    <p:extLst>
      <p:ext uri="{BB962C8B-B14F-4D97-AF65-F5344CB8AC3E}">
        <p14:creationId xmlns:p14="http://schemas.microsoft.com/office/powerpoint/2010/main" val="6221104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9E21991-4441-4BB3-8A98-5F46C574832F}" type="datetimeFigureOut">
              <a:rPr lang="en-GB" smtClean="0"/>
              <a:t>10/08/2021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BDA111-3718-4D88-A83E-B277FB2AB98E}" type="slidenum">
              <a:rPr lang="en-GB" smtClean="0"/>
              <a:t>‹#›</a:t>
            </a:fld>
            <a:endParaRPr lang="en-GB"/>
          </a:p>
        </p:txBody>
      </p:sp>
    </p:spTree>
    <p:extLst>
      <p:ext uri="{BB962C8B-B14F-4D97-AF65-F5344CB8AC3E}">
        <p14:creationId xmlns:p14="http://schemas.microsoft.com/office/powerpoint/2010/main" val="30189484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9E21991-4441-4BB3-8A98-5F46C574832F}" type="datetimeFigureOut">
              <a:rPr lang="en-GB" smtClean="0"/>
              <a:t>10/08/2021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BDA111-3718-4D88-A83E-B277FB2AB98E}" type="slidenum">
              <a:rPr lang="en-GB" smtClean="0"/>
              <a:t>‹#›</a:t>
            </a:fld>
            <a:endParaRPr lang="en-GB"/>
          </a:p>
        </p:txBody>
      </p:sp>
    </p:spTree>
    <p:extLst>
      <p:ext uri="{BB962C8B-B14F-4D97-AF65-F5344CB8AC3E}">
        <p14:creationId xmlns:p14="http://schemas.microsoft.com/office/powerpoint/2010/main" val="10069649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18865942-4DE4-4B84-8AF6-05B4FB97F9F3}"/>
              </a:ext>
            </a:extLst>
          </p:cNvPr>
          <p:cNvSpPr/>
          <p:nvPr userDrawn="1"/>
        </p:nvSpPr>
        <p:spPr>
          <a:xfrm>
            <a:off x="0" y="1081653"/>
            <a:ext cx="12192000" cy="4023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a:extLst>
              <a:ext uri="{FF2B5EF4-FFF2-40B4-BE49-F238E27FC236}">
                <a16:creationId xmlns="" xmlns:a16="http://schemas.microsoft.com/office/drawing/2014/main" id="{41F55216-9252-4635-B49F-61B5F92AC5DA}"/>
              </a:ext>
            </a:extLst>
          </p:cNvPr>
          <p:cNvSpPr>
            <a:spLocks noGrp="1"/>
          </p:cNvSpPr>
          <p:nvPr>
            <p:ph type="ctrTitle" hasCustomPrompt="1"/>
          </p:nvPr>
        </p:nvSpPr>
        <p:spPr>
          <a:xfrm>
            <a:off x="971321" y="1626592"/>
            <a:ext cx="10738081" cy="2387600"/>
          </a:xfrm>
        </p:spPr>
        <p:txBody>
          <a:bodyPr anchor="b">
            <a:normAutofit/>
          </a:bodyPr>
          <a:lstStyle>
            <a:lvl1pPr algn="l">
              <a:lnSpc>
                <a:spcPts val="4500"/>
              </a:lnSpc>
              <a:defRPr sz="4000">
                <a:solidFill>
                  <a:schemeClr val="bg1"/>
                </a:solidFill>
              </a:defRPr>
            </a:lvl1pPr>
          </a:lstStyle>
          <a:p>
            <a:r>
              <a:rPr lang="en-US" dirty="0"/>
              <a:t>Presentation title goes here… presentation title goes here … presentation title goes here</a:t>
            </a:r>
            <a:endParaRPr lang="en-GB" dirty="0"/>
          </a:p>
        </p:txBody>
      </p:sp>
      <p:sp>
        <p:nvSpPr>
          <p:cNvPr id="3" name="Subtitle 2">
            <a:extLst>
              <a:ext uri="{FF2B5EF4-FFF2-40B4-BE49-F238E27FC236}">
                <a16:creationId xmlns="" xmlns:a16="http://schemas.microsoft.com/office/drawing/2014/main" id="{82A8AA76-E563-43A5-A458-2E84F809B1E5}"/>
              </a:ext>
            </a:extLst>
          </p:cNvPr>
          <p:cNvSpPr>
            <a:spLocks noGrp="1"/>
          </p:cNvSpPr>
          <p:nvPr>
            <p:ph type="subTitle" idx="1" hasCustomPrompt="1"/>
          </p:nvPr>
        </p:nvSpPr>
        <p:spPr>
          <a:xfrm>
            <a:off x="971321" y="4230483"/>
            <a:ext cx="10738081" cy="642567"/>
          </a:xfrm>
        </p:spPr>
        <p:txBody>
          <a:bodyPr>
            <a:normAutofit/>
          </a:bodyPr>
          <a:lstStyle>
            <a:lvl1pPr marL="0" indent="0" algn="l">
              <a:lnSpc>
                <a:spcPts val="1500"/>
              </a:lnSpc>
              <a:spcBef>
                <a:spcPts val="0"/>
              </a:spcBef>
              <a:buNone/>
              <a:defRPr sz="1200" b="1">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Presenter’s name</a:t>
            </a:r>
          </a:p>
          <a:p>
            <a:r>
              <a:rPr lang="en-US" dirty="0"/>
              <a:t>Event name (optional)</a:t>
            </a:r>
          </a:p>
          <a:p>
            <a:r>
              <a:rPr lang="en-US" dirty="0"/>
              <a:t>Today’s date</a:t>
            </a:r>
            <a:endParaRPr lang="en-GB" dirty="0"/>
          </a:p>
        </p:txBody>
      </p:sp>
      <p:sp>
        <p:nvSpPr>
          <p:cNvPr id="13" name="TextBox 12">
            <a:extLst>
              <a:ext uri="{FF2B5EF4-FFF2-40B4-BE49-F238E27FC236}">
                <a16:creationId xmlns="" xmlns:a16="http://schemas.microsoft.com/office/drawing/2014/main" id="{A4FBD904-903C-4935-9151-E92104783D87}"/>
              </a:ext>
            </a:extLst>
          </p:cNvPr>
          <p:cNvSpPr txBox="1"/>
          <p:nvPr userDrawn="1"/>
        </p:nvSpPr>
        <p:spPr>
          <a:xfrm>
            <a:off x="954620" y="725304"/>
            <a:ext cx="1708801" cy="307777"/>
          </a:xfrm>
          <a:prstGeom prst="rect">
            <a:avLst/>
          </a:prstGeom>
          <a:noFill/>
        </p:spPr>
        <p:txBody>
          <a:bodyPr wrap="none" lIns="0" tIns="0" rIns="0" bIns="0" rtlCol="0">
            <a:spAutoFit/>
          </a:bodyPr>
          <a:lstStyle/>
          <a:p>
            <a:pPr>
              <a:lnSpc>
                <a:spcPts val="1200"/>
              </a:lnSpc>
            </a:pPr>
            <a:r>
              <a:rPr lang="en-GB" sz="1051" b="1" dirty="0"/>
              <a:t>National Patient Safety</a:t>
            </a:r>
            <a:br>
              <a:rPr lang="en-GB" sz="1051" b="1" dirty="0"/>
            </a:br>
            <a:r>
              <a:rPr lang="en-GB" sz="1051" b="1" dirty="0"/>
              <a:t>Improvement Programmes</a:t>
            </a:r>
          </a:p>
        </p:txBody>
      </p:sp>
      <p:grpSp>
        <p:nvGrpSpPr>
          <p:cNvPr id="20" name="Group 19">
            <a:extLst>
              <a:ext uri="{FF2B5EF4-FFF2-40B4-BE49-F238E27FC236}">
                <a16:creationId xmlns="" xmlns:a16="http://schemas.microsoft.com/office/drawing/2014/main" id="{46C3A39C-6FD4-48C0-81EA-2C8FB63CF494}"/>
              </a:ext>
            </a:extLst>
          </p:cNvPr>
          <p:cNvGrpSpPr/>
          <p:nvPr userDrawn="1"/>
        </p:nvGrpSpPr>
        <p:grpSpPr>
          <a:xfrm>
            <a:off x="954617" y="1082063"/>
            <a:ext cx="2400000" cy="893984"/>
            <a:chOff x="2793304" y="1260493"/>
            <a:chExt cx="1800000" cy="893984"/>
          </a:xfrm>
        </p:grpSpPr>
        <p:sp>
          <p:nvSpPr>
            <p:cNvPr id="14" name="Rectangle: Top Corners Rounded 13">
              <a:extLst>
                <a:ext uri="{FF2B5EF4-FFF2-40B4-BE49-F238E27FC236}">
                  <a16:creationId xmlns="" xmlns:a16="http://schemas.microsoft.com/office/drawing/2014/main" id="{995A64C4-470F-44B9-8CCF-F6BE97F1D7DB}"/>
                </a:ext>
              </a:extLst>
            </p:cNvPr>
            <p:cNvSpPr/>
            <p:nvPr userDrawn="1"/>
          </p:nvSpPr>
          <p:spPr>
            <a:xfrm flipH="1" flipV="1">
              <a:off x="2793304" y="1440493"/>
              <a:ext cx="1800000" cy="713984"/>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b="1" dirty="0">
                <a:solidFill>
                  <a:schemeClr val="tx2"/>
                </a:solidFill>
              </a:endParaRPr>
            </a:p>
          </p:txBody>
        </p:sp>
        <p:sp>
          <p:nvSpPr>
            <p:cNvPr id="15" name="Rectangle 14">
              <a:extLst>
                <a:ext uri="{FF2B5EF4-FFF2-40B4-BE49-F238E27FC236}">
                  <a16:creationId xmlns="" xmlns:a16="http://schemas.microsoft.com/office/drawing/2014/main" id="{9951D7C7-5EA7-45CB-90FE-C8EE33EE6965}"/>
                </a:ext>
              </a:extLst>
            </p:cNvPr>
            <p:cNvSpPr/>
            <p:nvPr userDrawn="1"/>
          </p:nvSpPr>
          <p:spPr>
            <a:xfrm>
              <a:off x="2793304" y="1260493"/>
              <a:ext cx="3600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6" name="Rectangle 15">
              <a:extLst>
                <a:ext uri="{FF2B5EF4-FFF2-40B4-BE49-F238E27FC236}">
                  <a16:creationId xmlns="" xmlns:a16="http://schemas.microsoft.com/office/drawing/2014/main" id="{28B58CB1-21EA-4230-968C-9F47C3BE7F27}"/>
                </a:ext>
              </a:extLst>
            </p:cNvPr>
            <p:cNvSpPr/>
            <p:nvPr userDrawn="1"/>
          </p:nvSpPr>
          <p:spPr>
            <a:xfrm>
              <a:off x="3153208" y="1260493"/>
              <a:ext cx="360000" cy="1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7" name="Rectangle 16">
              <a:extLst>
                <a:ext uri="{FF2B5EF4-FFF2-40B4-BE49-F238E27FC236}">
                  <a16:creationId xmlns="" xmlns:a16="http://schemas.microsoft.com/office/drawing/2014/main" id="{34349AFD-38A9-437F-885B-CDD35781E8B3}"/>
                </a:ext>
              </a:extLst>
            </p:cNvPr>
            <p:cNvSpPr/>
            <p:nvPr userDrawn="1"/>
          </p:nvSpPr>
          <p:spPr>
            <a:xfrm>
              <a:off x="3513112" y="1260493"/>
              <a:ext cx="360000" cy="18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8" name="Rectangle 17">
              <a:extLst>
                <a:ext uri="{FF2B5EF4-FFF2-40B4-BE49-F238E27FC236}">
                  <a16:creationId xmlns="" xmlns:a16="http://schemas.microsoft.com/office/drawing/2014/main" id="{F4202C07-BB0C-482F-9FC4-B49223C1DCAF}"/>
                </a:ext>
              </a:extLst>
            </p:cNvPr>
            <p:cNvSpPr/>
            <p:nvPr userDrawn="1"/>
          </p:nvSpPr>
          <p:spPr>
            <a:xfrm>
              <a:off x="3873016" y="1260493"/>
              <a:ext cx="360000" cy="18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Rectangle 18">
              <a:extLst>
                <a:ext uri="{FF2B5EF4-FFF2-40B4-BE49-F238E27FC236}">
                  <a16:creationId xmlns="" xmlns:a16="http://schemas.microsoft.com/office/drawing/2014/main" id="{BCEB14E3-F0F8-4448-910C-0EC6302883E8}"/>
                </a:ext>
              </a:extLst>
            </p:cNvPr>
            <p:cNvSpPr/>
            <p:nvPr userDrawn="1"/>
          </p:nvSpPr>
          <p:spPr>
            <a:xfrm>
              <a:off x="4232920" y="1260493"/>
              <a:ext cx="360000" cy="18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sp>
        <p:nvSpPr>
          <p:cNvPr id="21" name="TextBox 20">
            <a:extLst>
              <a:ext uri="{FF2B5EF4-FFF2-40B4-BE49-F238E27FC236}">
                <a16:creationId xmlns="" xmlns:a16="http://schemas.microsoft.com/office/drawing/2014/main" id="{11927EF4-6C5F-448D-94A7-405B0948A0C5}"/>
              </a:ext>
            </a:extLst>
          </p:cNvPr>
          <p:cNvSpPr txBox="1"/>
          <p:nvPr userDrawn="1"/>
        </p:nvSpPr>
        <p:spPr>
          <a:xfrm>
            <a:off x="971319" y="1322742"/>
            <a:ext cx="1620957" cy="579646"/>
          </a:xfrm>
          <a:prstGeom prst="rect">
            <a:avLst/>
          </a:prstGeom>
          <a:noFill/>
        </p:spPr>
        <p:txBody>
          <a:bodyPr wrap="none" rtlCol="0">
            <a:spAutoFit/>
          </a:bodyPr>
          <a:lstStyle/>
          <a:p>
            <a:pPr>
              <a:lnSpc>
                <a:spcPts val="1900"/>
              </a:lnSpc>
            </a:pPr>
            <a:r>
              <a:rPr lang="en-GB" sz="1800" b="1" dirty="0">
                <a:solidFill>
                  <a:schemeClr val="bg1"/>
                </a:solidFill>
                <a:latin typeface="Arial" panose="020B0604020202020204" pitchFamily="34" charset="0"/>
                <a:cs typeface="Arial" panose="020B0604020202020204" pitchFamily="34" charset="0"/>
              </a:rPr>
              <a:t>Managing </a:t>
            </a:r>
            <a:br>
              <a:rPr lang="en-GB" sz="1800" b="1" dirty="0">
                <a:solidFill>
                  <a:schemeClr val="bg1"/>
                </a:solidFill>
                <a:latin typeface="Arial" panose="020B0604020202020204" pitchFamily="34" charset="0"/>
                <a:cs typeface="Arial" panose="020B0604020202020204" pitchFamily="34" charset="0"/>
              </a:rPr>
            </a:br>
            <a:r>
              <a:rPr lang="en-GB" sz="1800" b="1" dirty="0">
                <a:solidFill>
                  <a:schemeClr val="bg1"/>
                </a:solidFill>
                <a:latin typeface="Arial" panose="020B0604020202020204" pitchFamily="34" charset="0"/>
                <a:cs typeface="Arial" panose="020B0604020202020204" pitchFamily="34" charset="0"/>
              </a:rPr>
              <a:t>Deterioration</a:t>
            </a:r>
          </a:p>
        </p:txBody>
      </p:sp>
      <p:sp>
        <p:nvSpPr>
          <p:cNvPr id="4" name="TextBox 3">
            <a:extLst>
              <a:ext uri="{FF2B5EF4-FFF2-40B4-BE49-F238E27FC236}">
                <a16:creationId xmlns="" xmlns:a16="http://schemas.microsoft.com/office/drawing/2014/main" id="{D59EC29C-8735-46A8-B389-C1998DAE27AA}"/>
              </a:ext>
            </a:extLst>
          </p:cNvPr>
          <p:cNvSpPr txBox="1"/>
          <p:nvPr userDrawn="1"/>
        </p:nvSpPr>
        <p:spPr>
          <a:xfrm>
            <a:off x="971320" y="5611536"/>
            <a:ext cx="3724405" cy="153888"/>
          </a:xfrm>
          <a:prstGeom prst="rect">
            <a:avLst/>
          </a:prstGeom>
          <a:noFill/>
        </p:spPr>
        <p:txBody>
          <a:bodyPr wrap="square" lIns="0" tIns="0" rIns="0" bIns="0" rtlCol="0">
            <a:spAutoFit/>
          </a:bodyPr>
          <a:lstStyle/>
          <a:p>
            <a:r>
              <a:rPr lang="en-GB" sz="1000" dirty="0">
                <a:solidFill>
                  <a:schemeClr val="tx1"/>
                </a:solidFill>
              </a:rPr>
              <a:t>Delivered by:</a:t>
            </a:r>
          </a:p>
        </p:txBody>
      </p:sp>
      <p:sp>
        <p:nvSpPr>
          <p:cNvPr id="22" name="TextBox 21">
            <a:extLst>
              <a:ext uri="{FF2B5EF4-FFF2-40B4-BE49-F238E27FC236}">
                <a16:creationId xmlns="" xmlns:a16="http://schemas.microsoft.com/office/drawing/2014/main" id="{BDC39BC9-21A2-4AB5-A532-55DF66FFCE25}"/>
              </a:ext>
            </a:extLst>
          </p:cNvPr>
          <p:cNvSpPr txBox="1"/>
          <p:nvPr userDrawn="1"/>
        </p:nvSpPr>
        <p:spPr>
          <a:xfrm>
            <a:off x="7832944" y="5611538"/>
            <a:ext cx="3724405" cy="577081"/>
          </a:xfrm>
          <a:prstGeom prst="rect">
            <a:avLst/>
          </a:prstGeom>
          <a:noFill/>
        </p:spPr>
        <p:txBody>
          <a:bodyPr wrap="square" lIns="0" tIns="0" rIns="0" bIns="0" rtlCol="0">
            <a:spAutoFit/>
          </a:bodyPr>
          <a:lstStyle/>
          <a:p>
            <a:pPr>
              <a:lnSpc>
                <a:spcPts val="1500"/>
              </a:lnSpc>
            </a:pPr>
            <a:r>
              <a:rPr lang="en-GB" sz="1000" i="0" dirty="0">
                <a:solidFill>
                  <a:schemeClr val="tx1"/>
                </a:solidFill>
              </a:rPr>
              <a:t>Led by:</a:t>
            </a:r>
          </a:p>
          <a:p>
            <a:pPr>
              <a:lnSpc>
                <a:spcPts val="1500"/>
              </a:lnSpc>
            </a:pPr>
            <a:r>
              <a:rPr lang="en-GB" sz="1200" b="1" i="0" dirty="0">
                <a:solidFill>
                  <a:schemeClr val="tx1"/>
                </a:solidFill>
              </a:rPr>
              <a:t>NHS England</a:t>
            </a:r>
          </a:p>
          <a:p>
            <a:pPr>
              <a:lnSpc>
                <a:spcPts val="1500"/>
              </a:lnSpc>
            </a:pPr>
            <a:r>
              <a:rPr lang="en-GB" sz="1200" b="1" i="0" dirty="0">
                <a:solidFill>
                  <a:schemeClr val="tx1"/>
                </a:solidFill>
              </a:rPr>
              <a:t>NHS Improvement</a:t>
            </a:r>
            <a:endParaRPr lang="en-GB" sz="1800" b="1" i="0" dirty="0">
              <a:solidFill>
                <a:schemeClr val="tx1"/>
              </a:solidFill>
            </a:endParaRPr>
          </a:p>
        </p:txBody>
      </p:sp>
      <p:sp>
        <p:nvSpPr>
          <p:cNvPr id="5" name="Rectangle 4">
            <a:extLst>
              <a:ext uri="{FF2B5EF4-FFF2-40B4-BE49-F238E27FC236}">
                <a16:creationId xmlns="" xmlns:a16="http://schemas.microsoft.com/office/drawing/2014/main" id="{A5A9697F-1876-4A8A-8E5B-1A6C9909A20A}"/>
              </a:ext>
            </a:extLst>
          </p:cNvPr>
          <p:cNvSpPr/>
          <p:nvPr userDrawn="1"/>
        </p:nvSpPr>
        <p:spPr>
          <a:xfrm>
            <a:off x="2" y="5105115"/>
            <a:ext cx="12191999"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26" name="Picture 25" descr="A close up of a logo&#10;&#10;Description automatically generated">
            <a:extLst>
              <a:ext uri="{FF2B5EF4-FFF2-40B4-BE49-F238E27FC236}">
                <a16:creationId xmlns="" xmlns:a16="http://schemas.microsoft.com/office/drawing/2014/main" id="{B8A1DC7A-E58A-4442-AFC6-C7EDE87B464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1322" y="5194795"/>
            <a:ext cx="295385" cy="180000"/>
          </a:xfrm>
          <a:prstGeom prst="rect">
            <a:avLst/>
          </a:prstGeom>
        </p:spPr>
      </p:pic>
      <p:sp>
        <p:nvSpPr>
          <p:cNvPr id="27" name="TextBox 26">
            <a:extLst>
              <a:ext uri="{FF2B5EF4-FFF2-40B4-BE49-F238E27FC236}">
                <a16:creationId xmlns="" xmlns:a16="http://schemas.microsoft.com/office/drawing/2014/main" id="{DF7C3C38-3AD7-463B-9726-80BD222453BD}"/>
              </a:ext>
            </a:extLst>
          </p:cNvPr>
          <p:cNvSpPr txBox="1"/>
          <p:nvPr userDrawn="1"/>
        </p:nvSpPr>
        <p:spPr>
          <a:xfrm>
            <a:off x="1266707" y="5146297"/>
            <a:ext cx="2150397" cy="284693"/>
          </a:xfrm>
          <a:prstGeom prst="rect">
            <a:avLst/>
          </a:prstGeom>
          <a:noFill/>
        </p:spPr>
        <p:txBody>
          <a:bodyPr wrap="none" rtlCol="0">
            <a:spAutoFit/>
          </a:bodyPr>
          <a:lstStyle/>
          <a:p>
            <a:pPr>
              <a:lnSpc>
                <a:spcPts val="1500"/>
              </a:lnSpc>
            </a:pPr>
            <a:r>
              <a:rPr lang="en-GB" sz="1200" b="1" dirty="0">
                <a:solidFill>
                  <a:schemeClr val="bg1"/>
                </a:solidFill>
                <a:latin typeface="+mj-lt"/>
                <a:cs typeface="Arial" panose="020B0604020202020204" pitchFamily="34" charset="0"/>
              </a:rPr>
              <a:t>@</a:t>
            </a:r>
            <a:r>
              <a:rPr lang="en-GB" sz="1200" b="1" dirty="0" err="1">
                <a:solidFill>
                  <a:schemeClr val="bg1"/>
                </a:solidFill>
                <a:latin typeface="+mj-lt"/>
                <a:cs typeface="Arial" panose="020B0604020202020204" pitchFamily="34" charset="0"/>
              </a:rPr>
              <a:t>NatPatSIP</a:t>
            </a:r>
            <a:r>
              <a:rPr lang="en-GB" sz="1200" b="1" dirty="0">
                <a:solidFill>
                  <a:schemeClr val="bg1"/>
                </a:solidFill>
                <a:latin typeface="+mj-lt"/>
                <a:cs typeface="Arial" panose="020B0604020202020204" pitchFamily="34" charset="0"/>
              </a:rPr>
              <a:t> / @</a:t>
            </a:r>
            <a:r>
              <a:rPr lang="en-GB" sz="1200" b="1" dirty="0" err="1">
                <a:solidFill>
                  <a:schemeClr val="bg1"/>
                </a:solidFill>
                <a:latin typeface="+mj-lt"/>
                <a:cs typeface="Arial" panose="020B0604020202020204" pitchFamily="34" charset="0"/>
              </a:rPr>
              <a:t>MatNeoSIP</a:t>
            </a:r>
            <a:endParaRPr lang="en-GB" sz="1200" b="1" dirty="0">
              <a:solidFill>
                <a:schemeClr val="bg1"/>
              </a:solidFill>
              <a:latin typeface="+mj-lt"/>
              <a:cs typeface="Arial" panose="020B0604020202020204" pitchFamily="34" charset="0"/>
            </a:endParaRPr>
          </a:p>
        </p:txBody>
      </p:sp>
      <p:sp>
        <p:nvSpPr>
          <p:cNvPr id="28" name="TextBox 27">
            <a:extLst>
              <a:ext uri="{FF2B5EF4-FFF2-40B4-BE49-F238E27FC236}">
                <a16:creationId xmlns="" xmlns:a16="http://schemas.microsoft.com/office/drawing/2014/main" id="{256A0F14-9E35-4399-A0A1-F9654287CCCB}"/>
              </a:ext>
            </a:extLst>
          </p:cNvPr>
          <p:cNvSpPr txBox="1"/>
          <p:nvPr userDrawn="1"/>
        </p:nvSpPr>
        <p:spPr>
          <a:xfrm>
            <a:off x="7696734" y="5133771"/>
            <a:ext cx="2396554" cy="284693"/>
          </a:xfrm>
          <a:prstGeom prst="rect">
            <a:avLst/>
          </a:prstGeom>
          <a:noFill/>
        </p:spPr>
        <p:txBody>
          <a:bodyPr wrap="none" rtlCol="0">
            <a:spAutoFit/>
          </a:bodyPr>
          <a:lstStyle/>
          <a:p>
            <a:pPr>
              <a:lnSpc>
                <a:spcPts val="1500"/>
              </a:lnSpc>
            </a:pPr>
            <a:r>
              <a:rPr lang="en-GB" sz="1400" b="1" dirty="0">
                <a:solidFill>
                  <a:schemeClr val="bg1"/>
                </a:solidFill>
                <a:latin typeface="+mj-lt"/>
                <a:cs typeface="Arial" panose="020B0604020202020204" pitchFamily="34" charset="0"/>
              </a:rPr>
              <a:t>www.improvement.nhs.uk</a:t>
            </a:r>
          </a:p>
        </p:txBody>
      </p:sp>
      <p:pic>
        <p:nvPicPr>
          <p:cNvPr id="7" name="Picture 6">
            <a:extLst>
              <a:ext uri="{FF2B5EF4-FFF2-40B4-BE49-F238E27FC236}">
                <a16:creationId xmlns="" xmlns:a16="http://schemas.microsoft.com/office/drawing/2014/main" id="{1F72C67D-12AC-445B-964C-3AC71A50F94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71320" y="5824053"/>
            <a:ext cx="1759181" cy="116688"/>
          </a:xfrm>
          <a:prstGeom prst="rect">
            <a:avLst/>
          </a:prstGeom>
        </p:spPr>
      </p:pic>
      <p:sp>
        <p:nvSpPr>
          <p:cNvPr id="9" name="Text Placeholder 8">
            <a:extLst>
              <a:ext uri="{FF2B5EF4-FFF2-40B4-BE49-F238E27FC236}">
                <a16:creationId xmlns="" xmlns:a16="http://schemas.microsoft.com/office/drawing/2014/main" id="{396485BE-A996-4A1E-B464-71C787ACC656}"/>
              </a:ext>
            </a:extLst>
          </p:cNvPr>
          <p:cNvSpPr>
            <a:spLocks noGrp="1"/>
          </p:cNvSpPr>
          <p:nvPr>
            <p:ph type="body" sz="quarter" idx="10" hasCustomPrompt="1"/>
          </p:nvPr>
        </p:nvSpPr>
        <p:spPr>
          <a:xfrm>
            <a:off x="954619" y="5985723"/>
            <a:ext cx="2499783" cy="341973"/>
          </a:xfrm>
        </p:spPr>
        <p:txBody>
          <a:bodyPr>
            <a:spAutoFit/>
          </a:bodyPr>
          <a:lstStyle>
            <a:lvl1pPr marL="0" indent="0">
              <a:lnSpc>
                <a:spcPts val="1300"/>
              </a:lnSpc>
              <a:buNone/>
              <a:defRPr sz="1100" b="1"/>
            </a:lvl1pPr>
          </a:lstStyle>
          <a:p>
            <a:pPr lvl="0"/>
            <a:r>
              <a:rPr lang="en-US" dirty="0"/>
              <a:t>Name of Regional Patient Safety Collaborative</a:t>
            </a:r>
            <a:endParaRPr lang="en-GB" dirty="0"/>
          </a:p>
        </p:txBody>
      </p:sp>
    </p:spTree>
    <p:extLst>
      <p:ext uri="{BB962C8B-B14F-4D97-AF65-F5344CB8AC3E}">
        <p14:creationId xmlns:p14="http://schemas.microsoft.com/office/powerpoint/2010/main" val="9223022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590DF2C-C752-4577-9EB6-CE092688DDD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71BF8EC2-E5B3-4CCF-8572-11C199DB2019}"/>
              </a:ext>
            </a:extLst>
          </p:cNvPr>
          <p:cNvSpPr>
            <a:spLocks noGrp="1"/>
          </p:cNvSpPr>
          <p:nvPr>
            <p:ph idx="1"/>
          </p:nvPr>
        </p:nvSpPr>
        <p:spPr/>
        <p:txBody>
          <a:bodyPr/>
          <a:lstStyle>
            <a:lvl1pPr marL="179996" indent="-179996">
              <a:lnSpc>
                <a:spcPct val="100000"/>
              </a:lnSpc>
              <a:spcBef>
                <a:spcPts val="0"/>
              </a:spcBef>
              <a:spcAft>
                <a:spcPts val="600"/>
              </a:spcAft>
              <a:buFont typeface="Frutiger" panose="020B0500000000000000" pitchFamily="34" charset="0"/>
              <a:buChar char="&gt;"/>
              <a:defRPr>
                <a:solidFill>
                  <a:schemeClr val="accent2"/>
                </a:solidFill>
              </a:defRPr>
            </a:lvl1pPr>
            <a:lvl2pPr marL="179996" indent="-179996">
              <a:lnSpc>
                <a:spcPct val="100000"/>
              </a:lnSpc>
              <a:spcBef>
                <a:spcPts val="0"/>
              </a:spcBef>
              <a:spcAft>
                <a:spcPts val="600"/>
              </a:spcAft>
              <a:buFont typeface="Frutiger" panose="020B0500000000000000" pitchFamily="34" charset="0"/>
              <a:buChar char="&gt;"/>
              <a:defRPr>
                <a:solidFill>
                  <a:schemeClr val="accent3"/>
                </a:solidFill>
              </a:defRPr>
            </a:lvl2pPr>
            <a:lvl3pPr marL="179996" indent="-179996">
              <a:lnSpc>
                <a:spcPct val="100000"/>
              </a:lnSpc>
              <a:spcBef>
                <a:spcPts val="0"/>
              </a:spcBef>
              <a:spcAft>
                <a:spcPts val="600"/>
              </a:spcAft>
              <a:buFont typeface="Frutiger" panose="020B0500000000000000" pitchFamily="34" charset="0"/>
              <a:buChar char="&gt;"/>
              <a:defRPr>
                <a:solidFill>
                  <a:schemeClr val="accent4"/>
                </a:solidFill>
              </a:defRPr>
            </a:lvl3pPr>
            <a:lvl4pPr marL="179996" indent="-179996">
              <a:lnSpc>
                <a:spcPct val="100000"/>
              </a:lnSpc>
              <a:spcBef>
                <a:spcPts val="0"/>
              </a:spcBef>
              <a:spcAft>
                <a:spcPts val="600"/>
              </a:spcAft>
              <a:buFont typeface="Frutiger" panose="020B0500000000000000" pitchFamily="34" charset="0"/>
              <a:buChar char="&gt;"/>
              <a:defRPr>
                <a:solidFill>
                  <a:schemeClr val="accent5"/>
                </a:solidFill>
              </a:defRPr>
            </a:lvl4pPr>
            <a:lvl5pPr marL="179996" indent="-179996">
              <a:lnSpc>
                <a:spcPct val="100000"/>
              </a:lnSpc>
              <a:spcBef>
                <a:spcPts val="0"/>
              </a:spcBef>
              <a:spcAft>
                <a:spcPts val="600"/>
              </a:spcAft>
              <a:buFont typeface="Frutiger" panose="020B0500000000000000" pitchFamily="34" charset="0"/>
              <a:buChar char="&gt;"/>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Footer Placeholder 4">
            <a:extLst>
              <a:ext uri="{FF2B5EF4-FFF2-40B4-BE49-F238E27FC236}">
                <a16:creationId xmlns="" xmlns:a16="http://schemas.microsoft.com/office/drawing/2014/main" id="{1B23850C-E54D-404E-9D41-6E8F52C12380}"/>
              </a:ext>
            </a:extLst>
          </p:cNvPr>
          <p:cNvSpPr>
            <a:spLocks noGrp="1"/>
          </p:cNvSpPr>
          <p:nvPr>
            <p:ph type="ftr" sz="quarter" idx="3"/>
          </p:nvPr>
        </p:nvSpPr>
        <p:spPr>
          <a:xfrm>
            <a:off x="959756" y="6265344"/>
            <a:ext cx="4114800" cy="365125"/>
          </a:xfrm>
          <a:prstGeom prst="rect">
            <a:avLst/>
          </a:prstGeom>
        </p:spPr>
        <p:txBody>
          <a:bodyPr vert="horz" lIns="0" tIns="45720" rIns="0" bIns="45720" rtlCol="0" anchor="ctr"/>
          <a:lstStyle>
            <a:lvl1pPr algn="l">
              <a:defRPr sz="1000">
                <a:solidFill>
                  <a:schemeClr val="tx2"/>
                </a:solidFill>
                <a:latin typeface="Arial" panose="020B0604020202020204" pitchFamily="34" charset="0"/>
                <a:cs typeface="Arial" panose="020B0604020202020204" pitchFamily="34" charset="0"/>
              </a:defRPr>
            </a:lvl1pPr>
          </a:lstStyle>
          <a:p>
            <a:r>
              <a:rPr lang="fr-FR" smtClean="0"/>
              <a:t>National Patient Safety Improvement Programmes</a:t>
            </a:r>
            <a:endParaRPr lang="en-GB" dirty="0"/>
          </a:p>
        </p:txBody>
      </p:sp>
      <p:sp>
        <p:nvSpPr>
          <p:cNvPr id="11" name="Slide Number Placeholder 5">
            <a:extLst>
              <a:ext uri="{FF2B5EF4-FFF2-40B4-BE49-F238E27FC236}">
                <a16:creationId xmlns="" xmlns:a16="http://schemas.microsoft.com/office/drawing/2014/main" id="{29B19B67-BE4D-4FF1-BFE9-C21074F3434D}"/>
              </a:ext>
            </a:extLst>
          </p:cNvPr>
          <p:cNvSpPr>
            <a:spLocks noGrp="1"/>
          </p:cNvSpPr>
          <p:nvPr>
            <p:ph type="sldNum" sz="quarter" idx="4"/>
          </p:nvPr>
        </p:nvSpPr>
        <p:spPr>
          <a:xfrm>
            <a:off x="121847" y="6265344"/>
            <a:ext cx="692064" cy="365125"/>
          </a:xfrm>
          <a:prstGeom prst="rect">
            <a:avLst/>
          </a:prstGeom>
        </p:spPr>
        <p:txBody>
          <a:bodyPr vert="horz" lIns="91440" tIns="45720" rIns="91440" bIns="45720" rtlCol="0" anchor="ctr"/>
          <a:lstStyle>
            <a:lvl1pPr algn="r">
              <a:defRPr sz="1000">
                <a:solidFill>
                  <a:schemeClr val="tx2"/>
                </a:solidFill>
                <a:latin typeface="Arial" panose="020B0604020202020204" pitchFamily="34" charset="0"/>
                <a:cs typeface="Arial" panose="020B0604020202020204" pitchFamily="34" charset="0"/>
              </a:defRPr>
            </a:lvl1pPr>
          </a:lstStyle>
          <a:p>
            <a:fld id="{C444E201-67E6-4C84-91CE-EF6C201C1FBB}" type="slidenum">
              <a:rPr lang="en-GB" smtClean="0"/>
              <a:pPr/>
              <a:t>‹#›</a:t>
            </a:fld>
            <a:endParaRPr lang="en-GB" dirty="0"/>
          </a:p>
        </p:txBody>
      </p:sp>
      <p:sp>
        <p:nvSpPr>
          <p:cNvPr id="9" name="Rectangle 8">
            <a:extLst>
              <a:ext uri="{FF2B5EF4-FFF2-40B4-BE49-F238E27FC236}">
                <a16:creationId xmlns="" xmlns:a16="http://schemas.microsoft.com/office/drawing/2014/main" id="{9C1A9DD0-A58F-4E8B-9B37-0EC02E2683A8}"/>
              </a:ext>
            </a:extLst>
          </p:cNvPr>
          <p:cNvSpPr/>
          <p:nvPr userDrawn="1"/>
        </p:nvSpPr>
        <p:spPr>
          <a:xfrm>
            <a:off x="0" y="6768000"/>
            <a:ext cx="12192000" cy="9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2" name="Rectangle 11">
            <a:extLst>
              <a:ext uri="{FF2B5EF4-FFF2-40B4-BE49-F238E27FC236}">
                <a16:creationId xmlns="" xmlns:a16="http://schemas.microsoft.com/office/drawing/2014/main" id="{3CDBAA4C-2008-49F5-A598-6E1D0080E963}"/>
              </a:ext>
            </a:extLst>
          </p:cNvPr>
          <p:cNvSpPr/>
          <p:nvPr userDrawn="1"/>
        </p:nvSpPr>
        <p:spPr>
          <a:xfrm>
            <a:off x="0" y="6677383"/>
            <a:ext cx="12192000" cy="9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39023541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7" name="Footer Placeholder 4">
            <a:extLst>
              <a:ext uri="{FF2B5EF4-FFF2-40B4-BE49-F238E27FC236}">
                <a16:creationId xmlns="" xmlns:a16="http://schemas.microsoft.com/office/drawing/2014/main" id="{342E330C-0CFA-4CC9-BE56-153ECD7E4B13}"/>
              </a:ext>
            </a:extLst>
          </p:cNvPr>
          <p:cNvSpPr>
            <a:spLocks noGrp="1"/>
          </p:cNvSpPr>
          <p:nvPr>
            <p:ph type="ftr" sz="quarter" idx="3"/>
          </p:nvPr>
        </p:nvSpPr>
        <p:spPr>
          <a:xfrm>
            <a:off x="959756" y="6265344"/>
            <a:ext cx="4114800" cy="365125"/>
          </a:xfrm>
          <a:prstGeom prst="rect">
            <a:avLst/>
          </a:prstGeom>
        </p:spPr>
        <p:txBody>
          <a:bodyPr vert="horz" lIns="0" tIns="45720" rIns="0" bIns="45720" rtlCol="0" anchor="ctr"/>
          <a:lstStyle>
            <a:lvl1pPr algn="l">
              <a:defRPr sz="1000">
                <a:solidFill>
                  <a:schemeClr val="tx2"/>
                </a:solidFill>
                <a:latin typeface="Arial" panose="020B0604020202020204" pitchFamily="34" charset="0"/>
                <a:cs typeface="Arial" panose="020B0604020202020204" pitchFamily="34" charset="0"/>
              </a:defRPr>
            </a:lvl1pPr>
          </a:lstStyle>
          <a:p>
            <a:r>
              <a:rPr lang="fr-FR" smtClean="0"/>
              <a:t>National Patient Safety Improvement Programmes</a:t>
            </a:r>
            <a:endParaRPr lang="en-GB" dirty="0"/>
          </a:p>
        </p:txBody>
      </p:sp>
      <p:sp>
        <p:nvSpPr>
          <p:cNvPr id="8" name="Slide Number Placeholder 5">
            <a:extLst>
              <a:ext uri="{FF2B5EF4-FFF2-40B4-BE49-F238E27FC236}">
                <a16:creationId xmlns="" xmlns:a16="http://schemas.microsoft.com/office/drawing/2014/main" id="{04461AAE-DCCD-48F8-BD40-E6EC6025ABA6}"/>
              </a:ext>
            </a:extLst>
          </p:cNvPr>
          <p:cNvSpPr>
            <a:spLocks noGrp="1"/>
          </p:cNvSpPr>
          <p:nvPr>
            <p:ph type="sldNum" sz="quarter" idx="4"/>
          </p:nvPr>
        </p:nvSpPr>
        <p:spPr>
          <a:xfrm>
            <a:off x="121847" y="6265344"/>
            <a:ext cx="692064" cy="365125"/>
          </a:xfrm>
          <a:prstGeom prst="rect">
            <a:avLst/>
          </a:prstGeom>
        </p:spPr>
        <p:txBody>
          <a:bodyPr vert="horz" lIns="91440" tIns="45720" rIns="91440" bIns="45720" rtlCol="0" anchor="ctr"/>
          <a:lstStyle>
            <a:lvl1pPr algn="r">
              <a:defRPr sz="1000">
                <a:solidFill>
                  <a:schemeClr val="tx2"/>
                </a:solidFill>
                <a:latin typeface="Arial" panose="020B0604020202020204" pitchFamily="34" charset="0"/>
                <a:cs typeface="Arial" panose="020B0604020202020204" pitchFamily="34" charset="0"/>
              </a:defRPr>
            </a:lvl1pPr>
          </a:lstStyle>
          <a:p>
            <a:fld id="{C444E201-67E6-4C84-91CE-EF6C201C1FBB}" type="slidenum">
              <a:rPr lang="en-GB" smtClean="0"/>
              <a:pPr/>
              <a:t>‹#›</a:t>
            </a:fld>
            <a:endParaRPr lang="en-GB" dirty="0"/>
          </a:p>
        </p:txBody>
      </p:sp>
      <p:sp>
        <p:nvSpPr>
          <p:cNvPr id="9" name="Rectangle 8">
            <a:extLst>
              <a:ext uri="{FF2B5EF4-FFF2-40B4-BE49-F238E27FC236}">
                <a16:creationId xmlns="" xmlns:a16="http://schemas.microsoft.com/office/drawing/2014/main" id="{1CC0607F-33E0-482C-9947-D3E1B94C18AE}"/>
              </a:ext>
            </a:extLst>
          </p:cNvPr>
          <p:cNvSpPr/>
          <p:nvPr userDrawn="1"/>
        </p:nvSpPr>
        <p:spPr>
          <a:xfrm>
            <a:off x="0" y="6768000"/>
            <a:ext cx="12192000" cy="9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Rectangle 9">
            <a:extLst>
              <a:ext uri="{FF2B5EF4-FFF2-40B4-BE49-F238E27FC236}">
                <a16:creationId xmlns="" xmlns:a16="http://schemas.microsoft.com/office/drawing/2014/main" id="{4B77B455-B769-43A5-BF56-7B73C5D743CF}"/>
              </a:ext>
            </a:extLst>
          </p:cNvPr>
          <p:cNvSpPr/>
          <p:nvPr userDrawn="1"/>
        </p:nvSpPr>
        <p:spPr>
          <a:xfrm>
            <a:off x="0" y="6677383"/>
            <a:ext cx="12192000" cy="9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3722269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4">
            <a:extLst>
              <a:ext uri="{FF2B5EF4-FFF2-40B4-BE49-F238E27FC236}">
                <a16:creationId xmlns="" xmlns:a16="http://schemas.microsoft.com/office/drawing/2014/main" id="{342E330C-0CFA-4CC9-BE56-153ECD7E4B13}"/>
              </a:ext>
            </a:extLst>
          </p:cNvPr>
          <p:cNvSpPr>
            <a:spLocks noGrp="1"/>
          </p:cNvSpPr>
          <p:nvPr>
            <p:ph type="ftr" sz="quarter" idx="3"/>
          </p:nvPr>
        </p:nvSpPr>
        <p:spPr>
          <a:xfrm>
            <a:off x="959756" y="6265344"/>
            <a:ext cx="4114800" cy="365125"/>
          </a:xfrm>
          <a:prstGeom prst="rect">
            <a:avLst/>
          </a:prstGeom>
        </p:spPr>
        <p:txBody>
          <a:bodyPr vert="horz" lIns="0" tIns="45720" rIns="0" bIns="45720" rtlCol="0" anchor="ctr"/>
          <a:lstStyle>
            <a:lvl1pPr algn="l">
              <a:defRPr sz="1000">
                <a:solidFill>
                  <a:schemeClr val="tx2"/>
                </a:solidFill>
                <a:latin typeface="Arial" panose="020B0604020202020204" pitchFamily="34" charset="0"/>
                <a:cs typeface="Arial" panose="020B0604020202020204" pitchFamily="34" charset="0"/>
              </a:defRPr>
            </a:lvl1pPr>
          </a:lstStyle>
          <a:p>
            <a:r>
              <a:rPr lang="en-GB" dirty="0"/>
              <a:t>|     National Patient Safety Improvement Programmes</a:t>
            </a:r>
          </a:p>
        </p:txBody>
      </p:sp>
      <p:sp>
        <p:nvSpPr>
          <p:cNvPr id="8" name="Slide Number Placeholder 5">
            <a:extLst>
              <a:ext uri="{FF2B5EF4-FFF2-40B4-BE49-F238E27FC236}">
                <a16:creationId xmlns="" xmlns:a16="http://schemas.microsoft.com/office/drawing/2014/main" id="{04461AAE-DCCD-48F8-BD40-E6EC6025ABA6}"/>
              </a:ext>
            </a:extLst>
          </p:cNvPr>
          <p:cNvSpPr>
            <a:spLocks noGrp="1"/>
          </p:cNvSpPr>
          <p:nvPr>
            <p:ph type="sldNum" sz="quarter" idx="4"/>
          </p:nvPr>
        </p:nvSpPr>
        <p:spPr>
          <a:xfrm>
            <a:off x="121847" y="6265344"/>
            <a:ext cx="692064" cy="365125"/>
          </a:xfrm>
          <a:prstGeom prst="rect">
            <a:avLst/>
          </a:prstGeom>
        </p:spPr>
        <p:txBody>
          <a:bodyPr vert="horz" lIns="91440" tIns="45720" rIns="91440" bIns="45720" rtlCol="0" anchor="ctr"/>
          <a:lstStyle>
            <a:lvl1pPr algn="r">
              <a:defRPr sz="1000">
                <a:solidFill>
                  <a:schemeClr val="tx2"/>
                </a:solidFill>
                <a:latin typeface="Arial" panose="020B0604020202020204" pitchFamily="34" charset="0"/>
                <a:cs typeface="Arial" panose="020B0604020202020204" pitchFamily="34" charset="0"/>
              </a:defRPr>
            </a:lvl1pPr>
          </a:lstStyle>
          <a:p>
            <a:fld id="{C444E201-67E6-4C84-91CE-EF6C201C1FBB}" type="slidenum">
              <a:rPr lang="en-GB" smtClean="0"/>
              <a:pPr/>
              <a:t>‹#›</a:t>
            </a:fld>
            <a:endParaRPr lang="en-GB" dirty="0"/>
          </a:p>
        </p:txBody>
      </p:sp>
      <p:sp>
        <p:nvSpPr>
          <p:cNvPr id="9" name="Rectangle 8">
            <a:extLst>
              <a:ext uri="{FF2B5EF4-FFF2-40B4-BE49-F238E27FC236}">
                <a16:creationId xmlns="" xmlns:a16="http://schemas.microsoft.com/office/drawing/2014/main" id="{1CC0607F-33E0-482C-9947-D3E1B94C18AE}"/>
              </a:ext>
            </a:extLst>
          </p:cNvPr>
          <p:cNvSpPr/>
          <p:nvPr userDrawn="1"/>
        </p:nvSpPr>
        <p:spPr>
          <a:xfrm>
            <a:off x="0" y="6768000"/>
            <a:ext cx="12192000" cy="9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Rectangle 9">
            <a:extLst>
              <a:ext uri="{FF2B5EF4-FFF2-40B4-BE49-F238E27FC236}">
                <a16:creationId xmlns="" xmlns:a16="http://schemas.microsoft.com/office/drawing/2014/main" id="{4B77B455-B769-43A5-BF56-7B73C5D743CF}"/>
              </a:ext>
            </a:extLst>
          </p:cNvPr>
          <p:cNvSpPr/>
          <p:nvPr userDrawn="1"/>
        </p:nvSpPr>
        <p:spPr>
          <a:xfrm>
            <a:off x="0" y="6677383"/>
            <a:ext cx="12192000" cy="9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3722141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1832EFC-BAD9-4619-B12F-8E2D6D883B94}" type="datetimeFigureOut">
              <a:rPr lang="en-GB" smtClean="0"/>
              <a:t>10/08/2021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EFAD6E1-54D2-4834-80D2-066855775DF3}" type="slidenum">
              <a:rPr lang="en-GB" smtClean="0"/>
              <a:t>‹#›</a:t>
            </a:fld>
            <a:endParaRPr lang="en-GB" dirty="0"/>
          </a:p>
        </p:txBody>
      </p:sp>
    </p:spTree>
    <p:extLst>
      <p:ext uri="{BB962C8B-B14F-4D97-AF65-F5344CB8AC3E}">
        <p14:creationId xmlns:p14="http://schemas.microsoft.com/office/powerpoint/2010/main" val="1831737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1832EFC-BAD9-4619-B12F-8E2D6D883B94}" type="datetimeFigureOut">
              <a:rPr lang="en-GB" smtClean="0"/>
              <a:t>10/08/2021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EFAD6E1-54D2-4834-80D2-066855775DF3}" type="slidenum">
              <a:rPr lang="en-GB" smtClean="0"/>
              <a:t>‹#›</a:t>
            </a:fld>
            <a:endParaRPr lang="en-GB" dirty="0"/>
          </a:p>
        </p:txBody>
      </p:sp>
    </p:spTree>
    <p:extLst>
      <p:ext uri="{BB962C8B-B14F-4D97-AF65-F5344CB8AC3E}">
        <p14:creationId xmlns:p14="http://schemas.microsoft.com/office/powerpoint/2010/main" val="2276906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1832EFC-BAD9-4619-B12F-8E2D6D883B94}" type="datetimeFigureOut">
              <a:rPr lang="en-GB" smtClean="0"/>
              <a:t>10/08/2021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EFAD6E1-54D2-4834-80D2-066855775DF3}" type="slidenum">
              <a:rPr lang="en-GB" smtClean="0"/>
              <a:t>‹#›</a:t>
            </a:fld>
            <a:endParaRPr lang="en-GB" dirty="0"/>
          </a:p>
        </p:txBody>
      </p:sp>
    </p:spTree>
    <p:extLst>
      <p:ext uri="{BB962C8B-B14F-4D97-AF65-F5344CB8AC3E}">
        <p14:creationId xmlns:p14="http://schemas.microsoft.com/office/powerpoint/2010/main" val="1481599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1832EFC-BAD9-4619-B12F-8E2D6D883B94}" type="datetimeFigureOut">
              <a:rPr lang="en-GB" smtClean="0"/>
              <a:t>10/08/2021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EFAD6E1-54D2-4834-80D2-066855775DF3}" type="slidenum">
              <a:rPr lang="en-GB" smtClean="0"/>
              <a:t>‹#›</a:t>
            </a:fld>
            <a:endParaRPr lang="en-GB" dirty="0"/>
          </a:p>
        </p:txBody>
      </p:sp>
    </p:spTree>
    <p:extLst>
      <p:ext uri="{BB962C8B-B14F-4D97-AF65-F5344CB8AC3E}">
        <p14:creationId xmlns:p14="http://schemas.microsoft.com/office/powerpoint/2010/main" val="438110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832EFC-BAD9-4619-B12F-8E2D6D883B94}" type="datetimeFigureOut">
              <a:rPr lang="en-GB" smtClean="0"/>
              <a:t>10/08/2021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EFAD6E1-54D2-4834-80D2-066855775DF3}" type="slidenum">
              <a:rPr lang="en-GB" smtClean="0"/>
              <a:t>‹#›</a:t>
            </a:fld>
            <a:endParaRPr lang="en-GB" dirty="0"/>
          </a:p>
        </p:txBody>
      </p:sp>
    </p:spTree>
    <p:extLst>
      <p:ext uri="{BB962C8B-B14F-4D97-AF65-F5344CB8AC3E}">
        <p14:creationId xmlns:p14="http://schemas.microsoft.com/office/powerpoint/2010/main" val="2366134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1832EFC-BAD9-4619-B12F-8E2D6D883B94}" type="datetimeFigureOut">
              <a:rPr lang="en-GB" smtClean="0"/>
              <a:t>10/08/2021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EFAD6E1-54D2-4834-80D2-066855775DF3}" type="slidenum">
              <a:rPr lang="en-GB" smtClean="0"/>
              <a:t>‹#›</a:t>
            </a:fld>
            <a:endParaRPr lang="en-GB" dirty="0"/>
          </a:p>
        </p:txBody>
      </p:sp>
    </p:spTree>
    <p:extLst>
      <p:ext uri="{BB962C8B-B14F-4D97-AF65-F5344CB8AC3E}">
        <p14:creationId xmlns:p14="http://schemas.microsoft.com/office/powerpoint/2010/main" val="1758925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1832EFC-BAD9-4619-B12F-8E2D6D883B94}" type="datetimeFigureOut">
              <a:rPr lang="en-GB" smtClean="0"/>
              <a:t>10/08/2021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AEFAD6E1-54D2-4834-80D2-066855775DF3}" type="slidenum">
              <a:rPr lang="en-GB" smtClean="0"/>
              <a:t>‹#›</a:t>
            </a:fld>
            <a:endParaRPr lang="en-GB" dirty="0"/>
          </a:p>
        </p:txBody>
      </p:sp>
    </p:spTree>
    <p:extLst>
      <p:ext uri="{BB962C8B-B14F-4D97-AF65-F5344CB8AC3E}">
        <p14:creationId xmlns:p14="http://schemas.microsoft.com/office/powerpoint/2010/main" val="26363403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9.xml"/><Relationship Id="rId7" Type="http://schemas.openxmlformats.org/officeDocument/2006/relationships/image" Target="NUL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4.png"/><Relationship Id="rId5" Type="http://schemas.openxmlformats.org/officeDocument/2006/relationships/theme" Target="../theme/theme4.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DAA704A2-86C3-46C3-8411-930CE421661E}"/>
              </a:ext>
            </a:extLst>
          </p:cNvPr>
          <p:cNvSpPr>
            <a:spLocks noGrp="1"/>
          </p:cNvSpPr>
          <p:nvPr>
            <p:ph type="title"/>
          </p:nvPr>
        </p:nvSpPr>
        <p:spPr>
          <a:xfrm>
            <a:off x="960000" y="1094629"/>
            <a:ext cx="10752000" cy="897008"/>
          </a:xfrm>
          <a:prstGeom prst="rect">
            <a:avLst/>
          </a:prstGeom>
        </p:spPr>
        <p:txBody>
          <a:bodyPr vert="horz" lIns="0" tIns="0" rIns="0" bIns="0" rtlCol="0" anchor="t">
            <a:normAutofit/>
          </a:bodyPr>
          <a:lstStyle/>
          <a:p>
            <a:r>
              <a:rPr lang="en-US" dirty="0"/>
              <a:t>Click to edit Master title style</a:t>
            </a:r>
            <a:endParaRPr lang="en-GB" dirty="0"/>
          </a:p>
        </p:txBody>
      </p:sp>
      <p:sp>
        <p:nvSpPr>
          <p:cNvPr id="3" name="Text Placeholder 2">
            <a:extLst>
              <a:ext uri="{FF2B5EF4-FFF2-40B4-BE49-F238E27FC236}">
                <a16:creationId xmlns="" xmlns:a16="http://schemas.microsoft.com/office/drawing/2014/main" id="{56695D32-DFD8-4E2C-9789-FB430199BA48}"/>
              </a:ext>
            </a:extLst>
          </p:cNvPr>
          <p:cNvSpPr>
            <a:spLocks noGrp="1"/>
          </p:cNvSpPr>
          <p:nvPr>
            <p:ph type="body" idx="1"/>
          </p:nvPr>
        </p:nvSpPr>
        <p:spPr>
          <a:xfrm>
            <a:off x="960000" y="2229634"/>
            <a:ext cx="10752000" cy="3947329"/>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 xmlns:a16="http://schemas.microsoft.com/office/drawing/2014/main" id="{BB744D50-42E1-4AC6-ADD7-E0FE861B12EF}"/>
              </a:ext>
            </a:extLst>
          </p:cNvPr>
          <p:cNvSpPr>
            <a:spLocks noGrp="1"/>
          </p:cNvSpPr>
          <p:nvPr>
            <p:ph type="ftr" sz="quarter" idx="3"/>
          </p:nvPr>
        </p:nvSpPr>
        <p:spPr>
          <a:xfrm>
            <a:off x="959756" y="6265344"/>
            <a:ext cx="4114800" cy="365125"/>
          </a:xfrm>
          <a:prstGeom prst="rect">
            <a:avLst/>
          </a:prstGeom>
        </p:spPr>
        <p:txBody>
          <a:bodyPr vert="horz" lIns="0" tIns="45720" rIns="0" bIns="45720" rtlCol="0" anchor="ctr"/>
          <a:lstStyle>
            <a:lvl1pPr algn="l">
              <a:defRPr sz="1000">
                <a:solidFill>
                  <a:schemeClr val="tx2"/>
                </a:solidFill>
                <a:latin typeface="Arial" panose="020B0604020202020204" pitchFamily="34" charset="0"/>
                <a:cs typeface="Arial" panose="020B0604020202020204" pitchFamily="34" charset="0"/>
              </a:defRPr>
            </a:lvl1pPr>
          </a:lstStyle>
          <a:p>
            <a:r>
              <a:rPr lang="en-GB" dirty="0"/>
              <a:t>|     National Patient Safety Improvement Programmes</a:t>
            </a:r>
          </a:p>
        </p:txBody>
      </p:sp>
      <p:sp>
        <p:nvSpPr>
          <p:cNvPr id="6" name="Slide Number Placeholder 5">
            <a:extLst>
              <a:ext uri="{FF2B5EF4-FFF2-40B4-BE49-F238E27FC236}">
                <a16:creationId xmlns="" xmlns:a16="http://schemas.microsoft.com/office/drawing/2014/main" id="{1F0D8CD4-150D-47A0-8FBD-6E79783B040D}"/>
              </a:ext>
            </a:extLst>
          </p:cNvPr>
          <p:cNvSpPr>
            <a:spLocks noGrp="1"/>
          </p:cNvSpPr>
          <p:nvPr>
            <p:ph type="sldNum" sz="quarter" idx="4"/>
          </p:nvPr>
        </p:nvSpPr>
        <p:spPr>
          <a:xfrm>
            <a:off x="121847" y="6265344"/>
            <a:ext cx="692064" cy="365125"/>
          </a:xfrm>
          <a:prstGeom prst="rect">
            <a:avLst/>
          </a:prstGeom>
        </p:spPr>
        <p:txBody>
          <a:bodyPr vert="horz" lIns="91440" tIns="45720" rIns="91440" bIns="45720" rtlCol="0" anchor="ctr"/>
          <a:lstStyle>
            <a:lvl1pPr algn="r">
              <a:defRPr sz="1000">
                <a:solidFill>
                  <a:schemeClr val="tx2"/>
                </a:solidFill>
                <a:latin typeface="Arial" panose="020B0604020202020204" pitchFamily="34" charset="0"/>
                <a:cs typeface="Arial" panose="020B0604020202020204" pitchFamily="34" charset="0"/>
              </a:defRPr>
            </a:lvl1pPr>
          </a:lstStyle>
          <a:p>
            <a:fld id="{C444E201-67E6-4C84-91CE-EF6C201C1FBB}" type="slidenum">
              <a:rPr lang="en-GB" smtClean="0"/>
              <a:pPr/>
              <a:t>‹#›</a:t>
            </a:fld>
            <a:endParaRPr lang="en-GB" dirty="0"/>
          </a:p>
        </p:txBody>
      </p:sp>
      <p:pic>
        <p:nvPicPr>
          <p:cNvPr id="8" name="Picture 6">
            <a:extLst>
              <a:ext uri="{FF2B5EF4-FFF2-40B4-BE49-F238E27FC236}">
                <a16:creationId xmlns="" xmlns:a16="http://schemas.microsoft.com/office/drawing/2014/main" id="{B4411BEE-01DD-4FD4-A75E-A7070EC1ECF2}"/>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 xmlns:asvg="http://schemas.microsoft.com/office/drawing/2016/SVG/main" r:embed="rId7"/>
              </a:ext>
            </a:extLst>
          </a:blip>
          <a:stretch/>
        </p:blipFill>
        <p:spPr>
          <a:xfrm>
            <a:off x="10810415" y="355403"/>
            <a:ext cx="901585" cy="368253"/>
          </a:xfrm>
          <a:prstGeom prst="rect">
            <a:avLst/>
          </a:prstGeom>
        </p:spPr>
      </p:pic>
    </p:spTree>
    <p:extLst>
      <p:ext uri="{BB962C8B-B14F-4D97-AF65-F5344CB8AC3E}">
        <p14:creationId xmlns:p14="http://schemas.microsoft.com/office/powerpoint/2010/main" val="3136620617"/>
      </p:ext>
    </p:extLst>
  </p:cSld>
  <p:clrMap bg1="lt1" tx1="dk1" bg2="lt2" tx2="dk2" accent1="accent1" accent2="accent2" accent3="accent3" accent4="accent4" accent5="accent5" accent6="accent6" hlink="hlink" folHlink="folHlink"/>
  <p:sldLayoutIdLst>
    <p:sldLayoutId id="2147483649" r:id="rId1"/>
    <p:sldLayoutId id="2147483680" r:id="rId2"/>
    <p:sldLayoutId id="2147483681" r:id="rId3"/>
    <p:sldLayoutId id="2147483694" r:id="rId4"/>
  </p:sldLayoutIdLst>
  <p:hf hdr="0" dt="0"/>
  <p:txStyles>
    <p:titleStyle>
      <a:lvl1pPr algn="l" defTabSz="6858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pos="601" userDrawn="1">
          <p15:clr>
            <a:srgbClr val="F26B43"/>
          </p15:clr>
        </p15:guide>
        <p15:guide id="2" pos="7376" userDrawn="1">
          <p15:clr>
            <a:srgbClr val="F26B43"/>
          </p15:clr>
        </p15:guide>
        <p15:guide id="3" orient="horz" pos="451" userDrawn="1">
          <p15:clr>
            <a:srgbClr val="F26B43"/>
          </p15:clr>
        </p15:guide>
        <p15:guide id="4" orient="horz" pos="409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832EFC-BAD9-4619-B12F-8E2D6D883B94}" type="datetimeFigureOut">
              <a:rPr lang="en-GB" smtClean="0"/>
              <a:t>10/08/2021</a:t>
            </a:fld>
            <a:endParaRPr lang="en-GB"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FAD6E1-54D2-4834-80D2-066855775DF3}" type="slidenum">
              <a:rPr lang="en-GB" smtClean="0"/>
              <a:t>‹#›</a:t>
            </a:fld>
            <a:endParaRPr lang="en-GB" dirty="0"/>
          </a:p>
        </p:txBody>
      </p:sp>
    </p:spTree>
    <p:extLst>
      <p:ext uri="{BB962C8B-B14F-4D97-AF65-F5344CB8AC3E}">
        <p14:creationId xmlns:p14="http://schemas.microsoft.com/office/powerpoint/2010/main" val="385833111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E21991-4441-4BB3-8A98-5F46C574832F}" type="datetimeFigureOut">
              <a:rPr lang="en-GB" smtClean="0"/>
              <a:t>10/08/2021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BDA111-3718-4D88-A83E-B277FB2AB98E}" type="slidenum">
              <a:rPr lang="en-GB" smtClean="0"/>
              <a:t>‹#›</a:t>
            </a:fld>
            <a:endParaRPr lang="en-GB"/>
          </a:p>
        </p:txBody>
      </p:sp>
    </p:spTree>
    <p:extLst>
      <p:ext uri="{BB962C8B-B14F-4D97-AF65-F5344CB8AC3E}">
        <p14:creationId xmlns:p14="http://schemas.microsoft.com/office/powerpoint/2010/main" val="2720807212"/>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DAA704A2-86C3-46C3-8411-930CE421661E}"/>
              </a:ext>
            </a:extLst>
          </p:cNvPr>
          <p:cNvSpPr>
            <a:spLocks noGrp="1"/>
          </p:cNvSpPr>
          <p:nvPr>
            <p:ph type="title"/>
          </p:nvPr>
        </p:nvSpPr>
        <p:spPr>
          <a:xfrm>
            <a:off x="960000" y="1094629"/>
            <a:ext cx="10752000" cy="897008"/>
          </a:xfrm>
          <a:prstGeom prst="rect">
            <a:avLst/>
          </a:prstGeom>
        </p:spPr>
        <p:txBody>
          <a:bodyPr vert="horz" lIns="0" tIns="0" rIns="0" bIns="0" rtlCol="0" anchor="t">
            <a:normAutofit/>
          </a:bodyPr>
          <a:lstStyle/>
          <a:p>
            <a:r>
              <a:rPr lang="en-US" dirty="0"/>
              <a:t>Click to edit Master title style</a:t>
            </a:r>
            <a:endParaRPr lang="en-GB" dirty="0"/>
          </a:p>
        </p:txBody>
      </p:sp>
      <p:sp>
        <p:nvSpPr>
          <p:cNvPr id="3" name="Text Placeholder 2">
            <a:extLst>
              <a:ext uri="{FF2B5EF4-FFF2-40B4-BE49-F238E27FC236}">
                <a16:creationId xmlns="" xmlns:a16="http://schemas.microsoft.com/office/drawing/2014/main" id="{56695D32-DFD8-4E2C-9789-FB430199BA48}"/>
              </a:ext>
            </a:extLst>
          </p:cNvPr>
          <p:cNvSpPr>
            <a:spLocks noGrp="1"/>
          </p:cNvSpPr>
          <p:nvPr>
            <p:ph type="body" idx="1"/>
          </p:nvPr>
        </p:nvSpPr>
        <p:spPr>
          <a:xfrm>
            <a:off x="960000" y="2229636"/>
            <a:ext cx="10752000" cy="3947329"/>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 xmlns:a16="http://schemas.microsoft.com/office/drawing/2014/main" id="{BB744D50-42E1-4AC6-ADD7-E0FE861B12EF}"/>
              </a:ext>
            </a:extLst>
          </p:cNvPr>
          <p:cNvSpPr>
            <a:spLocks noGrp="1"/>
          </p:cNvSpPr>
          <p:nvPr>
            <p:ph type="ftr" sz="quarter" idx="3"/>
          </p:nvPr>
        </p:nvSpPr>
        <p:spPr>
          <a:xfrm>
            <a:off x="959756" y="6265344"/>
            <a:ext cx="4114800" cy="365125"/>
          </a:xfrm>
          <a:prstGeom prst="rect">
            <a:avLst/>
          </a:prstGeom>
        </p:spPr>
        <p:txBody>
          <a:bodyPr vert="horz" lIns="0" tIns="45720" rIns="0" bIns="45720" rtlCol="0" anchor="ctr"/>
          <a:lstStyle>
            <a:lvl1pPr algn="l">
              <a:defRPr sz="1000">
                <a:solidFill>
                  <a:schemeClr val="tx2"/>
                </a:solidFill>
                <a:latin typeface="Arial" panose="020B0604020202020204" pitchFamily="34" charset="0"/>
                <a:cs typeface="Arial" panose="020B0604020202020204" pitchFamily="34" charset="0"/>
              </a:defRPr>
            </a:lvl1pPr>
          </a:lstStyle>
          <a:p>
            <a:r>
              <a:rPr lang="fr-FR" smtClean="0"/>
              <a:t>National Patient Safety Improvement Programmes</a:t>
            </a:r>
            <a:endParaRPr lang="en-GB" dirty="0"/>
          </a:p>
        </p:txBody>
      </p:sp>
      <p:sp>
        <p:nvSpPr>
          <p:cNvPr id="6" name="Slide Number Placeholder 5">
            <a:extLst>
              <a:ext uri="{FF2B5EF4-FFF2-40B4-BE49-F238E27FC236}">
                <a16:creationId xmlns="" xmlns:a16="http://schemas.microsoft.com/office/drawing/2014/main" id="{1F0D8CD4-150D-47A0-8FBD-6E79783B040D}"/>
              </a:ext>
            </a:extLst>
          </p:cNvPr>
          <p:cNvSpPr>
            <a:spLocks noGrp="1"/>
          </p:cNvSpPr>
          <p:nvPr>
            <p:ph type="sldNum" sz="quarter" idx="4"/>
          </p:nvPr>
        </p:nvSpPr>
        <p:spPr>
          <a:xfrm>
            <a:off x="121847" y="6265344"/>
            <a:ext cx="692064" cy="365125"/>
          </a:xfrm>
          <a:prstGeom prst="rect">
            <a:avLst/>
          </a:prstGeom>
        </p:spPr>
        <p:txBody>
          <a:bodyPr vert="horz" lIns="91440" tIns="45720" rIns="91440" bIns="45720" rtlCol="0" anchor="ctr"/>
          <a:lstStyle>
            <a:lvl1pPr algn="r">
              <a:defRPr sz="1000">
                <a:solidFill>
                  <a:schemeClr val="tx2"/>
                </a:solidFill>
                <a:latin typeface="Arial" panose="020B0604020202020204" pitchFamily="34" charset="0"/>
                <a:cs typeface="Arial" panose="020B0604020202020204" pitchFamily="34" charset="0"/>
              </a:defRPr>
            </a:lvl1pPr>
          </a:lstStyle>
          <a:p>
            <a:fld id="{C444E201-67E6-4C84-91CE-EF6C201C1FBB}" type="slidenum">
              <a:rPr lang="en-GB" smtClean="0"/>
              <a:pPr/>
              <a:t>‹#›</a:t>
            </a:fld>
            <a:endParaRPr lang="en-GB" dirty="0"/>
          </a:p>
        </p:txBody>
      </p:sp>
      <p:pic>
        <p:nvPicPr>
          <p:cNvPr id="7" name="Picture 6">
            <a:extLst>
              <a:ext uri="{FF2B5EF4-FFF2-40B4-BE49-F238E27FC236}">
                <a16:creationId xmlns="" xmlns:a16="http://schemas.microsoft.com/office/drawing/2014/main" id="{18E33D94-58BE-40D4-BB6B-035893CB6F67}"/>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xmlns="" r:embed="rId7"/>
              </a:ext>
            </a:extLst>
          </a:blip>
          <a:srcRect/>
          <a:stretch/>
        </p:blipFill>
        <p:spPr>
          <a:xfrm>
            <a:off x="10509886" y="357298"/>
            <a:ext cx="1202116" cy="368253"/>
          </a:xfrm>
          <a:prstGeom prst="rect">
            <a:avLst/>
          </a:prstGeom>
        </p:spPr>
      </p:pic>
    </p:spTree>
    <p:extLst>
      <p:ext uri="{BB962C8B-B14F-4D97-AF65-F5344CB8AC3E}">
        <p14:creationId xmlns:p14="http://schemas.microsoft.com/office/powerpoint/2010/main" val="906671154"/>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Lst>
  <p:hf sldNum="0" hdr="0" dt="0"/>
  <p:txStyles>
    <p:titleStyle>
      <a:lvl1pPr algn="l" defTabSz="685783"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171446" indent="-171446" algn="l" defTabSz="685783" rtl="0" eaLnBrk="1" latinLnBrk="0" hangingPunct="1">
        <a:lnSpc>
          <a:spcPct val="90000"/>
        </a:lnSpc>
        <a:spcBef>
          <a:spcPts val="751"/>
        </a:spcBef>
        <a:buFont typeface="Arial" panose="020B0604020202020204" pitchFamily="34" charset="0"/>
        <a:buChar char="•"/>
        <a:defRPr sz="2000" kern="1200">
          <a:solidFill>
            <a:schemeClr val="tx1"/>
          </a:solidFill>
          <a:latin typeface="+mn-lt"/>
          <a:ea typeface="+mn-ea"/>
          <a:cs typeface="+mn-cs"/>
        </a:defRPr>
      </a:lvl1pPr>
      <a:lvl2pPr marL="514338" indent="-171446" algn="l" defTabSz="685783"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2pPr>
      <a:lvl3pPr marL="857229" indent="-171446" algn="l" defTabSz="685783"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3pPr>
      <a:lvl4pPr marL="1200121" indent="-171446" algn="l" defTabSz="685783"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451">
          <p15:clr>
            <a:srgbClr val="F26B43"/>
          </p15:clr>
        </p15:guide>
        <p15:guide id="2" pos="5532">
          <p15:clr>
            <a:srgbClr val="F26B43"/>
          </p15:clr>
        </p15:guide>
        <p15:guide id="3" orient="horz" pos="451">
          <p15:clr>
            <a:srgbClr val="F26B43"/>
          </p15:clr>
        </p15:guide>
        <p15:guide id="4" orient="horz" pos="4095">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11.xml"/><Relationship Id="rId5" Type="http://schemas.openxmlformats.org/officeDocument/2006/relationships/image" Target="../media/image14.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microsoft.com/office/2007/relationships/hdphoto" Target="../media/hdphoto6.wdp"/></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3.xml"/><Relationship Id="rId13" Type="http://schemas.openxmlformats.org/officeDocument/2006/relationships/image" Target="../media/image11.jpeg"/><Relationship Id="rId3" Type="http://schemas.openxmlformats.org/officeDocument/2006/relationships/image" Target="../media/image38.png"/><Relationship Id="rId7" Type="http://schemas.openxmlformats.org/officeDocument/2006/relationships/diagramQuickStyle" Target="../diagrams/quickStyle3.xml"/><Relationship Id="rId12"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diagramLayout" Target="../diagrams/layout3.xml"/><Relationship Id="rId11" Type="http://schemas.openxmlformats.org/officeDocument/2006/relationships/image" Target="../media/image9.png"/><Relationship Id="rId5" Type="http://schemas.openxmlformats.org/officeDocument/2006/relationships/diagramData" Target="../diagrams/data3.xml"/><Relationship Id="rId15" Type="http://schemas.openxmlformats.org/officeDocument/2006/relationships/image" Target="../media/image40.png"/><Relationship Id="rId10" Type="http://schemas.openxmlformats.org/officeDocument/2006/relationships/image" Target="../media/image8.png"/><Relationship Id="rId4" Type="http://schemas.openxmlformats.org/officeDocument/2006/relationships/image" Target="../media/image39.png"/><Relationship Id="rId9" Type="http://schemas.microsoft.com/office/2007/relationships/diagramDrawing" Target="../diagrams/drawing3.xml"/><Relationship Id="rId14" Type="http://schemas.openxmlformats.org/officeDocument/2006/relationships/image" Target="../media/image12.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www.bgs.org.uk/resources/covid-19-managing-the-covid-19-pandemic-in-care-homes" TargetMode="External"/><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53.png"/><Relationship Id="rId7"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85.svg"/></Relationships>
</file>

<file path=ppt/slides/_rels/slide3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3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90.svg"/></Relationships>
</file>

<file path=ppt/slides/_rels/slide3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2.png"/><Relationship Id="rId7"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64.png"/><Relationship Id="rId10" Type="http://schemas.openxmlformats.org/officeDocument/2006/relationships/image" Target="../media/image12.jpeg"/><Relationship Id="rId4" Type="http://schemas.openxmlformats.org/officeDocument/2006/relationships/image" Target="../media/image63.png"/><Relationship Id="rId9" Type="http://schemas.openxmlformats.org/officeDocument/2006/relationships/image" Target="../media/image11.jpeg"/></Relationships>
</file>

<file path=ppt/slides/_rels/slide3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66.jpeg"/><Relationship Id="rId4" Type="http://schemas.openxmlformats.org/officeDocument/2006/relationships/image" Target="../media/image96.svg"/></Relationships>
</file>

<file path=ppt/slides/_rels/slide3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hyperlink" Target="https://www.youtube.com/watch?v=Gxrr9QOergg" TargetMode="External"/><Relationship Id="rId5" Type="http://schemas.openxmlformats.org/officeDocument/2006/relationships/image" Target="../media/image14.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hyperlink" Target="https://wessexahsn.org.uk/img/projects/CS49286-RESTORE2-full-version%20(WHCCG).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8.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25.png"/><Relationship Id="rId17" Type="http://schemas.openxmlformats.org/officeDocument/2006/relationships/image" Target="../media/image12.jpeg"/><Relationship Id="rId2" Type="http://schemas.openxmlformats.org/officeDocument/2006/relationships/notesSlide" Target="../notesSlides/notesSlide6.xml"/><Relationship Id="rId16"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24.png"/><Relationship Id="rId5" Type="http://schemas.openxmlformats.org/officeDocument/2006/relationships/diagramQuickStyle" Target="../diagrams/quickStyle2.xml"/><Relationship Id="rId15" Type="http://schemas.openxmlformats.org/officeDocument/2006/relationships/image" Target="../media/image10.png"/><Relationship Id="rId10" Type="http://schemas.openxmlformats.org/officeDocument/2006/relationships/image" Target="../media/image23.png"/><Relationship Id="rId4" Type="http://schemas.openxmlformats.org/officeDocument/2006/relationships/diagramLayout" Target="../diagrams/layout2.xml"/><Relationship Id="rId9" Type="http://schemas.openxmlformats.org/officeDocument/2006/relationships/image" Target="../media/image22.png"/><Relationship Id="rId1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hyperlink" Target="https://wessexahsn.org.uk/" TargetMode="External"/><Relationship Id="rId3" Type="http://schemas.openxmlformats.org/officeDocument/2006/relationships/image" Target="../media/image26.png"/><Relationship Id="rId7" Type="http://schemas.openxmlformats.org/officeDocument/2006/relationships/hyperlink" Target="https://www.weahsn.net/" TargetMode="External"/><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E1FB96D-0F4E-4ECD-9CCC-7E86242B0AE3}"/>
              </a:ext>
            </a:extLst>
          </p:cNvPr>
          <p:cNvSpPr>
            <a:spLocks noGrp="1"/>
          </p:cNvSpPr>
          <p:nvPr>
            <p:ph type="ctrTitle"/>
          </p:nvPr>
        </p:nvSpPr>
        <p:spPr>
          <a:xfrm>
            <a:off x="971320" y="2271712"/>
            <a:ext cx="10738081" cy="1742479"/>
          </a:xfrm>
        </p:spPr>
        <p:txBody>
          <a:bodyPr/>
          <a:lstStyle/>
          <a:p>
            <a:r>
              <a:rPr lang="en-GB" dirty="0" smtClean="0"/>
              <a:t/>
            </a:r>
            <a:br>
              <a:rPr lang="en-GB" dirty="0" smtClean="0"/>
            </a:br>
            <a:r>
              <a:rPr lang="en-GB" dirty="0" smtClean="0"/>
              <a:t>RESTORE2 </a:t>
            </a:r>
            <a:r>
              <a:rPr lang="en-GB" dirty="0"/>
              <a:t>full </a:t>
            </a:r>
            <a:r>
              <a:rPr lang="en-GB" dirty="0" smtClean="0"/>
              <a:t>training</a:t>
            </a:r>
            <a:endParaRPr lang="en-GB" dirty="0"/>
          </a:p>
        </p:txBody>
      </p:sp>
      <p:sp>
        <p:nvSpPr>
          <p:cNvPr id="3" name="Subtitle 2">
            <a:extLst>
              <a:ext uri="{FF2B5EF4-FFF2-40B4-BE49-F238E27FC236}">
                <a16:creationId xmlns="" xmlns:a16="http://schemas.microsoft.com/office/drawing/2014/main" id="{B44CB570-7523-4DF2-8BB0-6C3FEC7C7141}"/>
              </a:ext>
            </a:extLst>
          </p:cNvPr>
          <p:cNvSpPr>
            <a:spLocks noGrp="1"/>
          </p:cNvSpPr>
          <p:nvPr>
            <p:ph type="subTitle" idx="1"/>
          </p:nvPr>
        </p:nvSpPr>
        <p:spPr>
          <a:xfrm>
            <a:off x="971320" y="4230482"/>
            <a:ext cx="10738081" cy="642567"/>
          </a:xfrm>
        </p:spPr>
        <p:txBody>
          <a:bodyPr/>
          <a:lstStyle/>
          <a:p>
            <a:r>
              <a:rPr lang="en-GB" dirty="0"/>
              <a:t> Taking physical observations and calculating NEWS2</a:t>
            </a:r>
          </a:p>
        </p:txBody>
      </p:sp>
      <p:sp>
        <p:nvSpPr>
          <p:cNvPr id="6" name="Text Placeholder 5">
            <a:extLst>
              <a:ext uri="{FF2B5EF4-FFF2-40B4-BE49-F238E27FC236}">
                <a16:creationId xmlns="" xmlns:a16="http://schemas.microsoft.com/office/drawing/2014/main" id="{7C2325FA-844A-48E2-8389-6FA0F9130DFA}"/>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12573357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6E7F77B3-3053-6E41-AFDA-ED5E7D9FAFD3}"/>
              </a:ext>
            </a:extLst>
          </p:cNvPr>
          <p:cNvSpPr>
            <a:spLocks noGrp="1"/>
          </p:cNvSpPr>
          <p:nvPr>
            <p:ph type="body" sz="half" idx="4294967295"/>
          </p:nvPr>
        </p:nvSpPr>
        <p:spPr>
          <a:xfrm>
            <a:off x="719403" y="1892830"/>
            <a:ext cx="11041460" cy="4416489"/>
          </a:xfrm>
        </p:spPr>
        <p:txBody>
          <a:bodyPr>
            <a:normAutofit/>
          </a:bodyPr>
          <a:lstStyle/>
          <a:p>
            <a:pPr marL="0" indent="0">
              <a:buNone/>
            </a:pPr>
            <a:r>
              <a:rPr lang="en-US" sz="2800" dirty="0">
                <a:solidFill>
                  <a:schemeClr val="tx2"/>
                </a:solidFill>
              </a:rPr>
              <a:t>Think of a time when </a:t>
            </a:r>
            <a:r>
              <a:rPr lang="en-US" sz="2800" dirty="0" smtClean="0">
                <a:solidFill>
                  <a:schemeClr val="tx2"/>
                </a:solidFill>
              </a:rPr>
              <a:t>you (or someone you know) became unwell</a:t>
            </a:r>
            <a:r>
              <a:rPr lang="en-US" sz="2800" dirty="0">
                <a:solidFill>
                  <a:schemeClr val="tx2"/>
                </a:solidFill>
              </a:rPr>
              <a:t>.</a:t>
            </a:r>
          </a:p>
          <a:p>
            <a:pPr>
              <a:lnSpc>
                <a:spcPct val="150000"/>
              </a:lnSpc>
              <a:buFont typeface="Wingdings" panose="05000000000000000000" pitchFamily="2" charset="2"/>
              <a:buChar char="q"/>
            </a:pPr>
            <a:r>
              <a:rPr lang="en-US" sz="2800" dirty="0" smtClean="0">
                <a:solidFill>
                  <a:schemeClr val="tx2"/>
                </a:solidFill>
              </a:rPr>
              <a:t> How </a:t>
            </a:r>
            <a:r>
              <a:rPr lang="en-US" sz="2800" dirty="0">
                <a:solidFill>
                  <a:schemeClr val="tx2"/>
                </a:solidFill>
              </a:rPr>
              <a:t>did </a:t>
            </a:r>
            <a:r>
              <a:rPr lang="en-US" sz="2800" dirty="0" smtClean="0">
                <a:solidFill>
                  <a:schemeClr val="tx2"/>
                </a:solidFill>
              </a:rPr>
              <a:t>you </a:t>
            </a:r>
            <a:r>
              <a:rPr lang="en-US" sz="2800" b="1" dirty="0" smtClean="0">
                <a:solidFill>
                  <a:schemeClr val="tx2"/>
                </a:solidFill>
              </a:rPr>
              <a:t>first</a:t>
            </a:r>
            <a:r>
              <a:rPr lang="en-US" sz="2800" dirty="0" smtClean="0">
                <a:solidFill>
                  <a:schemeClr val="tx2"/>
                </a:solidFill>
              </a:rPr>
              <a:t> </a:t>
            </a:r>
            <a:r>
              <a:rPr lang="en-US" sz="2800" dirty="0">
                <a:solidFill>
                  <a:schemeClr val="tx2"/>
                </a:solidFill>
              </a:rPr>
              <a:t>know </a:t>
            </a:r>
            <a:r>
              <a:rPr lang="en-US" sz="2800" dirty="0" smtClean="0">
                <a:solidFill>
                  <a:schemeClr val="tx2"/>
                </a:solidFill>
              </a:rPr>
              <a:t>you/they were unwell?</a:t>
            </a:r>
          </a:p>
          <a:p>
            <a:pPr>
              <a:lnSpc>
                <a:spcPct val="150000"/>
              </a:lnSpc>
              <a:buFont typeface="Wingdings" panose="05000000000000000000" pitchFamily="2" charset="2"/>
              <a:buChar char="q"/>
            </a:pPr>
            <a:r>
              <a:rPr lang="en-US" sz="2800" dirty="0">
                <a:solidFill>
                  <a:schemeClr val="tx2"/>
                </a:solidFill>
              </a:rPr>
              <a:t> W</a:t>
            </a:r>
            <a:r>
              <a:rPr lang="en-US" sz="2800" dirty="0" smtClean="0">
                <a:solidFill>
                  <a:schemeClr val="tx2"/>
                </a:solidFill>
              </a:rPr>
              <a:t>hat </a:t>
            </a:r>
            <a:r>
              <a:rPr lang="en-US" sz="2800" dirty="0">
                <a:solidFill>
                  <a:schemeClr val="tx2"/>
                </a:solidFill>
              </a:rPr>
              <a:t>did you see, hear, feel etc</a:t>
            </a:r>
            <a:r>
              <a:rPr lang="en-US" sz="2800" dirty="0" smtClean="0">
                <a:solidFill>
                  <a:schemeClr val="tx2"/>
                </a:solidFill>
              </a:rPr>
              <a:t>.?</a:t>
            </a:r>
            <a:endParaRPr lang="en-US" sz="2800" dirty="0">
              <a:solidFill>
                <a:schemeClr val="tx2"/>
              </a:solidFill>
            </a:endParaRPr>
          </a:p>
        </p:txBody>
      </p:sp>
      <p:sp>
        <p:nvSpPr>
          <p:cNvPr id="3" name="Text Placeholder 2">
            <a:extLst>
              <a:ext uri="{FF2B5EF4-FFF2-40B4-BE49-F238E27FC236}">
                <a16:creationId xmlns="" xmlns:a16="http://schemas.microsoft.com/office/drawing/2014/main" id="{955F4BDB-3A97-4247-95BC-697C372D035D}"/>
              </a:ext>
            </a:extLst>
          </p:cNvPr>
          <p:cNvSpPr>
            <a:spLocks noGrp="1"/>
          </p:cNvSpPr>
          <p:nvPr>
            <p:ph type="body" sz="quarter" idx="4294967295"/>
          </p:nvPr>
        </p:nvSpPr>
        <p:spPr>
          <a:xfrm>
            <a:off x="719403" y="1086548"/>
            <a:ext cx="9601200" cy="619832"/>
          </a:xfrm>
        </p:spPr>
        <p:txBody>
          <a:bodyPr>
            <a:normAutofit/>
          </a:bodyPr>
          <a:lstStyle/>
          <a:p>
            <a:pPr marL="0" indent="0">
              <a:buNone/>
            </a:pPr>
            <a:r>
              <a:rPr lang="en-US" sz="3733" b="1" dirty="0">
                <a:solidFill>
                  <a:srgbClr val="C00000"/>
                </a:solidFill>
              </a:rPr>
              <a:t>Activity 1: sharing experience</a:t>
            </a:r>
          </a:p>
        </p:txBody>
      </p:sp>
      <p:sp>
        <p:nvSpPr>
          <p:cNvPr id="4" name="Rounded Rectangular Callout 3"/>
          <p:cNvSpPr/>
          <p:nvPr/>
        </p:nvSpPr>
        <p:spPr>
          <a:xfrm>
            <a:off x="6739849" y="4068565"/>
            <a:ext cx="3801438" cy="2116476"/>
          </a:xfrm>
          <a:prstGeom prst="wedgeRoundRectCallout">
            <a:avLst>
              <a:gd name="adj1" fmla="val 87816"/>
              <a:gd name="adj2" fmla="val 73179"/>
              <a:gd name="adj3" fmla="val 16667"/>
            </a:avLst>
          </a:prstGeom>
          <a:solidFill>
            <a:schemeClr val="accent1">
              <a:lumMod val="20000"/>
              <a:lumOff val="80000"/>
            </a:schemeClr>
          </a:solidFill>
          <a:ln>
            <a:solidFill>
              <a:srgbClr val="41B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solidFill>
                  <a:srgbClr val="0070C0"/>
                </a:solidFill>
              </a:rPr>
              <a:t>Unmute and share your experience</a:t>
            </a:r>
            <a:endParaRPr lang="en-GB" sz="3600" dirty="0">
              <a:solidFill>
                <a:srgbClr val="0070C0"/>
              </a:solidFill>
            </a:endParaRPr>
          </a:p>
        </p:txBody>
      </p:sp>
    </p:spTree>
    <p:extLst>
      <p:ext uri="{BB962C8B-B14F-4D97-AF65-F5344CB8AC3E}">
        <p14:creationId xmlns:p14="http://schemas.microsoft.com/office/powerpoint/2010/main" val="17225510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6E7F77B3-3053-6E41-AFDA-ED5E7D9FAFD3}"/>
              </a:ext>
            </a:extLst>
          </p:cNvPr>
          <p:cNvSpPr>
            <a:spLocks noGrp="1"/>
          </p:cNvSpPr>
          <p:nvPr>
            <p:ph type="body" sz="half" idx="4294967295"/>
          </p:nvPr>
        </p:nvSpPr>
        <p:spPr>
          <a:xfrm>
            <a:off x="719403" y="1892830"/>
            <a:ext cx="11041460" cy="4416489"/>
          </a:xfrm>
        </p:spPr>
        <p:txBody>
          <a:bodyPr>
            <a:normAutofit/>
          </a:bodyPr>
          <a:lstStyle/>
          <a:p>
            <a:pPr marL="0" indent="0">
              <a:buNone/>
            </a:pPr>
            <a:r>
              <a:rPr lang="en-US" sz="2800" dirty="0">
                <a:solidFill>
                  <a:schemeClr val="tx2"/>
                </a:solidFill>
              </a:rPr>
              <a:t>Think of a time when </a:t>
            </a:r>
            <a:r>
              <a:rPr lang="en-US" sz="2800" dirty="0" smtClean="0">
                <a:solidFill>
                  <a:schemeClr val="tx2"/>
                </a:solidFill>
              </a:rPr>
              <a:t>someone in your care became unwell</a:t>
            </a:r>
            <a:r>
              <a:rPr lang="en-US" sz="2800" dirty="0">
                <a:solidFill>
                  <a:schemeClr val="tx2"/>
                </a:solidFill>
              </a:rPr>
              <a:t>.</a:t>
            </a:r>
          </a:p>
          <a:p>
            <a:pPr>
              <a:lnSpc>
                <a:spcPct val="150000"/>
              </a:lnSpc>
              <a:buFont typeface="Wingdings" panose="05000000000000000000" pitchFamily="2" charset="2"/>
              <a:buChar char="q"/>
            </a:pPr>
            <a:r>
              <a:rPr lang="en-US" sz="2800" dirty="0" smtClean="0">
                <a:solidFill>
                  <a:schemeClr val="tx2"/>
                </a:solidFill>
              </a:rPr>
              <a:t> How </a:t>
            </a:r>
            <a:r>
              <a:rPr lang="en-US" sz="2800" dirty="0">
                <a:solidFill>
                  <a:schemeClr val="tx2"/>
                </a:solidFill>
              </a:rPr>
              <a:t>did </a:t>
            </a:r>
            <a:r>
              <a:rPr lang="en-US" sz="2800" dirty="0" smtClean="0">
                <a:solidFill>
                  <a:schemeClr val="tx2"/>
                </a:solidFill>
              </a:rPr>
              <a:t>you </a:t>
            </a:r>
            <a:r>
              <a:rPr lang="en-US" sz="2800" b="1" dirty="0" smtClean="0">
                <a:solidFill>
                  <a:schemeClr val="tx2"/>
                </a:solidFill>
              </a:rPr>
              <a:t>first</a:t>
            </a:r>
            <a:r>
              <a:rPr lang="en-US" sz="2800" dirty="0" smtClean="0">
                <a:solidFill>
                  <a:schemeClr val="tx2"/>
                </a:solidFill>
              </a:rPr>
              <a:t> </a:t>
            </a:r>
            <a:r>
              <a:rPr lang="en-US" sz="2800" dirty="0">
                <a:solidFill>
                  <a:schemeClr val="tx2"/>
                </a:solidFill>
              </a:rPr>
              <a:t>know </a:t>
            </a:r>
            <a:r>
              <a:rPr lang="en-US" sz="2800" dirty="0" smtClean="0">
                <a:solidFill>
                  <a:schemeClr val="tx2"/>
                </a:solidFill>
              </a:rPr>
              <a:t>they were unwell?</a:t>
            </a:r>
          </a:p>
        </p:txBody>
      </p:sp>
      <p:sp>
        <p:nvSpPr>
          <p:cNvPr id="3" name="Text Placeholder 2">
            <a:extLst>
              <a:ext uri="{FF2B5EF4-FFF2-40B4-BE49-F238E27FC236}">
                <a16:creationId xmlns="" xmlns:a16="http://schemas.microsoft.com/office/drawing/2014/main" id="{955F4BDB-3A97-4247-95BC-697C372D035D}"/>
              </a:ext>
            </a:extLst>
          </p:cNvPr>
          <p:cNvSpPr>
            <a:spLocks noGrp="1"/>
          </p:cNvSpPr>
          <p:nvPr>
            <p:ph type="body" sz="quarter" idx="4294967295"/>
          </p:nvPr>
        </p:nvSpPr>
        <p:spPr>
          <a:xfrm>
            <a:off x="719403" y="1086548"/>
            <a:ext cx="9601200" cy="619832"/>
          </a:xfrm>
        </p:spPr>
        <p:txBody>
          <a:bodyPr>
            <a:normAutofit/>
          </a:bodyPr>
          <a:lstStyle/>
          <a:p>
            <a:pPr marL="0" indent="0">
              <a:buNone/>
            </a:pPr>
            <a:r>
              <a:rPr lang="en-US" sz="3733" b="1" dirty="0">
                <a:solidFill>
                  <a:srgbClr val="C00000"/>
                </a:solidFill>
              </a:rPr>
              <a:t>Activity </a:t>
            </a:r>
            <a:r>
              <a:rPr lang="en-US" sz="3733" b="1" dirty="0" smtClean="0">
                <a:solidFill>
                  <a:srgbClr val="C00000"/>
                </a:solidFill>
              </a:rPr>
              <a:t>2: </a:t>
            </a:r>
            <a:r>
              <a:rPr lang="en-US" sz="3733" b="1" dirty="0">
                <a:solidFill>
                  <a:srgbClr val="C00000"/>
                </a:solidFill>
              </a:rPr>
              <a:t>sharing experience</a:t>
            </a:r>
          </a:p>
        </p:txBody>
      </p:sp>
      <p:sp>
        <p:nvSpPr>
          <p:cNvPr id="4" name="Rounded Rectangular Callout 3"/>
          <p:cNvSpPr/>
          <p:nvPr/>
        </p:nvSpPr>
        <p:spPr>
          <a:xfrm>
            <a:off x="6739849" y="4068565"/>
            <a:ext cx="3801438" cy="2116476"/>
          </a:xfrm>
          <a:prstGeom prst="wedgeRoundRectCallout">
            <a:avLst>
              <a:gd name="adj1" fmla="val 87816"/>
              <a:gd name="adj2" fmla="val 73179"/>
              <a:gd name="adj3" fmla="val 16667"/>
            </a:avLst>
          </a:prstGeom>
          <a:solidFill>
            <a:schemeClr val="accent1">
              <a:lumMod val="20000"/>
              <a:lumOff val="80000"/>
            </a:schemeClr>
          </a:solidFill>
          <a:ln>
            <a:solidFill>
              <a:srgbClr val="41B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solidFill>
                  <a:srgbClr val="0070C0"/>
                </a:solidFill>
              </a:rPr>
              <a:t>Unmute and share your experience</a:t>
            </a:r>
            <a:endParaRPr lang="en-GB" sz="3600" dirty="0">
              <a:solidFill>
                <a:srgbClr val="0070C0"/>
              </a:solidFill>
            </a:endParaRPr>
          </a:p>
        </p:txBody>
      </p:sp>
    </p:spTree>
    <p:extLst>
      <p:ext uri="{BB962C8B-B14F-4D97-AF65-F5344CB8AC3E}">
        <p14:creationId xmlns:p14="http://schemas.microsoft.com/office/powerpoint/2010/main" val="26460505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62232" y="141260"/>
            <a:ext cx="9010343" cy="571500"/>
          </a:xfrm>
        </p:spPr>
        <p:txBody>
          <a:bodyPr>
            <a:normAutofit fontScale="90000"/>
          </a:bodyPr>
          <a:lstStyle/>
          <a:p>
            <a:pPr algn="l"/>
            <a:r>
              <a:rPr lang="en-GB" sz="3600" dirty="0" smtClean="0"/>
              <a:t>       Identifying </a:t>
            </a:r>
            <a:r>
              <a:rPr lang="en-GB" sz="3600" dirty="0"/>
              <a:t>the soft signs of deterioration</a:t>
            </a:r>
          </a:p>
        </p:txBody>
      </p:sp>
      <p:pic>
        <p:nvPicPr>
          <p:cNvPr id="25" name="Picture 24">
            <a:extLst>
              <a:ext uri="{FF2B5EF4-FFF2-40B4-BE49-F238E27FC236}">
                <a16:creationId xmlns="" xmlns:a16="http://schemas.microsoft.com/office/drawing/2014/main" id="{C969941C-618C-5044-9950-7C170A920335}"/>
              </a:ext>
            </a:extLst>
          </p:cNvPr>
          <p:cNvPicPr>
            <a:picLocks noChangeAspect="1"/>
          </p:cNvPicPr>
          <p:nvPr/>
        </p:nvPicPr>
        <p:blipFill>
          <a:blip r:embed="rId3"/>
          <a:stretch>
            <a:fillRect/>
          </a:stretch>
        </p:blipFill>
        <p:spPr>
          <a:xfrm>
            <a:off x="3089486" y="600076"/>
            <a:ext cx="5371935" cy="6072188"/>
          </a:xfrm>
          <a:prstGeom prst="rect">
            <a:avLst/>
          </a:prstGeom>
        </p:spPr>
      </p:pic>
    </p:spTree>
    <p:extLst>
      <p:ext uri="{BB962C8B-B14F-4D97-AF65-F5344CB8AC3E}">
        <p14:creationId xmlns:p14="http://schemas.microsoft.com/office/powerpoint/2010/main" val="20126374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C6EF864-1311-CA4D-9B57-A0B7309FF1AB}"/>
              </a:ext>
            </a:extLst>
          </p:cNvPr>
          <p:cNvSpPr>
            <a:spLocks noGrp="1"/>
          </p:cNvSpPr>
          <p:nvPr>
            <p:ph type="title"/>
          </p:nvPr>
        </p:nvSpPr>
        <p:spPr>
          <a:xfrm>
            <a:off x="816404" y="765011"/>
            <a:ext cx="4012771" cy="649452"/>
          </a:xfrm>
        </p:spPr>
        <p:txBody>
          <a:bodyPr/>
          <a:lstStyle/>
          <a:p>
            <a:r>
              <a:rPr lang="en-GB" dirty="0"/>
              <a:t>Medical emergencies</a:t>
            </a:r>
          </a:p>
        </p:txBody>
      </p:sp>
      <p:sp>
        <p:nvSpPr>
          <p:cNvPr id="3" name="Content Placeholder 2">
            <a:extLst>
              <a:ext uri="{FF2B5EF4-FFF2-40B4-BE49-F238E27FC236}">
                <a16:creationId xmlns="" xmlns:a16="http://schemas.microsoft.com/office/drawing/2014/main" id="{A826108F-C9D6-D94A-B61F-FAD92D3828B1}"/>
              </a:ext>
            </a:extLst>
          </p:cNvPr>
          <p:cNvSpPr>
            <a:spLocks noGrp="1"/>
          </p:cNvSpPr>
          <p:nvPr>
            <p:ph idx="1"/>
          </p:nvPr>
        </p:nvSpPr>
        <p:spPr>
          <a:xfrm>
            <a:off x="813911" y="1866238"/>
            <a:ext cx="10752000" cy="4399105"/>
          </a:xfrm>
        </p:spPr>
        <p:txBody>
          <a:bodyPr>
            <a:normAutofit/>
          </a:bodyPr>
          <a:lstStyle/>
          <a:p>
            <a:pPr marL="0" indent="0">
              <a:buNone/>
            </a:pPr>
            <a:r>
              <a:rPr lang="en-GB" dirty="0"/>
              <a:t>There may be some occasions when the early signs of deterioration may be a medical emergency. In these cases it is not appropriate to delay contacting the emergency services in order to record a NEWS2. </a:t>
            </a:r>
            <a:r>
              <a:rPr lang="en-GB" dirty="0" smtClean="0"/>
              <a:t>It </a:t>
            </a:r>
            <a:r>
              <a:rPr lang="en-GB" dirty="0"/>
              <a:t>may be appropriate to monitor your resident’s vital signs once you have contacted the emergency services</a:t>
            </a:r>
            <a:r>
              <a:rPr lang="en-GB" dirty="0" smtClean="0"/>
              <a:t>. Such </a:t>
            </a:r>
            <a:r>
              <a:rPr lang="en-GB" dirty="0"/>
              <a:t>situations include</a:t>
            </a:r>
            <a:r>
              <a:rPr lang="en-GB" dirty="0" smtClean="0"/>
              <a:t>:</a:t>
            </a:r>
          </a:p>
          <a:p>
            <a:pPr marL="0" indent="0">
              <a:buNone/>
            </a:pPr>
            <a:endParaRPr lang="en-GB" dirty="0"/>
          </a:p>
          <a:p>
            <a:pPr lvl="2">
              <a:buFont typeface="Wingdings" panose="05000000000000000000" pitchFamily="2" charset="2"/>
              <a:buChar char="v"/>
            </a:pPr>
            <a:r>
              <a:rPr lang="en-GB" dirty="0" smtClean="0">
                <a:solidFill>
                  <a:srgbClr val="FF0000"/>
                </a:solidFill>
              </a:rPr>
              <a:t>New onset of chest </a:t>
            </a:r>
            <a:r>
              <a:rPr lang="en-GB" dirty="0">
                <a:solidFill>
                  <a:srgbClr val="FF0000"/>
                </a:solidFill>
              </a:rPr>
              <a:t>pain or suspected heart attack</a:t>
            </a:r>
          </a:p>
          <a:p>
            <a:pPr lvl="2">
              <a:buFont typeface="Wingdings" panose="05000000000000000000" pitchFamily="2" charset="2"/>
              <a:buChar char="v"/>
            </a:pPr>
            <a:r>
              <a:rPr lang="en-GB" dirty="0">
                <a:solidFill>
                  <a:srgbClr val="FF0000"/>
                </a:solidFill>
              </a:rPr>
              <a:t>Where the individual is displaying signs consistent with having a stroke</a:t>
            </a:r>
          </a:p>
          <a:p>
            <a:pPr lvl="2">
              <a:buFont typeface="Wingdings" panose="05000000000000000000" pitchFamily="2" charset="2"/>
              <a:buChar char="v"/>
            </a:pPr>
            <a:r>
              <a:rPr lang="en-GB" dirty="0">
                <a:solidFill>
                  <a:srgbClr val="FF0000"/>
                </a:solidFill>
              </a:rPr>
              <a:t>Prolonged seizure where the individual does not have a care plan in place to manage </a:t>
            </a:r>
            <a:r>
              <a:rPr lang="en-GB" dirty="0" smtClean="0">
                <a:solidFill>
                  <a:srgbClr val="FF0000"/>
                </a:solidFill>
              </a:rPr>
              <a:t>it</a:t>
            </a:r>
          </a:p>
          <a:p>
            <a:pPr lvl="2">
              <a:buFont typeface="Wingdings" panose="05000000000000000000" pitchFamily="2" charset="2"/>
              <a:buChar char="v"/>
            </a:pPr>
            <a:r>
              <a:rPr lang="en-GB" dirty="0" smtClean="0">
                <a:solidFill>
                  <a:srgbClr val="FF0000"/>
                </a:solidFill>
              </a:rPr>
              <a:t>Where </a:t>
            </a:r>
            <a:r>
              <a:rPr lang="en-GB" dirty="0">
                <a:solidFill>
                  <a:srgbClr val="FF0000"/>
                </a:solidFill>
              </a:rPr>
              <a:t>the resident has sustained a significant injury – e.g. a fracture head </a:t>
            </a:r>
            <a:r>
              <a:rPr lang="en-GB" dirty="0" smtClean="0">
                <a:solidFill>
                  <a:srgbClr val="FF0000"/>
                </a:solidFill>
              </a:rPr>
              <a:t>injury</a:t>
            </a:r>
          </a:p>
          <a:p>
            <a:pPr lvl="2">
              <a:buFont typeface="Wingdings" panose="05000000000000000000" pitchFamily="2" charset="2"/>
              <a:buChar char="v"/>
            </a:pPr>
            <a:r>
              <a:rPr lang="en-GB" dirty="0" smtClean="0">
                <a:solidFill>
                  <a:srgbClr val="FF0000"/>
                </a:solidFill>
              </a:rPr>
              <a:t>Where the person is unable to breath </a:t>
            </a:r>
            <a:endParaRPr lang="en-GB" dirty="0">
              <a:solidFill>
                <a:srgbClr val="FF0000"/>
              </a:solidFill>
            </a:endParaRPr>
          </a:p>
          <a:p>
            <a:pPr marL="0" lvl="1" indent="0">
              <a:buNone/>
            </a:pPr>
            <a:r>
              <a:rPr lang="en-GB" b="1" dirty="0" smtClean="0">
                <a:solidFill>
                  <a:schemeClr val="tx1"/>
                </a:solidFill>
              </a:rPr>
              <a:t>       </a:t>
            </a:r>
          </a:p>
          <a:p>
            <a:pPr marL="0" lvl="1" indent="0" algn="ctr">
              <a:buNone/>
            </a:pPr>
            <a:r>
              <a:rPr lang="en-GB" dirty="0" smtClean="0">
                <a:solidFill>
                  <a:schemeClr val="tx1"/>
                </a:solidFill>
              </a:rPr>
              <a:t>Remember to follow a person’s End of Life or Agreed Limit of Treatment of they have one</a:t>
            </a:r>
            <a:endParaRPr lang="en-GB" dirty="0">
              <a:solidFill>
                <a:schemeClr val="tx1"/>
              </a:solidFill>
            </a:endParaRPr>
          </a:p>
        </p:txBody>
      </p:sp>
      <p:sp>
        <p:nvSpPr>
          <p:cNvPr id="4" name="Footer Placeholder 3">
            <a:extLst>
              <a:ext uri="{FF2B5EF4-FFF2-40B4-BE49-F238E27FC236}">
                <a16:creationId xmlns="" xmlns:a16="http://schemas.microsoft.com/office/drawing/2014/main" id="{B07E5FE7-D41F-0A4B-9919-561A8148191D}"/>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     National Patient Safety Improvement Programmes</a:t>
            </a:r>
          </a:p>
        </p:txBody>
      </p:sp>
      <p:sp>
        <p:nvSpPr>
          <p:cNvPr id="5" name="Slide Number Placeholder 4">
            <a:extLst>
              <a:ext uri="{FF2B5EF4-FFF2-40B4-BE49-F238E27FC236}">
                <a16:creationId xmlns="" xmlns:a16="http://schemas.microsoft.com/office/drawing/2014/main" id="{F4AAD26C-8167-F04F-BEA9-1A8AECB52402}"/>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44E201-67E6-4C84-91CE-EF6C201C1FBB}" type="slidenum">
              <a:rPr kumimoji="0" lang="en-GB" sz="1000" b="0" i="0" u="none" strike="noStrike" kern="1200" cap="none" spc="0" normalizeH="0" baseline="0" noProof="0" smtClean="0">
                <a:ln>
                  <a:noFill/>
                </a:ln>
                <a:solidFill>
                  <a:srgbClr val="005EB8"/>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000" b="0"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endParaRPr>
          </a:p>
        </p:txBody>
      </p:sp>
      <p:pic>
        <p:nvPicPr>
          <p:cNvPr id="6" name="Picture 5">
            <a:extLst>
              <a:ext uri="{FF2B5EF4-FFF2-40B4-BE49-F238E27FC236}">
                <a16:creationId xmlns="" xmlns:a16="http://schemas.microsoft.com/office/drawing/2014/main" id="{4C720684-68E9-0645-8D6F-17517B3E5AF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829176" y="271463"/>
            <a:ext cx="2085974" cy="1594774"/>
          </a:xfrm>
          <a:prstGeom prst="rect">
            <a:avLst/>
          </a:prstGeom>
        </p:spPr>
      </p:pic>
      <p:pic>
        <p:nvPicPr>
          <p:cNvPr id="7" name="Picture 6">
            <a:extLst>
              <a:ext uri="{FF2B5EF4-FFF2-40B4-BE49-F238E27FC236}">
                <a16:creationId xmlns="" xmlns:a16="http://schemas.microsoft.com/office/drawing/2014/main" id="{2EFE5780-2196-E149-A6D8-2799B281898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080112" y="3130442"/>
            <a:ext cx="2968050" cy="1135698"/>
          </a:xfrm>
          <a:prstGeom prst="rect">
            <a:avLst/>
          </a:prstGeom>
        </p:spPr>
      </p:pic>
    </p:spTree>
    <p:extLst>
      <p:ext uri="{BB962C8B-B14F-4D97-AF65-F5344CB8AC3E}">
        <p14:creationId xmlns:p14="http://schemas.microsoft.com/office/powerpoint/2010/main" val="14153100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BEBA8EAE-BF5A-486C-A8C5-ECC9F3942E4B}">
                <a14:imgProps xmlns:a14="http://schemas.microsoft.com/office/drawing/2010/main">
                  <a14:imgLayer r:embed="rId4">
                    <a14:imgEffect>
                      <a14:artisticBlur radius="20"/>
                    </a14:imgEffect>
                  </a14:imgLayer>
                </a14:imgProps>
              </a:ext>
              <a:ext uri="{28A0092B-C50C-407E-A947-70E740481C1C}">
                <a14:useLocalDpi xmlns:a14="http://schemas.microsoft.com/office/drawing/2010/main"/>
              </a:ext>
            </a:extLst>
          </a:blip>
          <a:stretch>
            <a:fillRect/>
          </a:stretch>
        </p:blipFill>
        <p:spPr>
          <a:xfrm>
            <a:off x="838200" y="365760"/>
            <a:ext cx="10469880" cy="6278879"/>
          </a:xfrm>
          <a:prstGeom prst="rect">
            <a:avLst/>
          </a:prstGeom>
        </p:spPr>
      </p:pic>
      <p:sp>
        <p:nvSpPr>
          <p:cNvPr id="5" name="Content Placeholder 2"/>
          <p:cNvSpPr txBox="1">
            <a:spLocks/>
          </p:cNvSpPr>
          <p:nvPr/>
        </p:nvSpPr>
        <p:spPr>
          <a:xfrm>
            <a:off x="1887416" y="97198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9600" b="1" i="0" u="none" strike="noStrike" kern="1200" cap="none" spc="0" normalizeH="0" baseline="0" noProof="0" dirty="0">
                <a:ln>
                  <a:noFill/>
                </a:ln>
                <a:solidFill>
                  <a:prstClr val="black"/>
                </a:solidFill>
                <a:effectLst/>
                <a:uLnTx/>
                <a:uFillTx/>
                <a:latin typeface="Calibri"/>
                <a:ea typeface="+mn-ea"/>
                <a:cs typeface="+mn-cs"/>
              </a:rPr>
              <a:t>Why do your residents need</a:t>
            </a:r>
            <a:endParaRPr kumimoji="0" lang="en-GB" sz="6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l="-3975" r="-4287"/>
          <a:stretch/>
        </p:blipFill>
        <p:spPr bwMode="auto">
          <a:xfrm>
            <a:off x="3260921" y="4217232"/>
            <a:ext cx="5728771" cy="128071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10102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idx="1"/>
          </p:nvPr>
        </p:nvPicPr>
        <p:blipFill>
          <a:blip r:embed="rId2" cstate="email">
            <a:extLst>
              <a:ext uri="{BEBA8EAE-BF5A-486C-A8C5-ECC9F3942E4B}">
                <a14:imgProps xmlns:a14="http://schemas.microsoft.com/office/drawing/2010/main">
                  <a14:imgLayer r:embed="rId3">
                    <a14:imgEffect>
                      <a14:artisticBlur radius="30"/>
                    </a14:imgEffect>
                  </a14:imgLayer>
                </a14:imgProps>
              </a:ext>
              <a:ext uri="{28A0092B-C50C-407E-A947-70E740481C1C}">
                <a14:useLocalDpi xmlns:a14="http://schemas.microsoft.com/office/drawing/2010/main"/>
              </a:ext>
            </a:extLst>
          </a:blip>
          <a:stretch>
            <a:fillRect/>
          </a:stretch>
        </p:blipFill>
        <p:spPr>
          <a:xfrm>
            <a:off x="781472" y="-15146"/>
            <a:ext cx="10739968" cy="6845259"/>
          </a:xfrm>
        </p:spPr>
      </p:pic>
      <p:sp>
        <p:nvSpPr>
          <p:cNvPr id="5" name="Content Placeholder 2"/>
          <p:cNvSpPr txBox="1">
            <a:spLocks/>
          </p:cNvSpPr>
          <p:nvPr/>
        </p:nvSpPr>
        <p:spPr>
          <a:xfrm>
            <a:off x="1981200" y="1600201"/>
            <a:ext cx="4038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altLang="en-US" sz="1600" b="0" i="0" u="none" strike="noStrike" kern="1200" cap="none" spc="0" normalizeH="0" baseline="0" noProof="0" dirty="0">
                <a:ln>
                  <a:noFill/>
                </a:ln>
                <a:solidFill>
                  <a:prstClr val="white"/>
                </a:solidFill>
                <a:effectLst/>
                <a:uLnTx/>
                <a:uFillTx/>
                <a:latin typeface="Calibri"/>
                <a:ea typeface="+mn-ea"/>
                <a:cs typeface="+mn-cs"/>
              </a:rPr>
              <a:t>10am Resident Y developed ‘flu like symptoms - referred to the local GP practice who diagnosed a chest infection – prescribes antibiotics</a:t>
            </a:r>
            <a:endParaRPr kumimoji="0" lang="en-GB"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Diamond 5"/>
          <p:cNvSpPr/>
          <p:nvPr/>
        </p:nvSpPr>
        <p:spPr>
          <a:xfrm>
            <a:off x="2324048" y="2637272"/>
            <a:ext cx="3240000" cy="3240000"/>
          </a:xfrm>
          <a:prstGeom prst="diamond">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TextBox 6"/>
          <p:cNvSpPr txBox="1"/>
          <p:nvPr/>
        </p:nvSpPr>
        <p:spPr>
          <a:xfrm rot="21175527">
            <a:off x="6744072" y="1546920"/>
            <a:ext cx="280831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Oxygen saturations 91% in air</a:t>
            </a:r>
          </a:p>
        </p:txBody>
      </p:sp>
      <p:sp>
        <p:nvSpPr>
          <p:cNvPr id="9" name="Title 1"/>
          <p:cNvSpPr txBox="1">
            <a:spLocks/>
          </p:cNvSpPr>
          <p:nvPr/>
        </p:nvSpPr>
        <p:spPr>
          <a:xfrm>
            <a:off x="1919536" y="173765"/>
            <a:ext cx="8229600" cy="1143000"/>
          </a:xfrm>
          <a:prstGeom prst="rect">
            <a:avLst/>
          </a:prstGeom>
          <a:solidFill>
            <a:srgbClr val="FFFFFF">
              <a:alpha val="40000"/>
            </a:srgb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Calibri"/>
                <a:ea typeface="+mj-ea"/>
                <a:cs typeface="+mj-cs"/>
              </a:rPr>
              <a:t>Case Study </a:t>
            </a:r>
            <a:r>
              <a:rPr kumimoji="0" lang="en-GB" sz="1600" b="1" i="0" u="none" strike="noStrike" kern="1200" cap="none" spc="0" normalizeH="0" baseline="0" noProof="0" dirty="0">
                <a:ln>
                  <a:noFill/>
                </a:ln>
                <a:solidFill>
                  <a:prstClr val="black"/>
                </a:solidFill>
                <a:effectLst/>
                <a:uLnTx/>
                <a:uFillTx/>
                <a:latin typeface="Calibri"/>
                <a:ea typeface="+mj-ea"/>
                <a:cs typeface="+mj-cs"/>
              </a:rPr>
              <a:t>Lost Opportunities</a:t>
            </a:r>
            <a:endParaRPr kumimoji="0" lang="en-GB" sz="1600" b="0" i="0" u="none" strike="noStrike" kern="1200" cap="none" spc="0" normalizeH="0" baseline="0" noProof="0" dirty="0">
              <a:ln>
                <a:noFill/>
              </a:ln>
              <a:solidFill>
                <a:prstClr val="black"/>
              </a:solidFill>
              <a:effectLst/>
              <a:uLnTx/>
              <a:uFillTx/>
              <a:latin typeface="Calibri"/>
              <a:ea typeface="+mj-ea"/>
              <a:cs typeface="+mj-cs"/>
            </a:endParaRPr>
          </a:p>
        </p:txBody>
      </p:sp>
      <p:sp>
        <p:nvSpPr>
          <p:cNvPr id="10" name="Title 1"/>
          <p:cNvSpPr txBox="1">
            <a:spLocks/>
          </p:cNvSpPr>
          <p:nvPr/>
        </p:nvSpPr>
        <p:spPr>
          <a:xfrm>
            <a:off x="2207569" y="6213310"/>
            <a:ext cx="7776865" cy="571500"/>
          </a:xfrm>
          <a:prstGeom prst="rect">
            <a:avLst/>
          </a:prstGeom>
          <a:solidFill>
            <a:srgbClr val="FFFFFF">
              <a:alpha val="40000"/>
            </a:srgb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a:ea typeface="+mj-ea"/>
                <a:cs typeface="+mj-cs"/>
              </a:rPr>
              <a:t>Nursing Home – GP</a:t>
            </a:r>
            <a:endParaRPr kumimoji="0" lang="en-GB" sz="1000" b="1" i="0" u="none" strike="noStrike" kern="1200" cap="none" spc="0" normalizeH="0" baseline="0" noProof="0" dirty="0">
              <a:ln>
                <a:noFill/>
              </a:ln>
              <a:solidFill>
                <a:prstClr val="black"/>
              </a:solidFill>
              <a:effectLst/>
              <a:uLnTx/>
              <a:uFillTx/>
              <a:latin typeface="Calibri"/>
              <a:ea typeface="+mj-ea"/>
              <a:cs typeface="+mj-cs"/>
            </a:endParaRPr>
          </a:p>
        </p:txBody>
      </p:sp>
      <p:sp>
        <p:nvSpPr>
          <p:cNvPr id="12" name="TextBox 11"/>
          <p:cNvSpPr txBox="1"/>
          <p:nvPr/>
        </p:nvSpPr>
        <p:spPr>
          <a:xfrm>
            <a:off x="2783633" y="3356993"/>
            <a:ext cx="2322971"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Calibri"/>
                <a:ea typeface="+mn-ea"/>
                <a:cs typeface="+mn-cs"/>
              </a:rPr>
              <a:t>NOT MEASURED</a:t>
            </a:r>
          </a:p>
        </p:txBody>
      </p:sp>
      <p:sp>
        <p:nvSpPr>
          <p:cNvPr id="13" name="TextBox 12"/>
          <p:cNvSpPr txBox="1"/>
          <p:nvPr/>
        </p:nvSpPr>
        <p:spPr>
          <a:xfrm>
            <a:off x="3548004" y="3081760"/>
            <a:ext cx="79208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NEWS</a:t>
            </a:r>
          </a:p>
        </p:txBody>
      </p:sp>
      <p:sp>
        <p:nvSpPr>
          <p:cNvPr id="14" name="TextBox 13"/>
          <p:cNvSpPr txBox="1"/>
          <p:nvPr/>
        </p:nvSpPr>
        <p:spPr>
          <a:xfrm rot="179710">
            <a:off x="7040639" y="2498146"/>
            <a:ext cx="280831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Not engaging in rehab</a:t>
            </a:r>
          </a:p>
        </p:txBody>
      </p:sp>
      <p:sp>
        <p:nvSpPr>
          <p:cNvPr id="15" name="TextBox 14"/>
          <p:cNvSpPr txBox="1"/>
          <p:nvPr/>
        </p:nvSpPr>
        <p:spPr>
          <a:xfrm>
            <a:off x="6456040" y="3003049"/>
            <a:ext cx="280831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More lethargic than previously</a:t>
            </a:r>
          </a:p>
        </p:txBody>
      </p:sp>
      <p:sp>
        <p:nvSpPr>
          <p:cNvPr id="16" name="Freeform 15"/>
          <p:cNvSpPr/>
          <p:nvPr/>
        </p:nvSpPr>
        <p:spPr>
          <a:xfrm>
            <a:off x="4849091" y="2425050"/>
            <a:ext cx="2038997" cy="900042"/>
          </a:xfrm>
          <a:custGeom>
            <a:avLst/>
            <a:gdLst>
              <a:gd name="connsiteX0" fmla="*/ 0 w 700644"/>
              <a:gd name="connsiteY0" fmla="*/ 237507 h 237507"/>
              <a:gd name="connsiteX1" fmla="*/ 237506 w 700644"/>
              <a:gd name="connsiteY1" fmla="*/ 59377 h 237507"/>
              <a:gd name="connsiteX2" fmla="*/ 700644 w 700644"/>
              <a:gd name="connsiteY2" fmla="*/ 0 h 237507"/>
            </a:gdLst>
            <a:ahLst/>
            <a:cxnLst>
              <a:cxn ang="0">
                <a:pos x="connsiteX0" y="connsiteY0"/>
              </a:cxn>
              <a:cxn ang="0">
                <a:pos x="connsiteX1" y="connsiteY1"/>
              </a:cxn>
              <a:cxn ang="0">
                <a:pos x="connsiteX2" y="connsiteY2"/>
              </a:cxn>
            </a:cxnLst>
            <a:rect l="l" t="t" r="r" b="b"/>
            <a:pathLst>
              <a:path w="700644" h="237507">
                <a:moveTo>
                  <a:pt x="0" y="237507"/>
                </a:moveTo>
                <a:cubicBezTo>
                  <a:pt x="60366" y="168234"/>
                  <a:pt x="120732" y="98961"/>
                  <a:pt x="237506" y="59377"/>
                </a:cubicBezTo>
                <a:cubicBezTo>
                  <a:pt x="354280" y="19792"/>
                  <a:pt x="527462" y="9896"/>
                  <a:pt x="700644" y="0"/>
                </a:cubicBezTo>
              </a:path>
            </a:pathLst>
          </a:custGeom>
          <a:noFill/>
          <a:ln>
            <a:solidFill>
              <a:schemeClr val="bg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Diamond 16"/>
          <p:cNvSpPr/>
          <p:nvPr/>
        </p:nvSpPr>
        <p:spPr>
          <a:xfrm>
            <a:off x="4968588" y="4221288"/>
            <a:ext cx="1800000" cy="1800000"/>
          </a:xfrm>
          <a:prstGeom prst="diamond">
            <a:avLst/>
          </a:prstGeom>
          <a:solidFill>
            <a:srgbClr val="FFCC99"/>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600" b="0" i="0" u="none" strike="noStrike" kern="1200" cap="none" spc="0" normalizeH="0" baseline="0" noProof="0" dirty="0">
                <a:ln>
                  <a:noFill/>
                </a:ln>
                <a:solidFill>
                  <a:prstClr val="black"/>
                </a:solidFill>
                <a:effectLst/>
                <a:uLnTx/>
                <a:uFillTx/>
                <a:latin typeface="Calibri"/>
                <a:ea typeface="+mn-ea"/>
                <a:cs typeface="+mn-cs"/>
              </a:rPr>
              <a:t>3</a:t>
            </a:r>
          </a:p>
        </p:txBody>
      </p:sp>
      <p:sp>
        <p:nvSpPr>
          <p:cNvPr id="18" name="TextBox 17"/>
          <p:cNvSpPr txBox="1"/>
          <p:nvPr/>
        </p:nvSpPr>
        <p:spPr>
          <a:xfrm>
            <a:off x="5472544" y="4437112"/>
            <a:ext cx="79208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NEWS</a:t>
            </a:r>
          </a:p>
        </p:txBody>
      </p:sp>
      <p:sp>
        <p:nvSpPr>
          <p:cNvPr id="19" name="Freeform 18"/>
          <p:cNvSpPr/>
          <p:nvPr/>
        </p:nvSpPr>
        <p:spPr>
          <a:xfrm flipV="1">
            <a:off x="4567942" y="5325240"/>
            <a:ext cx="867098" cy="479664"/>
          </a:xfrm>
          <a:custGeom>
            <a:avLst/>
            <a:gdLst>
              <a:gd name="connsiteX0" fmla="*/ 0 w 700644"/>
              <a:gd name="connsiteY0" fmla="*/ 237507 h 237507"/>
              <a:gd name="connsiteX1" fmla="*/ 237506 w 700644"/>
              <a:gd name="connsiteY1" fmla="*/ 59377 h 237507"/>
              <a:gd name="connsiteX2" fmla="*/ 700644 w 700644"/>
              <a:gd name="connsiteY2" fmla="*/ 0 h 237507"/>
            </a:gdLst>
            <a:ahLst/>
            <a:cxnLst>
              <a:cxn ang="0">
                <a:pos x="connsiteX0" y="connsiteY0"/>
              </a:cxn>
              <a:cxn ang="0">
                <a:pos x="connsiteX1" y="connsiteY1"/>
              </a:cxn>
              <a:cxn ang="0">
                <a:pos x="connsiteX2" y="connsiteY2"/>
              </a:cxn>
            </a:cxnLst>
            <a:rect l="l" t="t" r="r" b="b"/>
            <a:pathLst>
              <a:path w="700644" h="237507">
                <a:moveTo>
                  <a:pt x="0" y="237507"/>
                </a:moveTo>
                <a:cubicBezTo>
                  <a:pt x="60366" y="168234"/>
                  <a:pt x="120732" y="98961"/>
                  <a:pt x="237506" y="59377"/>
                </a:cubicBezTo>
                <a:cubicBezTo>
                  <a:pt x="354280" y="19792"/>
                  <a:pt x="527462" y="9896"/>
                  <a:pt x="700644" y="0"/>
                </a:cubicBezTo>
              </a:path>
            </a:pathLst>
          </a:custGeom>
          <a:noFill/>
          <a:ln>
            <a:solidFill>
              <a:schemeClr val="bg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0" name="TextBox 19"/>
          <p:cNvSpPr txBox="1"/>
          <p:nvPr/>
        </p:nvSpPr>
        <p:spPr>
          <a:xfrm>
            <a:off x="6261184" y="5313402"/>
            <a:ext cx="280831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NEWS would have been 3 if measured</a:t>
            </a:r>
          </a:p>
        </p:txBody>
      </p:sp>
      <p:sp>
        <p:nvSpPr>
          <p:cNvPr id="21" name="TextBox 20"/>
          <p:cNvSpPr txBox="1"/>
          <p:nvPr/>
        </p:nvSpPr>
        <p:spPr>
          <a:xfrm>
            <a:off x="7860196" y="3743319"/>
            <a:ext cx="280831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Chance to repeat observations and recognise potential for deterioration</a:t>
            </a:r>
          </a:p>
        </p:txBody>
      </p:sp>
      <p:sp>
        <p:nvSpPr>
          <p:cNvPr id="22" name="Freeform 21"/>
          <p:cNvSpPr/>
          <p:nvPr/>
        </p:nvSpPr>
        <p:spPr>
          <a:xfrm rot="424473">
            <a:off x="5516180" y="3734939"/>
            <a:ext cx="2220451" cy="557835"/>
          </a:xfrm>
          <a:custGeom>
            <a:avLst/>
            <a:gdLst>
              <a:gd name="connsiteX0" fmla="*/ 0 w 700644"/>
              <a:gd name="connsiteY0" fmla="*/ 237507 h 237507"/>
              <a:gd name="connsiteX1" fmla="*/ 237506 w 700644"/>
              <a:gd name="connsiteY1" fmla="*/ 59377 h 237507"/>
              <a:gd name="connsiteX2" fmla="*/ 700644 w 700644"/>
              <a:gd name="connsiteY2" fmla="*/ 0 h 237507"/>
            </a:gdLst>
            <a:ahLst/>
            <a:cxnLst>
              <a:cxn ang="0">
                <a:pos x="connsiteX0" y="connsiteY0"/>
              </a:cxn>
              <a:cxn ang="0">
                <a:pos x="connsiteX1" y="connsiteY1"/>
              </a:cxn>
              <a:cxn ang="0">
                <a:pos x="connsiteX2" y="connsiteY2"/>
              </a:cxn>
            </a:cxnLst>
            <a:rect l="l" t="t" r="r" b="b"/>
            <a:pathLst>
              <a:path w="700644" h="237507">
                <a:moveTo>
                  <a:pt x="0" y="237507"/>
                </a:moveTo>
                <a:cubicBezTo>
                  <a:pt x="60366" y="168234"/>
                  <a:pt x="120732" y="98961"/>
                  <a:pt x="237506" y="59377"/>
                </a:cubicBezTo>
                <a:cubicBezTo>
                  <a:pt x="354280" y="19792"/>
                  <a:pt x="527462" y="9896"/>
                  <a:pt x="700644" y="0"/>
                </a:cubicBezTo>
              </a:path>
            </a:pathLst>
          </a:custGeom>
          <a:noFill/>
          <a:ln>
            <a:solidFill>
              <a:schemeClr val="bg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5322800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idx="1"/>
          </p:nvPr>
        </p:nvPicPr>
        <p:blipFill>
          <a:blip r:embed="rId2" cstate="email">
            <a:extLst>
              <a:ext uri="{BEBA8EAE-BF5A-486C-A8C5-ECC9F3942E4B}">
                <a14:imgProps xmlns:a14="http://schemas.microsoft.com/office/drawing/2010/main">
                  <a14:imgLayer r:embed="rId3">
                    <a14:imgEffect>
                      <a14:artisticBlur radius="30"/>
                    </a14:imgEffect>
                  </a14:imgLayer>
                </a14:imgProps>
              </a:ext>
              <a:ext uri="{28A0092B-C50C-407E-A947-70E740481C1C}">
                <a14:useLocalDpi xmlns:a14="http://schemas.microsoft.com/office/drawing/2010/main"/>
              </a:ext>
            </a:extLst>
          </a:blip>
          <a:stretch>
            <a:fillRect/>
          </a:stretch>
        </p:blipFill>
        <p:spPr>
          <a:xfrm>
            <a:off x="640080" y="-15145"/>
            <a:ext cx="10896600" cy="6825931"/>
          </a:xfrm>
        </p:spPr>
      </p:pic>
      <p:sp>
        <p:nvSpPr>
          <p:cNvPr id="5" name="Content Placeholder 2"/>
          <p:cNvSpPr txBox="1">
            <a:spLocks/>
          </p:cNvSpPr>
          <p:nvPr/>
        </p:nvSpPr>
        <p:spPr>
          <a:xfrm>
            <a:off x="1981200" y="1600201"/>
            <a:ext cx="4787388"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altLang="en-US" sz="1600" b="0" i="0" u="none" strike="noStrike" kern="1200" cap="none" spc="0" normalizeH="0" baseline="0" noProof="0" dirty="0">
                <a:ln>
                  <a:noFill/>
                </a:ln>
                <a:solidFill>
                  <a:prstClr val="white"/>
                </a:solidFill>
                <a:effectLst/>
                <a:uLnTx/>
                <a:uFillTx/>
                <a:latin typeface="Calibri"/>
                <a:ea typeface="+mn-ea"/>
                <a:cs typeface="+mn-cs"/>
              </a:rPr>
              <a:t>5pm Antibiotics have not arrived</a:t>
            </a:r>
            <a:endParaRPr kumimoji="0" lang="en-GB" sz="1600" b="0" i="0" u="none" strike="noStrike" kern="1200" cap="none" spc="0" normalizeH="0" baseline="0" noProof="0" dirty="0">
              <a:ln>
                <a:noFill/>
              </a:ln>
              <a:solidFill>
                <a:prstClr val="white"/>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altLang="en-US" sz="1600" b="0" i="0" u="none" strike="noStrike" kern="1200" cap="none" spc="0" normalizeH="0" baseline="0" noProof="0" dirty="0">
                <a:ln>
                  <a:noFill/>
                </a:ln>
                <a:solidFill>
                  <a:prstClr val="white"/>
                </a:solidFill>
                <a:effectLst/>
                <a:uLnTx/>
                <a:uFillTx/>
                <a:latin typeface="Calibri"/>
                <a:ea typeface="+mn-ea"/>
                <a:cs typeface="+mn-cs"/>
              </a:rPr>
              <a:t>00.10am  Resident developed a fever and elevated heart rate and the nursing home contacted the Out of Hours GP service who advised paracetamol and fluids</a:t>
            </a:r>
          </a:p>
        </p:txBody>
      </p:sp>
      <p:sp>
        <p:nvSpPr>
          <p:cNvPr id="6" name="Diamond 5"/>
          <p:cNvSpPr/>
          <p:nvPr/>
        </p:nvSpPr>
        <p:spPr>
          <a:xfrm>
            <a:off x="2324048" y="2637272"/>
            <a:ext cx="3240000" cy="3240000"/>
          </a:xfrm>
          <a:prstGeom prst="diamond">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TextBox 6"/>
          <p:cNvSpPr txBox="1"/>
          <p:nvPr/>
        </p:nvSpPr>
        <p:spPr>
          <a:xfrm rot="21175527">
            <a:off x="6744072" y="1546920"/>
            <a:ext cx="280831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worsening clinical picture</a:t>
            </a:r>
          </a:p>
        </p:txBody>
      </p:sp>
      <p:sp>
        <p:nvSpPr>
          <p:cNvPr id="9" name="Title 1"/>
          <p:cNvSpPr txBox="1">
            <a:spLocks/>
          </p:cNvSpPr>
          <p:nvPr/>
        </p:nvSpPr>
        <p:spPr>
          <a:xfrm>
            <a:off x="1919536" y="173765"/>
            <a:ext cx="8229600" cy="1143000"/>
          </a:xfrm>
          <a:prstGeom prst="rect">
            <a:avLst/>
          </a:prstGeom>
          <a:solidFill>
            <a:srgbClr val="FFFFFF">
              <a:alpha val="40000"/>
            </a:srgb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Calibri"/>
                <a:ea typeface="+mj-ea"/>
                <a:cs typeface="+mj-cs"/>
              </a:rPr>
              <a:t>Case Study </a:t>
            </a:r>
            <a:r>
              <a:rPr kumimoji="0" lang="en-GB" sz="1600" b="1" i="0" u="none" strike="noStrike" kern="1200" cap="none" spc="0" normalizeH="0" baseline="0" noProof="0" dirty="0">
                <a:ln>
                  <a:noFill/>
                </a:ln>
                <a:solidFill>
                  <a:prstClr val="black"/>
                </a:solidFill>
                <a:effectLst/>
                <a:uLnTx/>
                <a:uFillTx/>
                <a:latin typeface="Calibri"/>
                <a:ea typeface="+mj-ea"/>
                <a:cs typeface="+mj-cs"/>
              </a:rPr>
              <a:t>Lost Opportunities</a:t>
            </a:r>
            <a:endParaRPr kumimoji="0" lang="en-GB" sz="1600" b="0" i="0" u="none" strike="noStrike" kern="1200" cap="none" spc="0" normalizeH="0" baseline="0" noProof="0" dirty="0">
              <a:ln>
                <a:noFill/>
              </a:ln>
              <a:solidFill>
                <a:prstClr val="black"/>
              </a:solidFill>
              <a:effectLst/>
              <a:uLnTx/>
              <a:uFillTx/>
              <a:latin typeface="Calibri"/>
              <a:ea typeface="+mj-ea"/>
              <a:cs typeface="+mj-cs"/>
            </a:endParaRPr>
          </a:p>
        </p:txBody>
      </p:sp>
      <p:sp>
        <p:nvSpPr>
          <p:cNvPr id="10" name="Title 1"/>
          <p:cNvSpPr txBox="1">
            <a:spLocks/>
          </p:cNvSpPr>
          <p:nvPr/>
        </p:nvSpPr>
        <p:spPr>
          <a:xfrm>
            <a:off x="2207569" y="6213310"/>
            <a:ext cx="7776865" cy="571500"/>
          </a:xfrm>
          <a:prstGeom prst="rect">
            <a:avLst/>
          </a:prstGeom>
          <a:solidFill>
            <a:srgbClr val="FFFFFF">
              <a:alpha val="40000"/>
            </a:srgb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a:ea typeface="+mj-ea"/>
                <a:cs typeface="+mj-cs"/>
              </a:rPr>
              <a:t>Nursing Home – GP – Out of Hours GP</a:t>
            </a:r>
            <a:endParaRPr kumimoji="0" lang="en-GB" sz="1000" b="1" i="0" u="none" strike="noStrike" kern="1200" cap="none" spc="0" normalizeH="0" baseline="0" noProof="0" dirty="0">
              <a:ln>
                <a:noFill/>
              </a:ln>
              <a:solidFill>
                <a:prstClr val="black"/>
              </a:solidFill>
              <a:effectLst/>
              <a:uLnTx/>
              <a:uFillTx/>
              <a:latin typeface="Calibri"/>
              <a:ea typeface="+mj-ea"/>
              <a:cs typeface="+mj-cs"/>
            </a:endParaRPr>
          </a:p>
        </p:txBody>
      </p:sp>
      <p:sp>
        <p:nvSpPr>
          <p:cNvPr id="12" name="TextBox 11"/>
          <p:cNvSpPr txBox="1"/>
          <p:nvPr/>
        </p:nvSpPr>
        <p:spPr>
          <a:xfrm>
            <a:off x="2783633" y="3356993"/>
            <a:ext cx="2322971"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Calibri"/>
                <a:ea typeface="+mn-ea"/>
                <a:cs typeface="+mn-cs"/>
              </a:rPr>
              <a:t>NOT MEASURED</a:t>
            </a:r>
          </a:p>
        </p:txBody>
      </p:sp>
      <p:sp>
        <p:nvSpPr>
          <p:cNvPr id="13" name="TextBox 12"/>
          <p:cNvSpPr txBox="1"/>
          <p:nvPr/>
        </p:nvSpPr>
        <p:spPr>
          <a:xfrm>
            <a:off x="3548004" y="3081760"/>
            <a:ext cx="79208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NEWS</a:t>
            </a:r>
          </a:p>
        </p:txBody>
      </p:sp>
      <p:sp>
        <p:nvSpPr>
          <p:cNvPr id="14" name="TextBox 13"/>
          <p:cNvSpPr txBox="1"/>
          <p:nvPr/>
        </p:nvSpPr>
        <p:spPr>
          <a:xfrm rot="179710">
            <a:off x="7040639" y="2344258"/>
            <a:ext cx="280831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OOH GP did not do a NEWS</a:t>
            </a:r>
          </a:p>
        </p:txBody>
      </p:sp>
      <p:sp>
        <p:nvSpPr>
          <p:cNvPr id="16" name="Freeform 15"/>
          <p:cNvSpPr/>
          <p:nvPr/>
        </p:nvSpPr>
        <p:spPr>
          <a:xfrm>
            <a:off x="5019622" y="2675010"/>
            <a:ext cx="2038997" cy="900042"/>
          </a:xfrm>
          <a:custGeom>
            <a:avLst/>
            <a:gdLst>
              <a:gd name="connsiteX0" fmla="*/ 0 w 700644"/>
              <a:gd name="connsiteY0" fmla="*/ 237507 h 237507"/>
              <a:gd name="connsiteX1" fmla="*/ 237506 w 700644"/>
              <a:gd name="connsiteY1" fmla="*/ 59377 h 237507"/>
              <a:gd name="connsiteX2" fmla="*/ 700644 w 700644"/>
              <a:gd name="connsiteY2" fmla="*/ 0 h 237507"/>
            </a:gdLst>
            <a:ahLst/>
            <a:cxnLst>
              <a:cxn ang="0">
                <a:pos x="connsiteX0" y="connsiteY0"/>
              </a:cxn>
              <a:cxn ang="0">
                <a:pos x="connsiteX1" y="connsiteY1"/>
              </a:cxn>
              <a:cxn ang="0">
                <a:pos x="connsiteX2" y="connsiteY2"/>
              </a:cxn>
            </a:cxnLst>
            <a:rect l="l" t="t" r="r" b="b"/>
            <a:pathLst>
              <a:path w="700644" h="237507">
                <a:moveTo>
                  <a:pt x="0" y="237507"/>
                </a:moveTo>
                <a:cubicBezTo>
                  <a:pt x="60366" y="168234"/>
                  <a:pt x="120732" y="98961"/>
                  <a:pt x="237506" y="59377"/>
                </a:cubicBezTo>
                <a:cubicBezTo>
                  <a:pt x="354280" y="19792"/>
                  <a:pt x="527462" y="9896"/>
                  <a:pt x="700644" y="0"/>
                </a:cubicBezTo>
              </a:path>
            </a:pathLst>
          </a:custGeom>
          <a:noFill/>
          <a:ln>
            <a:solidFill>
              <a:schemeClr val="bg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Diamond 16"/>
          <p:cNvSpPr/>
          <p:nvPr/>
        </p:nvSpPr>
        <p:spPr>
          <a:xfrm>
            <a:off x="4968588" y="4221288"/>
            <a:ext cx="1800000" cy="1800000"/>
          </a:xfrm>
          <a:prstGeom prst="diamond">
            <a:avLst/>
          </a:prstGeom>
          <a:solidFill>
            <a:srgbClr val="C0504D"/>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600" b="0" i="0" u="none" strike="noStrike" kern="1200" cap="none" spc="0" normalizeH="0" baseline="0" noProof="0" dirty="0">
                <a:ln>
                  <a:noFill/>
                </a:ln>
                <a:solidFill>
                  <a:prstClr val="black"/>
                </a:solidFill>
                <a:effectLst/>
                <a:uLnTx/>
                <a:uFillTx/>
                <a:latin typeface="Calibri"/>
                <a:ea typeface="+mn-ea"/>
                <a:cs typeface="+mn-cs"/>
              </a:rPr>
              <a:t>8</a:t>
            </a:r>
          </a:p>
        </p:txBody>
      </p:sp>
      <p:sp>
        <p:nvSpPr>
          <p:cNvPr id="18" name="TextBox 17"/>
          <p:cNvSpPr txBox="1"/>
          <p:nvPr/>
        </p:nvSpPr>
        <p:spPr>
          <a:xfrm>
            <a:off x="5472544" y="4437112"/>
            <a:ext cx="79208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NEWS</a:t>
            </a:r>
          </a:p>
        </p:txBody>
      </p:sp>
      <p:sp>
        <p:nvSpPr>
          <p:cNvPr id="19" name="Freeform 18"/>
          <p:cNvSpPr/>
          <p:nvPr/>
        </p:nvSpPr>
        <p:spPr>
          <a:xfrm flipV="1">
            <a:off x="4567942" y="5325240"/>
            <a:ext cx="867098" cy="479664"/>
          </a:xfrm>
          <a:custGeom>
            <a:avLst/>
            <a:gdLst>
              <a:gd name="connsiteX0" fmla="*/ 0 w 700644"/>
              <a:gd name="connsiteY0" fmla="*/ 237507 h 237507"/>
              <a:gd name="connsiteX1" fmla="*/ 237506 w 700644"/>
              <a:gd name="connsiteY1" fmla="*/ 59377 h 237507"/>
              <a:gd name="connsiteX2" fmla="*/ 700644 w 700644"/>
              <a:gd name="connsiteY2" fmla="*/ 0 h 237507"/>
            </a:gdLst>
            <a:ahLst/>
            <a:cxnLst>
              <a:cxn ang="0">
                <a:pos x="connsiteX0" y="connsiteY0"/>
              </a:cxn>
              <a:cxn ang="0">
                <a:pos x="connsiteX1" y="connsiteY1"/>
              </a:cxn>
              <a:cxn ang="0">
                <a:pos x="connsiteX2" y="connsiteY2"/>
              </a:cxn>
            </a:cxnLst>
            <a:rect l="l" t="t" r="r" b="b"/>
            <a:pathLst>
              <a:path w="700644" h="237507">
                <a:moveTo>
                  <a:pt x="0" y="237507"/>
                </a:moveTo>
                <a:cubicBezTo>
                  <a:pt x="60366" y="168234"/>
                  <a:pt x="120732" y="98961"/>
                  <a:pt x="237506" y="59377"/>
                </a:cubicBezTo>
                <a:cubicBezTo>
                  <a:pt x="354280" y="19792"/>
                  <a:pt x="527462" y="9896"/>
                  <a:pt x="700644" y="0"/>
                </a:cubicBezTo>
              </a:path>
            </a:pathLst>
          </a:custGeom>
          <a:noFill/>
          <a:ln>
            <a:solidFill>
              <a:schemeClr val="bg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0" name="TextBox 19"/>
          <p:cNvSpPr txBox="1"/>
          <p:nvPr/>
        </p:nvSpPr>
        <p:spPr>
          <a:xfrm>
            <a:off x="6261184" y="5313402"/>
            <a:ext cx="280831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NEWS would have been 8 if measured</a:t>
            </a:r>
          </a:p>
        </p:txBody>
      </p:sp>
      <p:sp>
        <p:nvSpPr>
          <p:cNvPr id="21" name="TextBox 20"/>
          <p:cNvSpPr txBox="1"/>
          <p:nvPr/>
        </p:nvSpPr>
        <p:spPr>
          <a:xfrm>
            <a:off x="6971673" y="3185425"/>
            <a:ext cx="280831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advised to wait until morning for antibiotics</a:t>
            </a:r>
          </a:p>
        </p:txBody>
      </p:sp>
    </p:spTree>
    <p:extLst>
      <p:ext uri="{BB962C8B-B14F-4D97-AF65-F5344CB8AC3E}">
        <p14:creationId xmlns:p14="http://schemas.microsoft.com/office/powerpoint/2010/main" val="24243904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idx="1"/>
          </p:nvPr>
        </p:nvPicPr>
        <p:blipFill>
          <a:blip r:embed="rId2" cstate="email">
            <a:extLst>
              <a:ext uri="{BEBA8EAE-BF5A-486C-A8C5-ECC9F3942E4B}">
                <a14:imgProps xmlns:a14="http://schemas.microsoft.com/office/drawing/2010/main">
                  <a14:imgLayer r:embed="rId3">
                    <a14:imgEffect>
                      <a14:artisticBlur radius="30"/>
                    </a14:imgEffect>
                  </a14:imgLayer>
                </a14:imgProps>
              </a:ext>
              <a:ext uri="{28A0092B-C50C-407E-A947-70E740481C1C}">
                <a14:useLocalDpi xmlns:a14="http://schemas.microsoft.com/office/drawing/2010/main"/>
              </a:ext>
            </a:extLst>
          </a:blip>
          <a:stretch>
            <a:fillRect/>
          </a:stretch>
        </p:blipFill>
        <p:spPr>
          <a:xfrm>
            <a:off x="781472" y="-15145"/>
            <a:ext cx="10770448" cy="6799955"/>
          </a:xfrm>
        </p:spPr>
      </p:pic>
      <p:sp>
        <p:nvSpPr>
          <p:cNvPr id="5" name="Content Placeholder 2"/>
          <p:cNvSpPr txBox="1">
            <a:spLocks/>
          </p:cNvSpPr>
          <p:nvPr/>
        </p:nvSpPr>
        <p:spPr>
          <a:xfrm>
            <a:off x="1981200" y="1600201"/>
            <a:ext cx="4787388"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altLang="en-US" sz="1600" b="0" i="0" u="none" strike="noStrike" kern="1200" cap="none" spc="0" normalizeH="0" baseline="0" noProof="0" dirty="0">
                <a:ln>
                  <a:noFill/>
                </a:ln>
                <a:solidFill>
                  <a:prstClr val="white"/>
                </a:solidFill>
                <a:effectLst/>
                <a:uLnTx/>
                <a:uFillTx/>
                <a:latin typeface="Calibri"/>
                <a:ea typeface="+mn-ea"/>
                <a:cs typeface="+mn-cs"/>
              </a:rPr>
              <a:t>03.30am Home contacted Out of Hours again because of concerns around falling blood pressure and oxygen levels in the blood </a:t>
            </a:r>
            <a:endParaRPr kumimoji="0" lang="en-GB"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Diamond 5"/>
          <p:cNvSpPr/>
          <p:nvPr/>
        </p:nvSpPr>
        <p:spPr>
          <a:xfrm>
            <a:off x="2324048" y="2637272"/>
            <a:ext cx="3240000" cy="3240000"/>
          </a:xfrm>
          <a:prstGeom prst="diamond">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TextBox 6"/>
          <p:cNvSpPr txBox="1"/>
          <p:nvPr/>
        </p:nvSpPr>
        <p:spPr>
          <a:xfrm rot="21175527">
            <a:off x="6744072" y="1546920"/>
            <a:ext cx="280831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worsening clinical picture</a:t>
            </a:r>
          </a:p>
        </p:txBody>
      </p:sp>
      <p:sp>
        <p:nvSpPr>
          <p:cNvPr id="9" name="Title 1"/>
          <p:cNvSpPr txBox="1">
            <a:spLocks/>
          </p:cNvSpPr>
          <p:nvPr/>
        </p:nvSpPr>
        <p:spPr>
          <a:xfrm>
            <a:off x="1919536" y="173765"/>
            <a:ext cx="8229600" cy="1143000"/>
          </a:xfrm>
          <a:prstGeom prst="rect">
            <a:avLst/>
          </a:prstGeom>
          <a:solidFill>
            <a:srgbClr val="FFFFFF">
              <a:alpha val="40000"/>
            </a:srgb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a:ln>
                  <a:noFill/>
                </a:ln>
                <a:solidFill>
                  <a:srgbClr val="1F497D"/>
                </a:solidFill>
                <a:effectLst/>
                <a:uLnTx/>
                <a:uFillTx/>
                <a:latin typeface="Calibri"/>
                <a:ea typeface="+mj-ea"/>
                <a:cs typeface="+mj-cs"/>
              </a:rPr>
              <a:t>Case Study </a:t>
            </a:r>
            <a:r>
              <a:rPr kumimoji="0" lang="en-GB" sz="1600" b="1" i="0" u="none" strike="noStrike" kern="1200" cap="none" spc="0" normalizeH="0" baseline="0" noProof="0" dirty="0">
                <a:ln>
                  <a:noFill/>
                </a:ln>
                <a:solidFill>
                  <a:srgbClr val="1F497D"/>
                </a:solidFill>
                <a:effectLst/>
                <a:uLnTx/>
                <a:uFillTx/>
                <a:latin typeface="Calibri"/>
                <a:ea typeface="+mj-ea"/>
                <a:cs typeface="+mj-cs"/>
              </a:rPr>
              <a:t>Lost Opportunities</a:t>
            </a:r>
            <a:endParaRPr kumimoji="0" lang="en-GB" sz="1600" b="0" i="0" u="none" strike="noStrike" kern="1200" cap="none" spc="0" normalizeH="0" baseline="0" noProof="0" dirty="0">
              <a:ln>
                <a:noFill/>
              </a:ln>
              <a:solidFill>
                <a:srgbClr val="1F497D"/>
              </a:solidFill>
              <a:effectLst/>
              <a:uLnTx/>
              <a:uFillTx/>
              <a:latin typeface="Calibri"/>
              <a:ea typeface="+mj-ea"/>
              <a:cs typeface="+mj-cs"/>
            </a:endParaRPr>
          </a:p>
        </p:txBody>
      </p:sp>
      <p:sp>
        <p:nvSpPr>
          <p:cNvPr id="10" name="Title 1"/>
          <p:cNvSpPr txBox="1">
            <a:spLocks/>
          </p:cNvSpPr>
          <p:nvPr/>
        </p:nvSpPr>
        <p:spPr>
          <a:xfrm>
            <a:off x="2207569" y="6213310"/>
            <a:ext cx="7776865" cy="571500"/>
          </a:xfrm>
          <a:prstGeom prst="rect">
            <a:avLst/>
          </a:prstGeom>
          <a:solidFill>
            <a:srgbClr val="FFFFFF">
              <a:alpha val="40000"/>
            </a:srgb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a:ea typeface="+mj-ea"/>
                <a:cs typeface="+mj-cs"/>
              </a:rPr>
              <a:t>Nursing Home – GP – Out of Hours GP</a:t>
            </a:r>
            <a:endParaRPr kumimoji="0" lang="en-GB" sz="1000" b="1" i="0" u="none" strike="noStrike" kern="1200" cap="none" spc="0" normalizeH="0" baseline="0" noProof="0" dirty="0">
              <a:ln>
                <a:noFill/>
              </a:ln>
              <a:solidFill>
                <a:prstClr val="black"/>
              </a:solidFill>
              <a:effectLst/>
              <a:uLnTx/>
              <a:uFillTx/>
              <a:latin typeface="Calibri"/>
              <a:ea typeface="+mj-ea"/>
              <a:cs typeface="+mj-cs"/>
            </a:endParaRPr>
          </a:p>
        </p:txBody>
      </p:sp>
      <p:sp>
        <p:nvSpPr>
          <p:cNvPr id="12" name="TextBox 11"/>
          <p:cNvSpPr txBox="1"/>
          <p:nvPr/>
        </p:nvSpPr>
        <p:spPr>
          <a:xfrm>
            <a:off x="2783633" y="3356993"/>
            <a:ext cx="2322971"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Calibri"/>
                <a:ea typeface="+mn-ea"/>
                <a:cs typeface="+mn-cs"/>
              </a:rPr>
              <a:t>NOT MEASURED</a:t>
            </a:r>
          </a:p>
        </p:txBody>
      </p:sp>
      <p:sp>
        <p:nvSpPr>
          <p:cNvPr id="13" name="TextBox 12"/>
          <p:cNvSpPr txBox="1"/>
          <p:nvPr/>
        </p:nvSpPr>
        <p:spPr>
          <a:xfrm>
            <a:off x="3548004" y="3081760"/>
            <a:ext cx="79208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NEWS</a:t>
            </a:r>
          </a:p>
        </p:txBody>
      </p:sp>
      <p:sp>
        <p:nvSpPr>
          <p:cNvPr id="14" name="TextBox 13"/>
          <p:cNvSpPr txBox="1"/>
          <p:nvPr/>
        </p:nvSpPr>
        <p:spPr>
          <a:xfrm rot="179710">
            <a:off x="7040638" y="2277331"/>
            <a:ext cx="2808312"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Effects of paracetamol in reducing temperature not appreciated</a:t>
            </a:r>
          </a:p>
        </p:txBody>
      </p:sp>
      <p:sp>
        <p:nvSpPr>
          <p:cNvPr id="16" name="Freeform 15"/>
          <p:cNvSpPr/>
          <p:nvPr/>
        </p:nvSpPr>
        <p:spPr>
          <a:xfrm>
            <a:off x="5019622" y="2675010"/>
            <a:ext cx="2038997" cy="900042"/>
          </a:xfrm>
          <a:custGeom>
            <a:avLst/>
            <a:gdLst>
              <a:gd name="connsiteX0" fmla="*/ 0 w 700644"/>
              <a:gd name="connsiteY0" fmla="*/ 237507 h 237507"/>
              <a:gd name="connsiteX1" fmla="*/ 237506 w 700644"/>
              <a:gd name="connsiteY1" fmla="*/ 59377 h 237507"/>
              <a:gd name="connsiteX2" fmla="*/ 700644 w 700644"/>
              <a:gd name="connsiteY2" fmla="*/ 0 h 237507"/>
            </a:gdLst>
            <a:ahLst/>
            <a:cxnLst>
              <a:cxn ang="0">
                <a:pos x="connsiteX0" y="connsiteY0"/>
              </a:cxn>
              <a:cxn ang="0">
                <a:pos x="connsiteX1" y="connsiteY1"/>
              </a:cxn>
              <a:cxn ang="0">
                <a:pos x="connsiteX2" y="connsiteY2"/>
              </a:cxn>
            </a:cxnLst>
            <a:rect l="l" t="t" r="r" b="b"/>
            <a:pathLst>
              <a:path w="700644" h="237507">
                <a:moveTo>
                  <a:pt x="0" y="237507"/>
                </a:moveTo>
                <a:cubicBezTo>
                  <a:pt x="60366" y="168234"/>
                  <a:pt x="120732" y="98961"/>
                  <a:pt x="237506" y="59377"/>
                </a:cubicBezTo>
                <a:cubicBezTo>
                  <a:pt x="354280" y="19792"/>
                  <a:pt x="527462" y="9896"/>
                  <a:pt x="700644" y="0"/>
                </a:cubicBezTo>
              </a:path>
            </a:pathLst>
          </a:custGeom>
          <a:noFill/>
          <a:ln>
            <a:solidFill>
              <a:schemeClr val="bg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Diamond 16"/>
          <p:cNvSpPr/>
          <p:nvPr/>
        </p:nvSpPr>
        <p:spPr>
          <a:xfrm>
            <a:off x="4968588" y="4221288"/>
            <a:ext cx="1800000" cy="1800000"/>
          </a:xfrm>
          <a:prstGeom prst="diamond">
            <a:avLst/>
          </a:prstGeom>
          <a:solidFill>
            <a:srgbClr val="C0504D"/>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600" b="0" i="0" u="none" strike="noStrike" kern="1200" cap="none" spc="0" normalizeH="0" baseline="0" noProof="0" dirty="0">
                <a:ln>
                  <a:noFill/>
                </a:ln>
                <a:solidFill>
                  <a:prstClr val="black"/>
                </a:solidFill>
                <a:effectLst/>
                <a:uLnTx/>
                <a:uFillTx/>
                <a:latin typeface="Calibri"/>
                <a:ea typeface="+mn-ea"/>
                <a:cs typeface="+mn-cs"/>
              </a:rPr>
              <a:t>7</a:t>
            </a:r>
          </a:p>
        </p:txBody>
      </p:sp>
      <p:sp>
        <p:nvSpPr>
          <p:cNvPr id="18" name="TextBox 17"/>
          <p:cNvSpPr txBox="1"/>
          <p:nvPr/>
        </p:nvSpPr>
        <p:spPr>
          <a:xfrm>
            <a:off x="5472544" y="4437112"/>
            <a:ext cx="79208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NEWS</a:t>
            </a:r>
          </a:p>
        </p:txBody>
      </p:sp>
      <p:sp>
        <p:nvSpPr>
          <p:cNvPr id="19" name="Freeform 18"/>
          <p:cNvSpPr/>
          <p:nvPr/>
        </p:nvSpPr>
        <p:spPr>
          <a:xfrm flipV="1">
            <a:off x="4567942" y="5325240"/>
            <a:ext cx="867098" cy="479664"/>
          </a:xfrm>
          <a:custGeom>
            <a:avLst/>
            <a:gdLst>
              <a:gd name="connsiteX0" fmla="*/ 0 w 700644"/>
              <a:gd name="connsiteY0" fmla="*/ 237507 h 237507"/>
              <a:gd name="connsiteX1" fmla="*/ 237506 w 700644"/>
              <a:gd name="connsiteY1" fmla="*/ 59377 h 237507"/>
              <a:gd name="connsiteX2" fmla="*/ 700644 w 700644"/>
              <a:gd name="connsiteY2" fmla="*/ 0 h 237507"/>
            </a:gdLst>
            <a:ahLst/>
            <a:cxnLst>
              <a:cxn ang="0">
                <a:pos x="connsiteX0" y="connsiteY0"/>
              </a:cxn>
              <a:cxn ang="0">
                <a:pos x="connsiteX1" y="connsiteY1"/>
              </a:cxn>
              <a:cxn ang="0">
                <a:pos x="connsiteX2" y="connsiteY2"/>
              </a:cxn>
            </a:cxnLst>
            <a:rect l="l" t="t" r="r" b="b"/>
            <a:pathLst>
              <a:path w="700644" h="237507">
                <a:moveTo>
                  <a:pt x="0" y="237507"/>
                </a:moveTo>
                <a:cubicBezTo>
                  <a:pt x="60366" y="168234"/>
                  <a:pt x="120732" y="98961"/>
                  <a:pt x="237506" y="59377"/>
                </a:cubicBezTo>
                <a:cubicBezTo>
                  <a:pt x="354280" y="19792"/>
                  <a:pt x="527462" y="9896"/>
                  <a:pt x="700644" y="0"/>
                </a:cubicBezTo>
              </a:path>
            </a:pathLst>
          </a:custGeom>
          <a:noFill/>
          <a:ln>
            <a:solidFill>
              <a:schemeClr val="bg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0" name="TextBox 19"/>
          <p:cNvSpPr txBox="1"/>
          <p:nvPr/>
        </p:nvSpPr>
        <p:spPr>
          <a:xfrm>
            <a:off x="6261184" y="5313402"/>
            <a:ext cx="280831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NEWS would have been 7 if measured</a:t>
            </a:r>
          </a:p>
        </p:txBody>
      </p:sp>
    </p:spTree>
    <p:extLst>
      <p:ext uri="{BB962C8B-B14F-4D97-AF65-F5344CB8AC3E}">
        <p14:creationId xmlns:p14="http://schemas.microsoft.com/office/powerpoint/2010/main" val="6795422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idx="1"/>
          </p:nvPr>
        </p:nvPicPr>
        <p:blipFill>
          <a:blip r:embed="rId3" cstate="email">
            <a:extLst>
              <a:ext uri="{BEBA8EAE-BF5A-486C-A8C5-ECC9F3942E4B}">
                <a14:imgProps xmlns:a14="http://schemas.microsoft.com/office/drawing/2010/main">
                  <a14:imgLayer r:embed="rId4">
                    <a14:imgEffect>
                      <a14:artisticBlur radius="30"/>
                    </a14:imgEffect>
                  </a14:imgLayer>
                </a14:imgProps>
              </a:ext>
              <a:ext uri="{28A0092B-C50C-407E-A947-70E740481C1C}">
                <a14:useLocalDpi xmlns:a14="http://schemas.microsoft.com/office/drawing/2010/main"/>
              </a:ext>
            </a:extLst>
          </a:blip>
          <a:stretch>
            <a:fillRect/>
          </a:stretch>
        </p:blipFill>
        <p:spPr>
          <a:xfrm>
            <a:off x="579120" y="-1"/>
            <a:ext cx="11109960" cy="6844790"/>
          </a:xfrm>
        </p:spPr>
      </p:pic>
      <p:sp>
        <p:nvSpPr>
          <p:cNvPr id="5" name="Content Placeholder 2"/>
          <p:cNvSpPr txBox="1">
            <a:spLocks/>
          </p:cNvSpPr>
          <p:nvPr/>
        </p:nvSpPr>
        <p:spPr>
          <a:xfrm>
            <a:off x="1981200" y="1600201"/>
            <a:ext cx="4787388"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altLang="en-US" sz="1600" b="0" i="0" u="none" strike="noStrike" kern="1200" cap="none" spc="0" normalizeH="0" baseline="0" noProof="0" dirty="0">
                <a:ln>
                  <a:noFill/>
                </a:ln>
                <a:solidFill>
                  <a:prstClr val="white"/>
                </a:solidFill>
                <a:effectLst/>
                <a:uLnTx/>
                <a:uFillTx/>
                <a:latin typeface="Calibri"/>
                <a:ea typeface="+mn-ea"/>
                <a:cs typeface="+mn-cs"/>
              </a:rPr>
              <a:t>04.00am Home call 999 as so concerned about the resident.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altLang="en-US" sz="1600" b="0" i="0" u="none" strike="noStrike" kern="1200" cap="none" spc="0" normalizeH="0" baseline="0" noProof="0" dirty="0">
                <a:ln>
                  <a:noFill/>
                </a:ln>
                <a:solidFill>
                  <a:prstClr val="white"/>
                </a:solidFill>
                <a:effectLst/>
                <a:uLnTx/>
                <a:uFillTx/>
                <a:latin typeface="Calibri"/>
                <a:ea typeface="+mn-ea"/>
                <a:cs typeface="+mn-cs"/>
              </a:rPr>
              <a:t>The resident died in the emergency department at 09.30am due to sepsis</a:t>
            </a:r>
            <a:endParaRPr kumimoji="0" lang="en-GB"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TextBox 6"/>
          <p:cNvSpPr txBox="1"/>
          <p:nvPr/>
        </p:nvSpPr>
        <p:spPr>
          <a:xfrm rot="21175527">
            <a:off x="3654948" y="3140840"/>
            <a:ext cx="280831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root causes</a:t>
            </a:r>
          </a:p>
        </p:txBody>
      </p:sp>
      <p:sp>
        <p:nvSpPr>
          <p:cNvPr id="9" name="Title 1"/>
          <p:cNvSpPr txBox="1">
            <a:spLocks/>
          </p:cNvSpPr>
          <p:nvPr/>
        </p:nvSpPr>
        <p:spPr>
          <a:xfrm>
            <a:off x="1919536" y="173765"/>
            <a:ext cx="8229600" cy="1143000"/>
          </a:xfrm>
          <a:prstGeom prst="rect">
            <a:avLst/>
          </a:prstGeom>
          <a:solidFill>
            <a:srgbClr val="FFFFFF">
              <a:alpha val="40000"/>
            </a:srgb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Calibri"/>
                <a:ea typeface="+mj-ea"/>
                <a:cs typeface="+mj-cs"/>
              </a:rPr>
              <a:t>Case Study </a:t>
            </a:r>
            <a:r>
              <a:rPr kumimoji="0" lang="en-GB" sz="1600" b="1" i="0" u="none" strike="noStrike" kern="1200" cap="none" spc="0" normalizeH="0" baseline="0" noProof="0" dirty="0">
                <a:ln>
                  <a:noFill/>
                </a:ln>
                <a:solidFill>
                  <a:prstClr val="black"/>
                </a:solidFill>
                <a:effectLst/>
                <a:uLnTx/>
                <a:uFillTx/>
                <a:latin typeface="Calibri"/>
                <a:ea typeface="+mj-ea"/>
                <a:cs typeface="+mj-cs"/>
              </a:rPr>
              <a:t>Lost Opportunities</a:t>
            </a:r>
            <a:endParaRPr kumimoji="0" lang="en-GB" sz="1600" b="0" i="0" u="none" strike="noStrike" kern="1200" cap="none" spc="0" normalizeH="0" baseline="0" noProof="0" dirty="0">
              <a:ln>
                <a:noFill/>
              </a:ln>
              <a:solidFill>
                <a:prstClr val="black"/>
              </a:solidFill>
              <a:effectLst/>
              <a:uLnTx/>
              <a:uFillTx/>
              <a:latin typeface="Calibri"/>
              <a:ea typeface="+mj-ea"/>
              <a:cs typeface="+mj-cs"/>
            </a:endParaRPr>
          </a:p>
        </p:txBody>
      </p:sp>
      <p:sp>
        <p:nvSpPr>
          <p:cNvPr id="10" name="Title 1"/>
          <p:cNvSpPr txBox="1">
            <a:spLocks/>
          </p:cNvSpPr>
          <p:nvPr/>
        </p:nvSpPr>
        <p:spPr>
          <a:xfrm>
            <a:off x="2207569" y="6213310"/>
            <a:ext cx="7776865" cy="571500"/>
          </a:xfrm>
          <a:prstGeom prst="rect">
            <a:avLst/>
          </a:prstGeom>
          <a:solidFill>
            <a:srgbClr val="FFFFFF">
              <a:alpha val="40000"/>
            </a:srgb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a:ea typeface="+mj-ea"/>
                <a:cs typeface="+mj-cs"/>
              </a:rPr>
              <a:t>Nursing Home – GP – Out of Hours GP – 999 </a:t>
            </a:r>
            <a:r>
              <a:rPr kumimoji="0" lang="en-GB" sz="2400" b="0" i="0" u="none" strike="noStrike" kern="1200" cap="none" spc="0" normalizeH="0" baseline="0" noProof="0" dirty="0" smtClean="0">
                <a:ln>
                  <a:noFill/>
                </a:ln>
                <a:solidFill>
                  <a:prstClr val="black"/>
                </a:solidFill>
                <a:effectLst/>
                <a:uLnTx/>
                <a:uFillTx/>
                <a:latin typeface="Calibri"/>
                <a:ea typeface="+mj-ea"/>
                <a:cs typeface="+mj-cs"/>
              </a:rPr>
              <a:t>– Hospital </a:t>
            </a:r>
            <a:endParaRPr kumimoji="0" lang="en-GB" sz="1000" b="1" i="0" u="none" strike="noStrike" kern="1200" cap="none" spc="0" normalizeH="0" baseline="0" noProof="0" dirty="0">
              <a:ln>
                <a:noFill/>
              </a:ln>
              <a:solidFill>
                <a:prstClr val="black"/>
              </a:solidFill>
              <a:effectLst/>
              <a:uLnTx/>
              <a:uFillTx/>
              <a:latin typeface="Calibri"/>
              <a:ea typeface="+mj-ea"/>
              <a:cs typeface="+mj-cs"/>
            </a:endParaRPr>
          </a:p>
        </p:txBody>
      </p:sp>
      <p:sp>
        <p:nvSpPr>
          <p:cNvPr id="14" name="TextBox 13"/>
          <p:cNvSpPr txBox="1"/>
          <p:nvPr/>
        </p:nvSpPr>
        <p:spPr>
          <a:xfrm rot="179710">
            <a:off x="2069968" y="3743825"/>
            <a:ext cx="280831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no-one recognised how sick the resident was</a:t>
            </a:r>
          </a:p>
        </p:txBody>
      </p:sp>
      <p:sp>
        <p:nvSpPr>
          <p:cNvPr id="16" name="Freeform 15"/>
          <p:cNvSpPr/>
          <p:nvPr/>
        </p:nvSpPr>
        <p:spPr>
          <a:xfrm flipV="1">
            <a:off x="2639617" y="2780928"/>
            <a:ext cx="1224136" cy="575046"/>
          </a:xfrm>
          <a:custGeom>
            <a:avLst/>
            <a:gdLst>
              <a:gd name="connsiteX0" fmla="*/ 0 w 700644"/>
              <a:gd name="connsiteY0" fmla="*/ 237507 h 237507"/>
              <a:gd name="connsiteX1" fmla="*/ 237506 w 700644"/>
              <a:gd name="connsiteY1" fmla="*/ 59377 h 237507"/>
              <a:gd name="connsiteX2" fmla="*/ 700644 w 700644"/>
              <a:gd name="connsiteY2" fmla="*/ 0 h 237507"/>
            </a:gdLst>
            <a:ahLst/>
            <a:cxnLst>
              <a:cxn ang="0">
                <a:pos x="connsiteX0" y="connsiteY0"/>
              </a:cxn>
              <a:cxn ang="0">
                <a:pos x="connsiteX1" y="connsiteY1"/>
              </a:cxn>
              <a:cxn ang="0">
                <a:pos x="connsiteX2" y="connsiteY2"/>
              </a:cxn>
            </a:cxnLst>
            <a:rect l="l" t="t" r="r" b="b"/>
            <a:pathLst>
              <a:path w="700644" h="237507">
                <a:moveTo>
                  <a:pt x="0" y="237507"/>
                </a:moveTo>
                <a:cubicBezTo>
                  <a:pt x="60366" y="168234"/>
                  <a:pt x="120732" y="98961"/>
                  <a:pt x="237506" y="59377"/>
                </a:cubicBezTo>
                <a:cubicBezTo>
                  <a:pt x="354280" y="19792"/>
                  <a:pt x="527462" y="9896"/>
                  <a:pt x="700644" y="0"/>
                </a:cubicBezTo>
              </a:path>
            </a:pathLst>
          </a:custGeom>
          <a:noFill/>
          <a:ln>
            <a:solidFill>
              <a:schemeClr val="bg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0" name="TextBox 19"/>
          <p:cNvSpPr txBox="1"/>
          <p:nvPr/>
        </p:nvSpPr>
        <p:spPr>
          <a:xfrm>
            <a:off x="1896209" y="4871973"/>
            <a:ext cx="455767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home were unable to effectively communicate their concerns to healthcare professionals</a:t>
            </a:r>
          </a:p>
        </p:txBody>
      </p:sp>
      <p:sp>
        <p:nvSpPr>
          <p:cNvPr id="21" name="TextBox 20"/>
          <p:cNvSpPr txBox="1"/>
          <p:nvPr/>
        </p:nvSpPr>
        <p:spPr>
          <a:xfrm rot="21175527">
            <a:off x="4779703" y="3670080"/>
            <a:ext cx="280831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response from healthcare services was inadequate</a:t>
            </a:r>
          </a:p>
        </p:txBody>
      </p:sp>
      <p:graphicFrame>
        <p:nvGraphicFramePr>
          <p:cNvPr id="22" name="Table 21"/>
          <p:cNvGraphicFramePr>
            <a:graphicFrameLocks noGrp="1"/>
          </p:cNvGraphicFramePr>
          <p:nvPr>
            <p:extLst/>
          </p:nvPr>
        </p:nvGraphicFramePr>
        <p:xfrm>
          <a:off x="6801044" y="2360255"/>
          <a:ext cx="3137465" cy="841347"/>
        </p:xfrm>
        <a:graphic>
          <a:graphicData uri="http://schemas.openxmlformats.org/drawingml/2006/table">
            <a:tbl>
              <a:tblPr firstRow="1" firstCol="1" bandRow="1">
                <a:tableStyleId>{5C22544A-7EE6-4342-B048-85BDC9FD1C3A}</a:tableStyleId>
              </a:tblPr>
              <a:tblGrid>
                <a:gridCol w="1311203">
                  <a:extLst>
                    <a:ext uri="{9D8B030D-6E8A-4147-A177-3AD203B41FA5}">
                      <a16:colId xmlns="" xmlns:a16="http://schemas.microsoft.com/office/drawing/2014/main" val="20000"/>
                    </a:ext>
                  </a:extLst>
                </a:gridCol>
                <a:gridCol w="1826262">
                  <a:extLst>
                    <a:ext uri="{9D8B030D-6E8A-4147-A177-3AD203B41FA5}">
                      <a16:colId xmlns="" xmlns:a16="http://schemas.microsoft.com/office/drawing/2014/main" val="20001"/>
                    </a:ext>
                  </a:extLst>
                </a:gridCol>
              </a:tblGrid>
              <a:tr h="280449">
                <a:tc>
                  <a:txBody>
                    <a:bodyPr/>
                    <a:lstStyle/>
                    <a:p>
                      <a:pPr algn="ctr">
                        <a:lnSpc>
                          <a:spcPct val="115000"/>
                        </a:lnSpc>
                        <a:spcAft>
                          <a:spcPts val="0"/>
                        </a:spcAft>
                      </a:pPr>
                      <a:r>
                        <a:rPr lang="en-GB" sz="1600" dirty="0">
                          <a:effectLst/>
                        </a:rPr>
                        <a:t>NEWS Score</a:t>
                      </a:r>
                      <a:endParaRPr lang="en-GB" sz="1600" dirty="0">
                        <a:effectLst/>
                        <a:latin typeface="Calibri"/>
                        <a:ea typeface="Calibri"/>
                        <a:cs typeface="Times New Roman"/>
                      </a:endParaRPr>
                    </a:p>
                  </a:txBody>
                  <a:tcPr marL="68580" marR="68580" marT="0" marB="0">
                    <a:solidFill>
                      <a:schemeClr val="tx2"/>
                    </a:solidFill>
                  </a:tcPr>
                </a:tc>
                <a:tc>
                  <a:txBody>
                    <a:bodyPr/>
                    <a:lstStyle/>
                    <a:p>
                      <a:pPr algn="ctr">
                        <a:lnSpc>
                          <a:spcPct val="115000"/>
                        </a:lnSpc>
                        <a:spcAft>
                          <a:spcPts val="0"/>
                        </a:spcAft>
                      </a:pPr>
                      <a:r>
                        <a:rPr lang="en-GB" sz="1600" dirty="0">
                          <a:effectLst/>
                        </a:rPr>
                        <a:t>Mortality</a:t>
                      </a:r>
                      <a:endParaRPr lang="en-GB" sz="1600" dirty="0">
                        <a:effectLst/>
                        <a:latin typeface="Calibri"/>
                        <a:ea typeface="Calibri"/>
                        <a:cs typeface="Times New Roman"/>
                      </a:endParaRPr>
                    </a:p>
                  </a:txBody>
                  <a:tcPr marL="68580" marR="68580" marT="0" marB="0">
                    <a:solidFill>
                      <a:schemeClr val="tx2"/>
                    </a:solidFill>
                  </a:tcPr>
                </a:tc>
                <a:extLst>
                  <a:ext uri="{0D108BD9-81ED-4DB2-BD59-A6C34878D82A}">
                    <a16:rowId xmlns="" xmlns:a16="http://schemas.microsoft.com/office/drawing/2014/main" val="10000"/>
                  </a:ext>
                </a:extLst>
              </a:tr>
              <a:tr h="280449">
                <a:tc>
                  <a:txBody>
                    <a:bodyPr/>
                    <a:lstStyle/>
                    <a:p>
                      <a:pPr algn="ctr">
                        <a:lnSpc>
                          <a:spcPct val="115000"/>
                        </a:lnSpc>
                        <a:spcAft>
                          <a:spcPts val="0"/>
                        </a:spcAft>
                      </a:pPr>
                      <a:r>
                        <a:rPr lang="en-GB" sz="1600" dirty="0">
                          <a:effectLst/>
                        </a:rPr>
                        <a:t>0</a:t>
                      </a:r>
                      <a:endParaRPr lang="en-GB" sz="1600" dirty="0">
                        <a:effectLst/>
                        <a:latin typeface="Calibri"/>
                        <a:ea typeface="Calibri"/>
                        <a:cs typeface="Times New Roman"/>
                      </a:endParaRPr>
                    </a:p>
                  </a:txBody>
                  <a:tcPr marL="68580" marR="68580" marT="0" marB="0">
                    <a:solidFill>
                      <a:srgbClr val="92D050"/>
                    </a:solidFill>
                  </a:tcPr>
                </a:tc>
                <a:tc>
                  <a:txBody>
                    <a:bodyPr/>
                    <a:lstStyle/>
                    <a:p>
                      <a:pPr algn="ctr">
                        <a:lnSpc>
                          <a:spcPct val="115000"/>
                        </a:lnSpc>
                        <a:spcAft>
                          <a:spcPts val="0"/>
                        </a:spcAft>
                      </a:pPr>
                      <a:r>
                        <a:rPr lang="en-GB" sz="1600" dirty="0">
                          <a:effectLst/>
                        </a:rPr>
                        <a:t>0.5%</a:t>
                      </a:r>
                      <a:endParaRPr lang="en-GB" sz="1600" dirty="0">
                        <a:effectLst/>
                        <a:latin typeface="Calibri"/>
                        <a:ea typeface="Calibri"/>
                        <a:cs typeface="Times New Roman"/>
                      </a:endParaRPr>
                    </a:p>
                  </a:txBody>
                  <a:tcPr marL="68580" marR="68580" marT="0" marB="0"/>
                </a:tc>
                <a:extLst>
                  <a:ext uri="{0D108BD9-81ED-4DB2-BD59-A6C34878D82A}">
                    <a16:rowId xmlns="" xmlns:a16="http://schemas.microsoft.com/office/drawing/2014/main" val="10001"/>
                  </a:ext>
                </a:extLst>
              </a:tr>
              <a:tr h="280449">
                <a:tc>
                  <a:txBody>
                    <a:bodyPr/>
                    <a:lstStyle/>
                    <a:p>
                      <a:pPr algn="ctr">
                        <a:lnSpc>
                          <a:spcPct val="115000"/>
                        </a:lnSpc>
                        <a:spcAft>
                          <a:spcPts val="0"/>
                        </a:spcAft>
                      </a:pPr>
                      <a:r>
                        <a:rPr lang="en-GB" sz="1600" dirty="0">
                          <a:effectLst/>
                        </a:rPr>
                        <a:t>&lt;5</a:t>
                      </a:r>
                      <a:endParaRPr lang="en-GB" sz="1600" dirty="0">
                        <a:effectLst/>
                        <a:latin typeface="Calibri"/>
                        <a:ea typeface="Calibri"/>
                        <a:cs typeface="Times New Roman"/>
                      </a:endParaRPr>
                    </a:p>
                  </a:txBody>
                  <a:tcPr marL="68580" marR="68580" marT="0" marB="0">
                    <a:solidFill>
                      <a:srgbClr val="FFC000"/>
                    </a:solidFill>
                  </a:tcPr>
                </a:tc>
                <a:tc>
                  <a:txBody>
                    <a:bodyPr/>
                    <a:lstStyle/>
                    <a:p>
                      <a:pPr algn="ctr">
                        <a:lnSpc>
                          <a:spcPct val="115000"/>
                        </a:lnSpc>
                        <a:spcAft>
                          <a:spcPts val="0"/>
                        </a:spcAft>
                      </a:pPr>
                      <a:r>
                        <a:rPr lang="en-GB" sz="1600" dirty="0">
                          <a:effectLst/>
                        </a:rPr>
                        <a:t>5.5%</a:t>
                      </a:r>
                      <a:endParaRPr lang="en-GB" sz="1600" dirty="0">
                        <a:effectLst/>
                        <a:latin typeface="Calibri"/>
                        <a:ea typeface="Calibri"/>
                        <a:cs typeface="Times New Roman"/>
                      </a:endParaRPr>
                    </a:p>
                  </a:txBody>
                  <a:tcPr marL="68580" marR="68580" marT="0" marB="0"/>
                </a:tc>
                <a:extLst>
                  <a:ext uri="{0D108BD9-81ED-4DB2-BD59-A6C34878D82A}">
                    <a16:rowId xmlns="" xmlns:a16="http://schemas.microsoft.com/office/drawing/2014/main" val="10002"/>
                  </a:ext>
                </a:extLst>
              </a:tr>
            </a:tbl>
          </a:graphicData>
        </a:graphic>
      </p:graphicFrame>
      <p:graphicFrame>
        <p:nvGraphicFramePr>
          <p:cNvPr id="23" name="Table 22"/>
          <p:cNvGraphicFramePr>
            <a:graphicFrameLocks noGrp="1"/>
          </p:cNvGraphicFramePr>
          <p:nvPr>
            <p:extLst/>
          </p:nvPr>
        </p:nvGraphicFramePr>
        <p:xfrm>
          <a:off x="6861844" y="4749882"/>
          <a:ext cx="3137465" cy="1121796"/>
        </p:xfrm>
        <a:graphic>
          <a:graphicData uri="http://schemas.openxmlformats.org/drawingml/2006/table">
            <a:tbl>
              <a:tblPr firstRow="1" firstCol="1" bandRow="1">
                <a:tableStyleId>{5C22544A-7EE6-4342-B048-85BDC9FD1C3A}</a:tableStyleId>
              </a:tblPr>
              <a:tblGrid>
                <a:gridCol w="1311203">
                  <a:extLst>
                    <a:ext uri="{9D8B030D-6E8A-4147-A177-3AD203B41FA5}">
                      <a16:colId xmlns="" xmlns:a16="http://schemas.microsoft.com/office/drawing/2014/main" val="20000"/>
                    </a:ext>
                  </a:extLst>
                </a:gridCol>
                <a:gridCol w="1826262">
                  <a:extLst>
                    <a:ext uri="{9D8B030D-6E8A-4147-A177-3AD203B41FA5}">
                      <a16:colId xmlns="" xmlns:a16="http://schemas.microsoft.com/office/drawing/2014/main" val="20001"/>
                    </a:ext>
                  </a:extLst>
                </a:gridCol>
              </a:tblGrid>
              <a:tr h="280449">
                <a:tc>
                  <a:txBody>
                    <a:bodyPr/>
                    <a:lstStyle/>
                    <a:p>
                      <a:pPr algn="ctr">
                        <a:lnSpc>
                          <a:spcPct val="115000"/>
                        </a:lnSpc>
                        <a:spcAft>
                          <a:spcPts val="0"/>
                        </a:spcAft>
                      </a:pPr>
                      <a:r>
                        <a:rPr lang="en-GB" sz="1600" dirty="0">
                          <a:effectLst/>
                        </a:rPr>
                        <a:t>NEWS Score</a:t>
                      </a:r>
                      <a:endParaRPr lang="en-GB" sz="1600" dirty="0">
                        <a:effectLst/>
                        <a:latin typeface="Calibri"/>
                        <a:ea typeface="Calibri"/>
                        <a:cs typeface="Times New Roman"/>
                      </a:endParaRPr>
                    </a:p>
                  </a:txBody>
                  <a:tcPr marL="68580" marR="68580" marT="0" marB="0">
                    <a:solidFill>
                      <a:schemeClr val="tx2"/>
                    </a:solidFill>
                  </a:tcPr>
                </a:tc>
                <a:tc>
                  <a:txBody>
                    <a:bodyPr/>
                    <a:lstStyle/>
                    <a:p>
                      <a:pPr algn="ctr">
                        <a:lnSpc>
                          <a:spcPct val="115000"/>
                        </a:lnSpc>
                        <a:spcAft>
                          <a:spcPts val="0"/>
                        </a:spcAft>
                      </a:pPr>
                      <a:r>
                        <a:rPr lang="en-GB" sz="1600" dirty="0">
                          <a:effectLst/>
                        </a:rPr>
                        <a:t>Mortality</a:t>
                      </a:r>
                      <a:endParaRPr lang="en-GB" sz="1600" dirty="0">
                        <a:effectLst/>
                        <a:latin typeface="Calibri"/>
                        <a:ea typeface="Calibri"/>
                        <a:cs typeface="Times New Roman"/>
                      </a:endParaRPr>
                    </a:p>
                  </a:txBody>
                  <a:tcPr marL="68580" marR="68580" marT="0" marB="0">
                    <a:solidFill>
                      <a:schemeClr val="tx2"/>
                    </a:solidFill>
                  </a:tcPr>
                </a:tc>
                <a:extLst>
                  <a:ext uri="{0D108BD9-81ED-4DB2-BD59-A6C34878D82A}">
                    <a16:rowId xmlns="" xmlns:a16="http://schemas.microsoft.com/office/drawing/2014/main" val="10000"/>
                  </a:ext>
                </a:extLst>
              </a:tr>
              <a:tr h="280449">
                <a:tc>
                  <a:txBody>
                    <a:bodyPr/>
                    <a:lstStyle/>
                    <a:p>
                      <a:pPr algn="ctr">
                        <a:lnSpc>
                          <a:spcPct val="115000"/>
                        </a:lnSpc>
                        <a:spcAft>
                          <a:spcPts val="0"/>
                        </a:spcAft>
                      </a:pPr>
                      <a:r>
                        <a:rPr lang="en-GB" sz="1600" dirty="0">
                          <a:effectLst/>
                        </a:rPr>
                        <a:t>≥5</a:t>
                      </a:r>
                      <a:endParaRPr lang="en-GB" sz="1600" dirty="0">
                        <a:effectLst/>
                        <a:latin typeface="Calibri"/>
                        <a:ea typeface="Calibri"/>
                        <a:cs typeface="Times New Roman"/>
                      </a:endParaRPr>
                    </a:p>
                  </a:txBody>
                  <a:tcPr marL="68580" marR="68580" marT="0" marB="0">
                    <a:solidFill>
                      <a:schemeClr val="accent6">
                        <a:lumMod val="75000"/>
                      </a:schemeClr>
                    </a:solidFill>
                  </a:tcPr>
                </a:tc>
                <a:tc>
                  <a:txBody>
                    <a:bodyPr/>
                    <a:lstStyle/>
                    <a:p>
                      <a:pPr algn="ctr">
                        <a:lnSpc>
                          <a:spcPct val="115000"/>
                        </a:lnSpc>
                        <a:spcAft>
                          <a:spcPts val="0"/>
                        </a:spcAft>
                      </a:pPr>
                      <a:r>
                        <a:rPr lang="en-GB" sz="1600" b="1" dirty="0">
                          <a:effectLst/>
                        </a:rPr>
                        <a:t>22%</a:t>
                      </a:r>
                      <a:endParaRPr lang="en-GB" sz="1600" b="1" dirty="0">
                        <a:effectLst/>
                        <a:latin typeface="Calibri"/>
                        <a:ea typeface="Calibri"/>
                        <a:cs typeface="Times New Roman"/>
                      </a:endParaRPr>
                    </a:p>
                  </a:txBody>
                  <a:tcPr marL="68580" marR="68580" marT="0" marB="0"/>
                </a:tc>
                <a:extLst>
                  <a:ext uri="{0D108BD9-81ED-4DB2-BD59-A6C34878D82A}">
                    <a16:rowId xmlns="" xmlns:a16="http://schemas.microsoft.com/office/drawing/2014/main" val="10001"/>
                  </a:ext>
                </a:extLst>
              </a:tr>
              <a:tr h="280449">
                <a:tc>
                  <a:txBody>
                    <a:bodyPr/>
                    <a:lstStyle/>
                    <a:p>
                      <a:pPr algn="ctr">
                        <a:lnSpc>
                          <a:spcPct val="115000"/>
                        </a:lnSpc>
                        <a:spcAft>
                          <a:spcPts val="0"/>
                        </a:spcAft>
                      </a:pPr>
                      <a:r>
                        <a:rPr lang="en-GB" sz="1600" dirty="0">
                          <a:effectLst/>
                        </a:rPr>
                        <a:t> ≥7</a:t>
                      </a:r>
                      <a:endParaRPr lang="en-GB" sz="1600" dirty="0">
                        <a:effectLst/>
                        <a:latin typeface="Calibri"/>
                        <a:ea typeface="Calibri"/>
                        <a:cs typeface="Times New Roman"/>
                      </a:endParaRPr>
                    </a:p>
                  </a:txBody>
                  <a:tcPr marL="68580" marR="68580" marT="0" marB="0">
                    <a:solidFill>
                      <a:srgbClr val="FF0000"/>
                    </a:solidFill>
                  </a:tcPr>
                </a:tc>
                <a:tc>
                  <a:txBody>
                    <a:bodyPr/>
                    <a:lstStyle/>
                    <a:p>
                      <a:pPr algn="ctr">
                        <a:lnSpc>
                          <a:spcPct val="115000"/>
                        </a:lnSpc>
                        <a:spcAft>
                          <a:spcPts val="0"/>
                        </a:spcAft>
                      </a:pPr>
                      <a:r>
                        <a:rPr lang="en-GB" sz="1600" b="1" dirty="0">
                          <a:effectLst/>
                        </a:rPr>
                        <a:t>27%</a:t>
                      </a:r>
                      <a:endParaRPr lang="en-GB" sz="1600" b="1" dirty="0">
                        <a:effectLst/>
                        <a:latin typeface="Calibri"/>
                        <a:ea typeface="Calibri"/>
                        <a:cs typeface="Times New Roman"/>
                      </a:endParaRPr>
                    </a:p>
                  </a:txBody>
                  <a:tcPr marL="68580" marR="68580" marT="0" marB="0"/>
                </a:tc>
                <a:extLst>
                  <a:ext uri="{0D108BD9-81ED-4DB2-BD59-A6C34878D82A}">
                    <a16:rowId xmlns="" xmlns:a16="http://schemas.microsoft.com/office/drawing/2014/main" val="10002"/>
                  </a:ext>
                </a:extLst>
              </a:tr>
              <a:tr h="280449">
                <a:tc>
                  <a:txBody>
                    <a:bodyPr/>
                    <a:lstStyle/>
                    <a:p>
                      <a:pPr algn="ctr">
                        <a:lnSpc>
                          <a:spcPct val="115000"/>
                        </a:lnSpc>
                        <a:spcAft>
                          <a:spcPts val="0"/>
                        </a:spcAft>
                      </a:pPr>
                      <a:r>
                        <a:rPr lang="en-GB" sz="1600" dirty="0">
                          <a:effectLst/>
                        </a:rPr>
                        <a:t>≥9</a:t>
                      </a:r>
                      <a:endParaRPr lang="en-GB" sz="1600" dirty="0">
                        <a:effectLst/>
                        <a:latin typeface="Calibri"/>
                        <a:ea typeface="Calibri"/>
                        <a:cs typeface="Times New Roman"/>
                      </a:endParaRPr>
                    </a:p>
                  </a:txBody>
                  <a:tcPr marL="68580" marR="68580" marT="0" marB="0">
                    <a:solidFill>
                      <a:srgbClr val="C00000"/>
                    </a:solidFill>
                  </a:tcPr>
                </a:tc>
                <a:tc>
                  <a:txBody>
                    <a:bodyPr/>
                    <a:lstStyle/>
                    <a:p>
                      <a:pPr algn="ctr">
                        <a:lnSpc>
                          <a:spcPct val="115000"/>
                        </a:lnSpc>
                        <a:spcAft>
                          <a:spcPts val="0"/>
                        </a:spcAft>
                      </a:pPr>
                      <a:r>
                        <a:rPr lang="en-GB" sz="1600" b="1" dirty="0">
                          <a:effectLst/>
                        </a:rPr>
                        <a:t>38%</a:t>
                      </a:r>
                      <a:endParaRPr lang="en-GB" sz="1600" b="1" dirty="0">
                        <a:effectLst/>
                        <a:latin typeface="Calibri"/>
                        <a:ea typeface="Calibri"/>
                        <a:cs typeface="Times New Roman"/>
                      </a:endParaRPr>
                    </a:p>
                  </a:txBody>
                  <a:tcPr marL="68580" marR="68580" marT="0" marB="0"/>
                </a:tc>
                <a:extLst>
                  <a:ext uri="{0D108BD9-81ED-4DB2-BD59-A6C34878D82A}">
                    <a16:rowId xmlns="" xmlns:a16="http://schemas.microsoft.com/office/drawing/2014/main" val="10003"/>
                  </a:ext>
                </a:extLst>
              </a:tr>
            </a:tbl>
          </a:graphicData>
        </a:graphic>
      </p:graphicFrame>
      <p:sp>
        <p:nvSpPr>
          <p:cNvPr id="24" name="TextBox 23"/>
          <p:cNvSpPr txBox="1"/>
          <p:nvPr/>
        </p:nvSpPr>
        <p:spPr>
          <a:xfrm rot="21175527">
            <a:off x="6902037" y="1534107"/>
            <a:ext cx="280831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low mortality</a:t>
            </a:r>
          </a:p>
        </p:txBody>
      </p:sp>
      <p:sp>
        <p:nvSpPr>
          <p:cNvPr id="25" name="Freeform 24"/>
          <p:cNvSpPr/>
          <p:nvPr/>
        </p:nvSpPr>
        <p:spPr>
          <a:xfrm>
            <a:off x="8832305" y="1868126"/>
            <a:ext cx="617517" cy="475013"/>
          </a:xfrm>
          <a:custGeom>
            <a:avLst/>
            <a:gdLst>
              <a:gd name="connsiteX0" fmla="*/ 0 w 617517"/>
              <a:gd name="connsiteY0" fmla="*/ 0 h 475013"/>
              <a:gd name="connsiteX1" fmla="*/ 356259 w 617517"/>
              <a:gd name="connsiteY1" fmla="*/ 130629 h 475013"/>
              <a:gd name="connsiteX2" fmla="*/ 617517 w 617517"/>
              <a:gd name="connsiteY2" fmla="*/ 475013 h 475013"/>
            </a:gdLst>
            <a:ahLst/>
            <a:cxnLst>
              <a:cxn ang="0">
                <a:pos x="connsiteX0" y="connsiteY0"/>
              </a:cxn>
              <a:cxn ang="0">
                <a:pos x="connsiteX1" y="connsiteY1"/>
              </a:cxn>
              <a:cxn ang="0">
                <a:pos x="connsiteX2" y="connsiteY2"/>
              </a:cxn>
            </a:cxnLst>
            <a:rect l="l" t="t" r="r" b="b"/>
            <a:pathLst>
              <a:path w="617517" h="475013">
                <a:moveTo>
                  <a:pt x="0" y="0"/>
                </a:moveTo>
                <a:cubicBezTo>
                  <a:pt x="126670" y="25730"/>
                  <a:pt x="253340" y="51460"/>
                  <a:pt x="356259" y="130629"/>
                </a:cubicBezTo>
                <a:cubicBezTo>
                  <a:pt x="459179" y="209798"/>
                  <a:pt x="538348" y="342405"/>
                  <a:pt x="617517" y="475013"/>
                </a:cubicBezTo>
              </a:path>
            </a:pathLst>
          </a:custGeom>
          <a:noFill/>
          <a:ln>
            <a:solidFill>
              <a:schemeClr val="bg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6" name="TextBox 25"/>
          <p:cNvSpPr txBox="1"/>
          <p:nvPr/>
        </p:nvSpPr>
        <p:spPr>
          <a:xfrm rot="21175527">
            <a:off x="7176514" y="3843892"/>
            <a:ext cx="280831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high mortality</a:t>
            </a:r>
          </a:p>
        </p:txBody>
      </p:sp>
      <p:sp>
        <p:nvSpPr>
          <p:cNvPr id="27" name="Freeform 26"/>
          <p:cNvSpPr/>
          <p:nvPr/>
        </p:nvSpPr>
        <p:spPr>
          <a:xfrm>
            <a:off x="9106782" y="4177911"/>
            <a:ext cx="617517" cy="475013"/>
          </a:xfrm>
          <a:custGeom>
            <a:avLst/>
            <a:gdLst>
              <a:gd name="connsiteX0" fmla="*/ 0 w 617517"/>
              <a:gd name="connsiteY0" fmla="*/ 0 h 475013"/>
              <a:gd name="connsiteX1" fmla="*/ 356259 w 617517"/>
              <a:gd name="connsiteY1" fmla="*/ 130629 h 475013"/>
              <a:gd name="connsiteX2" fmla="*/ 617517 w 617517"/>
              <a:gd name="connsiteY2" fmla="*/ 475013 h 475013"/>
            </a:gdLst>
            <a:ahLst/>
            <a:cxnLst>
              <a:cxn ang="0">
                <a:pos x="connsiteX0" y="connsiteY0"/>
              </a:cxn>
              <a:cxn ang="0">
                <a:pos x="connsiteX1" y="connsiteY1"/>
              </a:cxn>
              <a:cxn ang="0">
                <a:pos x="connsiteX2" y="connsiteY2"/>
              </a:cxn>
            </a:cxnLst>
            <a:rect l="l" t="t" r="r" b="b"/>
            <a:pathLst>
              <a:path w="617517" h="475013">
                <a:moveTo>
                  <a:pt x="0" y="0"/>
                </a:moveTo>
                <a:cubicBezTo>
                  <a:pt x="126670" y="25730"/>
                  <a:pt x="253340" y="51460"/>
                  <a:pt x="356259" y="130629"/>
                </a:cubicBezTo>
                <a:cubicBezTo>
                  <a:pt x="459179" y="209798"/>
                  <a:pt x="538348" y="342405"/>
                  <a:pt x="617517" y="475013"/>
                </a:cubicBezTo>
              </a:path>
            </a:pathLst>
          </a:custGeom>
          <a:noFill/>
          <a:ln>
            <a:solidFill>
              <a:schemeClr val="bg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9908657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4" y="674689"/>
            <a:ext cx="10972800" cy="854074"/>
          </a:xfrm>
        </p:spPr>
        <p:txBody>
          <a:bodyPr>
            <a:normAutofit/>
          </a:bodyPr>
          <a:lstStyle/>
          <a:p>
            <a:pPr algn="l"/>
            <a:r>
              <a:rPr lang="en-GB" b="1" dirty="0" smtClean="0">
                <a:solidFill>
                  <a:srgbClr val="0070C0"/>
                </a:solidFill>
              </a:rPr>
              <a:t>Scenario: Charlie </a:t>
            </a:r>
            <a:endParaRPr lang="en-GB" b="1" dirty="0">
              <a:solidFill>
                <a:srgbClr val="0070C0"/>
              </a:solidFill>
            </a:endParaRPr>
          </a:p>
        </p:txBody>
      </p:sp>
      <p:sp>
        <p:nvSpPr>
          <p:cNvPr id="3" name="Content Placeholder 2"/>
          <p:cNvSpPr>
            <a:spLocks noGrp="1"/>
          </p:cNvSpPr>
          <p:nvPr>
            <p:ph idx="1"/>
          </p:nvPr>
        </p:nvSpPr>
        <p:spPr>
          <a:xfrm>
            <a:off x="447674" y="1714500"/>
            <a:ext cx="10972800" cy="4718051"/>
          </a:xfrm>
        </p:spPr>
        <p:txBody>
          <a:bodyPr>
            <a:normAutofit fontScale="47500" lnSpcReduction="20000"/>
          </a:bodyPr>
          <a:lstStyle/>
          <a:p>
            <a:pPr marL="0" indent="0">
              <a:buNone/>
            </a:pPr>
            <a:r>
              <a:rPr lang="en-GB" sz="5100" dirty="0" smtClean="0"/>
              <a:t>Charlie is 67 yrs old gentleman admitted to care home as unable to cope. Charlie has full capacity but reduced mobility. </a:t>
            </a:r>
            <a:r>
              <a:rPr lang="en-GB" sz="5100" dirty="0">
                <a:cs typeface="Calibri" panose="020F0502020204030204" pitchFamily="34" charset="0"/>
              </a:rPr>
              <a:t>Charlie has been with the home for 3 months and is generally fit and well. He is on medication for hypertension but no other medication and has not required medication review since joining the home. </a:t>
            </a:r>
            <a:endParaRPr lang="en-GB" sz="5100" dirty="0" smtClean="0"/>
          </a:p>
          <a:p>
            <a:pPr marL="0" indent="0">
              <a:buNone/>
            </a:pPr>
            <a:r>
              <a:rPr lang="en-GB" sz="5100" dirty="0" smtClean="0"/>
              <a:t>One </a:t>
            </a:r>
            <a:r>
              <a:rPr lang="en-GB" sz="5100" dirty="0"/>
              <a:t>morning you notice that Charlie is reluctant to eat his breakfast and feels he needs to go back to bed for a </a:t>
            </a:r>
            <a:r>
              <a:rPr lang="en-GB" sz="5100" dirty="0" smtClean="0"/>
              <a:t>rest. When </a:t>
            </a:r>
            <a:r>
              <a:rPr lang="en-GB" sz="5100" dirty="0"/>
              <a:t>you check on Charlie an hour later you feel his hands are colder than </a:t>
            </a:r>
            <a:r>
              <a:rPr lang="en-GB" sz="5100" dirty="0" smtClean="0"/>
              <a:t>normal</a:t>
            </a:r>
            <a:r>
              <a:rPr lang="en-GB" sz="5100" dirty="0"/>
              <a:t> </a:t>
            </a:r>
            <a:r>
              <a:rPr lang="en-GB" sz="5100" dirty="0">
                <a:cs typeface="Calibri" panose="020F0502020204030204" pitchFamily="34" charset="0"/>
              </a:rPr>
              <a:t>and he is beginning to shiver</a:t>
            </a:r>
            <a:r>
              <a:rPr lang="en-GB" sz="5100" dirty="0" smtClean="0">
                <a:cs typeface="Calibri" panose="020F0502020204030204" pitchFamily="34" charset="0"/>
              </a:rPr>
              <a:t>. </a:t>
            </a:r>
            <a:r>
              <a:rPr lang="en-GB" sz="5100" dirty="0">
                <a:cs typeface="Calibri" panose="020F0502020204030204" pitchFamily="34" charset="0"/>
              </a:rPr>
              <a:t>Charlie has </a:t>
            </a:r>
            <a:r>
              <a:rPr lang="en-GB" sz="5100" dirty="0" smtClean="0">
                <a:cs typeface="Calibri" panose="020F0502020204030204" pitchFamily="34" charset="0"/>
              </a:rPr>
              <a:t>also informed </a:t>
            </a:r>
            <a:r>
              <a:rPr lang="en-GB" sz="5100" dirty="0">
                <a:cs typeface="Calibri" panose="020F0502020204030204" pitchFamily="34" charset="0"/>
              </a:rPr>
              <a:t>you he does not feel very well. </a:t>
            </a:r>
            <a:endParaRPr lang="en-GB" sz="5100" dirty="0" smtClean="0"/>
          </a:p>
          <a:p>
            <a:pPr marL="0" indent="0">
              <a:buNone/>
            </a:pPr>
            <a:endParaRPr lang="en-GB" sz="4800" dirty="0" smtClean="0"/>
          </a:p>
          <a:p>
            <a:pPr marL="0" indent="0">
              <a:buNone/>
            </a:pPr>
            <a:r>
              <a:rPr lang="en-GB" sz="5900" b="1" dirty="0" smtClean="0">
                <a:solidFill>
                  <a:srgbClr val="0070C0"/>
                </a:solidFill>
              </a:rPr>
              <a:t>Soft signs: What soft signs can you recognise in Charlie? </a:t>
            </a:r>
          </a:p>
          <a:p>
            <a:pPr marL="0" indent="0">
              <a:buNone/>
            </a:pPr>
            <a:endParaRPr lang="en-GB" sz="4800" dirty="0" smtClean="0"/>
          </a:p>
          <a:p>
            <a:pPr marL="0" indent="0">
              <a:buNone/>
            </a:pPr>
            <a:r>
              <a:rPr lang="en-GB" sz="5100" b="1" dirty="0" smtClean="0">
                <a:solidFill>
                  <a:srgbClr val="0070C0"/>
                </a:solidFill>
              </a:rPr>
              <a:t>What would you do next?</a:t>
            </a:r>
            <a:endParaRPr lang="en-GB" sz="5100" b="1" dirty="0">
              <a:solidFill>
                <a:srgbClr val="0070C0"/>
              </a:solidFill>
            </a:endParaRPr>
          </a:p>
          <a:p>
            <a:pPr marL="0" indent="0">
              <a:buNone/>
            </a:pPr>
            <a:r>
              <a:rPr lang="en-GB" sz="4800" dirty="0" smtClean="0"/>
              <a:t> </a:t>
            </a:r>
            <a:endParaRPr lang="en-GB" sz="4800" dirty="0"/>
          </a:p>
        </p:txBody>
      </p:sp>
    </p:spTree>
    <p:extLst>
      <p:ext uri="{BB962C8B-B14F-4D97-AF65-F5344CB8AC3E}">
        <p14:creationId xmlns:p14="http://schemas.microsoft.com/office/powerpoint/2010/main" val="10137556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06" y="467906"/>
            <a:ext cx="7729538" cy="662734"/>
          </a:xfrm>
        </p:spPr>
        <p:txBody>
          <a:bodyPr>
            <a:normAutofit/>
          </a:bodyPr>
          <a:lstStyle/>
          <a:p>
            <a:r>
              <a:rPr lang="en-GB" sz="3600" dirty="0" smtClean="0">
                <a:solidFill>
                  <a:schemeClr val="tx2">
                    <a:lumMod val="75000"/>
                  </a:schemeClr>
                </a:solidFill>
              </a:rPr>
              <a:t>Introduction and Housekeeping</a:t>
            </a:r>
            <a:endParaRPr lang="en-GB" sz="3600" dirty="0">
              <a:solidFill>
                <a:schemeClr val="tx2">
                  <a:lumMod val="75000"/>
                </a:schemeClr>
              </a:solidFill>
            </a:endParaRPr>
          </a:p>
        </p:txBody>
      </p:sp>
      <p:sp>
        <p:nvSpPr>
          <p:cNvPr id="3" name="Content Placeholder 2"/>
          <p:cNvSpPr>
            <a:spLocks noGrp="1"/>
          </p:cNvSpPr>
          <p:nvPr>
            <p:ph idx="1"/>
          </p:nvPr>
        </p:nvSpPr>
        <p:spPr>
          <a:xfrm>
            <a:off x="438417" y="1161462"/>
            <a:ext cx="11215687" cy="4419601"/>
          </a:xfrm>
        </p:spPr>
        <p:txBody>
          <a:bodyPr>
            <a:normAutofit/>
          </a:bodyPr>
          <a:lstStyle/>
          <a:p>
            <a:pPr marL="0" indent="0">
              <a:spcAft>
                <a:spcPts val="0"/>
              </a:spcAft>
              <a:buNone/>
            </a:pPr>
            <a:r>
              <a:rPr lang="en-GB" sz="24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Guidelines </a:t>
            </a:r>
            <a:r>
              <a:rPr lang="en-GB" sz="2400" dirty="0">
                <a:solidFill>
                  <a:schemeClr val="tx1"/>
                </a:solidFill>
                <a:latin typeface="Calibri" panose="020F0502020204030204" pitchFamily="34" charset="0"/>
                <a:ea typeface="Calibri" panose="020F0502020204030204" pitchFamily="34" charset="0"/>
                <a:cs typeface="Times New Roman" panose="02020603050405020304" pitchFamily="18" charset="0"/>
              </a:rPr>
              <a:t>for </a:t>
            </a:r>
            <a:r>
              <a:rPr lang="en-GB" sz="24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participating – please follow local guidance, e.g.:</a:t>
            </a:r>
          </a:p>
          <a:p>
            <a:pPr marL="0" indent="0">
              <a:spcAft>
                <a:spcPts val="0"/>
              </a:spcAft>
              <a:buNone/>
            </a:pPr>
            <a:endParaRPr lang="en-GB"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q"/>
            </a:pPr>
            <a:r>
              <a:rPr lang="en-GB" sz="2400" dirty="0" smtClean="0">
                <a:solidFill>
                  <a:schemeClr val="tx1"/>
                </a:solidFill>
              </a:rPr>
              <a:t> Maintain </a:t>
            </a:r>
            <a:r>
              <a:rPr lang="en-GB" sz="2400" dirty="0">
                <a:solidFill>
                  <a:schemeClr val="tx1"/>
                </a:solidFill>
              </a:rPr>
              <a:t>2m+ spacing </a:t>
            </a:r>
            <a:endParaRPr lang="en-GB" sz="2400" dirty="0" smtClean="0">
              <a:solidFill>
                <a:schemeClr val="tx1"/>
              </a:solidFill>
            </a:endParaRPr>
          </a:p>
          <a:p>
            <a:pPr>
              <a:buFont typeface="Wingdings" panose="05000000000000000000" pitchFamily="2" charset="2"/>
              <a:buChar char="q"/>
            </a:pPr>
            <a:r>
              <a:rPr lang="en-GB" sz="2400" dirty="0" smtClean="0">
                <a:solidFill>
                  <a:schemeClr val="tx1"/>
                </a:solidFill>
              </a:rPr>
              <a:t> Wear </a:t>
            </a:r>
            <a:r>
              <a:rPr lang="en-GB" sz="2400" dirty="0">
                <a:solidFill>
                  <a:schemeClr val="tx1"/>
                </a:solidFill>
              </a:rPr>
              <a:t>facemasks</a:t>
            </a:r>
          </a:p>
          <a:p>
            <a:pPr>
              <a:buFont typeface="Wingdings" panose="05000000000000000000" pitchFamily="2" charset="2"/>
              <a:buChar char="q"/>
            </a:pPr>
            <a:r>
              <a:rPr lang="en-GB" sz="2400" dirty="0" smtClean="0">
                <a:solidFill>
                  <a:schemeClr val="tx1"/>
                </a:solidFill>
              </a:rPr>
              <a:t> Well </a:t>
            </a:r>
            <a:r>
              <a:rPr lang="en-GB" sz="2400" dirty="0">
                <a:solidFill>
                  <a:schemeClr val="tx1"/>
                </a:solidFill>
              </a:rPr>
              <a:t>ventilated areas (windows open etc</a:t>
            </a:r>
            <a:r>
              <a:rPr lang="en-GB" sz="2400" dirty="0" smtClean="0">
                <a:solidFill>
                  <a:schemeClr val="tx1"/>
                </a:solidFill>
              </a:rPr>
              <a:t>.)</a:t>
            </a:r>
          </a:p>
          <a:p>
            <a:pPr>
              <a:buFont typeface="Wingdings" panose="05000000000000000000" pitchFamily="2" charset="2"/>
              <a:buChar char="q"/>
            </a:pPr>
            <a:r>
              <a:rPr lang="en-GB" sz="2400" dirty="0" smtClean="0">
                <a:solidFill>
                  <a:schemeClr val="tx1"/>
                </a:solidFill>
              </a:rPr>
              <a:t> Consider </a:t>
            </a:r>
            <a:r>
              <a:rPr lang="en-GB" sz="2400" dirty="0">
                <a:solidFill>
                  <a:schemeClr val="tx1"/>
                </a:solidFill>
              </a:rPr>
              <a:t>use of more </a:t>
            </a:r>
            <a:r>
              <a:rPr lang="en-GB" sz="2400" dirty="0" smtClean="0">
                <a:solidFill>
                  <a:schemeClr val="tx1"/>
                </a:solidFill>
              </a:rPr>
              <a:t>devices </a:t>
            </a:r>
          </a:p>
          <a:p>
            <a:pPr>
              <a:buFont typeface="Wingdings" panose="05000000000000000000" pitchFamily="2" charset="2"/>
              <a:buChar char="q"/>
            </a:pPr>
            <a:r>
              <a:rPr lang="en-GB" sz="2400" dirty="0" smtClean="0">
                <a:solidFill>
                  <a:schemeClr val="tx1"/>
                </a:solidFill>
              </a:rPr>
              <a:t> Consider use of projectors to for easier viewing</a:t>
            </a:r>
          </a:p>
          <a:p>
            <a:pPr marL="0" indent="0">
              <a:spcAft>
                <a:spcPts val="0"/>
              </a:spcAft>
              <a:buNone/>
            </a:pP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0"/>
              </a:spcAft>
              <a:buNone/>
            </a:pP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marL="0" indent="0">
              <a:spcAft>
                <a:spcPts val="0"/>
              </a:spcAft>
              <a:buNone/>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Footer Placeholder 3"/>
          <p:cNvSpPr>
            <a:spLocks noGrp="1"/>
          </p:cNvSpPr>
          <p:nvPr>
            <p:ph type="ftr" sz="quarter" idx="3"/>
          </p:nvPr>
        </p:nvSpPr>
        <p:spPr/>
        <p:txBody>
          <a:bodyPr/>
          <a:lstStyle/>
          <a:p>
            <a:r>
              <a:rPr lang="en-GB" smtClean="0"/>
              <a:t>|     National Patient Safety Improvement Programmes</a:t>
            </a:r>
            <a:endParaRPr lang="en-GB" dirty="0"/>
          </a:p>
        </p:txBody>
      </p:sp>
      <p:sp>
        <p:nvSpPr>
          <p:cNvPr id="5" name="Slide Number Placeholder 4"/>
          <p:cNvSpPr>
            <a:spLocks noGrp="1"/>
          </p:cNvSpPr>
          <p:nvPr>
            <p:ph type="sldNum" sz="quarter" idx="4"/>
          </p:nvPr>
        </p:nvSpPr>
        <p:spPr/>
        <p:txBody>
          <a:bodyPr/>
          <a:lstStyle/>
          <a:p>
            <a:fld id="{C444E201-67E6-4C84-91CE-EF6C201C1FBB}" type="slidenum">
              <a:rPr lang="en-GB" smtClean="0"/>
              <a:pPr/>
              <a:t>2</a:t>
            </a:fld>
            <a:endParaRPr lang="en-GB" dirty="0"/>
          </a:p>
        </p:txBody>
      </p:sp>
      <p:pic>
        <p:nvPicPr>
          <p:cNvPr id="7" name="Picture 2" descr="Trisha Greenhalgh 😷 #CovidIsAirborne on Twitter: &quot;Now we are four: HANDS  [wash] FACE [mask] SPACE [distance] REPLACE [air, by ventilating]… &quot;"/>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546470" y="4439017"/>
            <a:ext cx="5013790" cy="1619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5862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E1FB96D-0F4E-4ECD-9CCC-7E86242B0AE3}"/>
              </a:ext>
            </a:extLst>
          </p:cNvPr>
          <p:cNvSpPr>
            <a:spLocks noGrp="1"/>
          </p:cNvSpPr>
          <p:nvPr>
            <p:ph type="ctrTitle"/>
          </p:nvPr>
        </p:nvSpPr>
        <p:spPr>
          <a:xfrm>
            <a:off x="971320" y="1626592"/>
            <a:ext cx="10738081" cy="2387600"/>
          </a:xfrm>
        </p:spPr>
        <p:txBody>
          <a:bodyPr/>
          <a:lstStyle/>
          <a:p>
            <a:r>
              <a:rPr lang="en-GB" dirty="0"/>
              <a:t>Taking </a:t>
            </a:r>
            <a:r>
              <a:rPr lang="en-GB" dirty="0" smtClean="0"/>
              <a:t>physiological observations (NEWS2)</a:t>
            </a:r>
            <a:endParaRPr lang="en-GB" dirty="0"/>
          </a:p>
        </p:txBody>
      </p:sp>
      <p:sp>
        <p:nvSpPr>
          <p:cNvPr id="3" name="Subtitle 2">
            <a:extLst>
              <a:ext uri="{FF2B5EF4-FFF2-40B4-BE49-F238E27FC236}">
                <a16:creationId xmlns="" xmlns:a16="http://schemas.microsoft.com/office/drawing/2014/main" id="{B44CB570-7523-4DF2-8BB0-6C3FEC7C7141}"/>
              </a:ext>
            </a:extLst>
          </p:cNvPr>
          <p:cNvSpPr>
            <a:spLocks noGrp="1"/>
          </p:cNvSpPr>
          <p:nvPr>
            <p:ph type="subTitle" idx="1"/>
          </p:nvPr>
        </p:nvSpPr>
        <p:spPr>
          <a:xfrm>
            <a:off x="971320" y="4230482"/>
            <a:ext cx="10738081" cy="642567"/>
          </a:xfrm>
        </p:spPr>
        <p:txBody>
          <a:bodyPr/>
          <a:lstStyle/>
          <a:p>
            <a:r>
              <a:rPr lang="en-GB" dirty="0"/>
              <a:t> </a:t>
            </a:r>
          </a:p>
        </p:txBody>
      </p:sp>
      <p:sp>
        <p:nvSpPr>
          <p:cNvPr id="6" name="Text Placeholder 5">
            <a:extLst>
              <a:ext uri="{FF2B5EF4-FFF2-40B4-BE49-F238E27FC236}">
                <a16:creationId xmlns="" xmlns:a16="http://schemas.microsoft.com/office/drawing/2014/main" id="{7C2325FA-844A-48E2-8389-6FA0F9130DFA}"/>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9515753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59672" y="1299582"/>
            <a:ext cx="3163387" cy="5390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6415" y="1417638"/>
            <a:ext cx="2536500" cy="4284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l"/>
            <a:r>
              <a:rPr lang="en-GB" sz="4000" b="1" dirty="0">
                <a:solidFill>
                  <a:schemeClr val="tx2"/>
                </a:solidFill>
              </a:rPr>
              <a:t>Making NEWS accessible</a:t>
            </a:r>
            <a:endParaRPr lang="en-GB" sz="4000" b="1" dirty="0"/>
          </a:p>
        </p:txBody>
      </p:sp>
      <p:graphicFrame>
        <p:nvGraphicFramePr>
          <p:cNvPr id="4" name="Content Placeholder 3"/>
          <p:cNvGraphicFramePr>
            <a:graphicFrameLocks noGrp="1"/>
          </p:cNvGraphicFramePr>
          <p:nvPr>
            <p:ph idx="1"/>
            <p:extLst/>
          </p:nvPr>
        </p:nvGraphicFramePr>
        <p:xfrm>
          <a:off x="2711624" y="2797772"/>
          <a:ext cx="5328592" cy="322351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TextBox 2"/>
          <p:cNvSpPr txBox="1"/>
          <p:nvPr/>
        </p:nvSpPr>
        <p:spPr>
          <a:xfrm>
            <a:off x="7841105" y="496547"/>
            <a:ext cx="2162723" cy="830997"/>
          </a:xfrm>
          <a:prstGeom prst="rect">
            <a:avLst/>
          </a:prstGeom>
          <a:solidFill>
            <a:schemeClr val="accent5">
              <a:lumMod val="75000"/>
            </a:schemeClr>
          </a:solidFill>
        </p:spPr>
        <p:txBody>
          <a:bodyPr wrap="square" rtlCol="0">
            <a:spAutoFit/>
          </a:bodyPr>
          <a:lstStyle/>
          <a:p>
            <a:pPr algn="ctr"/>
            <a:r>
              <a:rPr lang="en-GB" sz="4800" b="1" dirty="0">
                <a:solidFill>
                  <a:prstClr val="white"/>
                </a:solidFill>
                <a:latin typeface="Calibri"/>
              </a:rPr>
              <a:t>SBARD</a:t>
            </a:r>
          </a:p>
        </p:txBody>
      </p:sp>
      <p:sp>
        <p:nvSpPr>
          <p:cNvPr id="5" name="TextBox 4"/>
          <p:cNvSpPr txBox="1"/>
          <p:nvPr/>
        </p:nvSpPr>
        <p:spPr>
          <a:xfrm>
            <a:off x="6512918" y="0"/>
            <a:ext cx="1368152" cy="1862048"/>
          </a:xfrm>
          <a:prstGeom prst="rect">
            <a:avLst/>
          </a:prstGeom>
          <a:noFill/>
        </p:spPr>
        <p:txBody>
          <a:bodyPr wrap="square" rtlCol="0">
            <a:spAutoFit/>
          </a:bodyPr>
          <a:lstStyle/>
          <a:p>
            <a:r>
              <a:rPr lang="en-GB" sz="11500" b="1" dirty="0">
                <a:solidFill>
                  <a:srgbClr val="1F497D"/>
                </a:solidFill>
                <a:latin typeface="Calibri"/>
              </a:rPr>
              <a:t>+</a:t>
            </a:r>
          </a:p>
        </p:txBody>
      </p:sp>
      <p:grpSp>
        <p:nvGrpSpPr>
          <p:cNvPr id="10" name="Group 9"/>
          <p:cNvGrpSpPr/>
          <p:nvPr/>
        </p:nvGrpSpPr>
        <p:grpSpPr>
          <a:xfrm>
            <a:off x="1679575" y="6310874"/>
            <a:ext cx="8633916" cy="520820"/>
            <a:chOff x="155575" y="6310874"/>
            <a:chExt cx="8633916" cy="520820"/>
          </a:xfrm>
        </p:grpSpPr>
        <p:pic>
          <p:nvPicPr>
            <p:cNvPr id="11" name="Picture 2"/>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916045" y="6369346"/>
              <a:ext cx="1910324" cy="462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934679" y="6310874"/>
              <a:ext cx="769340" cy="484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8060221" y="6402792"/>
              <a:ext cx="729270" cy="276999"/>
            </a:xfrm>
            <a:prstGeom prst="rect">
              <a:avLst/>
            </a:prstGeom>
            <a:noFill/>
          </p:spPr>
          <p:txBody>
            <a:bodyPr wrap="square" rtlCol="0">
              <a:spAutoFit/>
            </a:bodyPr>
            <a:lstStyle/>
            <a:p>
              <a:r>
                <a:rPr lang="en-GB" sz="1200" dirty="0">
                  <a:solidFill>
                    <a:prstClr val="black"/>
                  </a:solidFill>
                  <a:latin typeface="Calibri"/>
                </a:rPr>
                <a:t>2019</a:t>
              </a:r>
            </a:p>
          </p:txBody>
        </p:sp>
        <p:pic>
          <p:nvPicPr>
            <p:cNvPr id="14" name="Picture 13">
              <a:extLst>
                <a:ext uri="{FF2B5EF4-FFF2-40B4-BE49-F238E27FC236}">
                  <a16:creationId xmlns="" xmlns:a16="http://schemas.microsoft.com/office/drawing/2014/main" id="{52CCE14D-FB92-452D-B0C7-E88DF1564296}"/>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949729" y="6513654"/>
              <a:ext cx="1517650" cy="139700"/>
            </a:xfrm>
            <a:prstGeom prst="rect">
              <a:avLst/>
            </a:prstGeom>
          </p:spPr>
        </p:pic>
        <p:pic>
          <p:nvPicPr>
            <p:cNvPr id="15" name="Picture 14">
              <a:extLst>
                <a:ext uri="{FF2B5EF4-FFF2-40B4-BE49-F238E27FC236}">
                  <a16:creationId xmlns="" xmlns:a16="http://schemas.microsoft.com/office/drawing/2014/main" id="{1688C5AA-7470-49FB-AF19-9A153B0D0FC3}"/>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6459413" y="6415419"/>
              <a:ext cx="993269" cy="389850"/>
            </a:xfrm>
            <a:prstGeom prst="rect">
              <a:avLst/>
            </a:prstGeom>
          </p:spPr>
        </p:pic>
        <p:pic>
          <p:nvPicPr>
            <p:cNvPr id="16" name="Picture 15">
              <a:extLst>
                <a:ext uri="{FF2B5EF4-FFF2-40B4-BE49-F238E27FC236}">
                  <a16:creationId xmlns="" xmlns:a16="http://schemas.microsoft.com/office/drawing/2014/main" id="{C9EE15D2-76C5-4B3B-9A67-54667650C8E7}"/>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155575" y="6356386"/>
              <a:ext cx="1236558" cy="454237"/>
            </a:xfrm>
            <a:prstGeom prst="rect">
              <a:avLst/>
            </a:prstGeom>
          </p:spPr>
        </p:pic>
      </p:grpSp>
      <p:pic>
        <p:nvPicPr>
          <p:cNvPr id="3074" name="Picture 2"/>
          <p:cNvPicPr>
            <a:picLocks noChangeAspect="1" noChangeArrowheads="1"/>
          </p:cNvPicPr>
          <p:nvPr/>
        </p:nvPicPr>
        <p:blipFill rotWithShape="1">
          <a:blip r:embed="rId15" cstate="email">
            <a:extLst>
              <a:ext uri="{28A0092B-C50C-407E-A947-70E740481C1C}">
                <a14:useLocalDpi xmlns:a14="http://schemas.microsoft.com/office/drawing/2010/main"/>
              </a:ext>
            </a:extLst>
          </a:blip>
          <a:srcRect/>
          <a:stretch/>
        </p:blipFill>
        <p:spPr bwMode="auto">
          <a:xfrm>
            <a:off x="9032135" y="2415078"/>
            <a:ext cx="2730519" cy="1843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379862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7CC65AF-35FD-7849-B8F7-8482145CE2EB}"/>
              </a:ext>
            </a:extLst>
          </p:cNvPr>
          <p:cNvSpPr>
            <a:spLocks noGrp="1"/>
          </p:cNvSpPr>
          <p:nvPr>
            <p:ph type="title"/>
          </p:nvPr>
        </p:nvSpPr>
        <p:spPr>
          <a:xfrm>
            <a:off x="813911" y="842962"/>
            <a:ext cx="10752000" cy="557213"/>
          </a:xfrm>
        </p:spPr>
        <p:txBody>
          <a:bodyPr>
            <a:normAutofit fontScale="90000"/>
          </a:bodyPr>
          <a:lstStyle/>
          <a:p>
            <a:r>
              <a:rPr lang="en-GB" sz="4400" dirty="0" smtClean="0">
                <a:solidFill>
                  <a:srgbClr val="005EB8"/>
                </a:solidFill>
                <a:latin typeface="Calibri" panose="020F0502020204030204" pitchFamily="34" charset="0"/>
                <a:cs typeface="Calibri" panose="020F0502020204030204" pitchFamily="34" charset="0"/>
              </a:rPr>
              <a:t>When </a:t>
            </a:r>
            <a:r>
              <a:rPr lang="en-GB" sz="4400" dirty="0">
                <a:solidFill>
                  <a:srgbClr val="005EB8"/>
                </a:solidFill>
                <a:latin typeface="Calibri" panose="020F0502020204030204" pitchFamily="34" charset="0"/>
                <a:cs typeface="Calibri" panose="020F0502020204030204" pitchFamily="34" charset="0"/>
              </a:rPr>
              <a:t>should we take </a:t>
            </a:r>
            <a:r>
              <a:rPr lang="en-GB" sz="4400" dirty="0" smtClean="0">
                <a:solidFill>
                  <a:srgbClr val="005EB8"/>
                </a:solidFill>
                <a:latin typeface="Calibri" panose="020F0502020204030204" pitchFamily="34" charset="0"/>
                <a:cs typeface="Calibri" panose="020F0502020204030204" pitchFamily="34" charset="0"/>
              </a:rPr>
              <a:t>physiological observations</a:t>
            </a:r>
            <a:r>
              <a:rPr lang="en-GB" sz="4400" dirty="0">
                <a:solidFill>
                  <a:srgbClr val="005EB8"/>
                </a:solidFill>
                <a:latin typeface="Calibri" panose="020F0502020204030204" pitchFamily="34" charset="0"/>
                <a:cs typeface="Calibri" panose="020F0502020204030204" pitchFamily="34" charset="0"/>
              </a:rPr>
              <a:t>?</a:t>
            </a:r>
            <a:r>
              <a:rPr lang="en-GB" sz="4400" dirty="0">
                <a:solidFill>
                  <a:prstClr val="black"/>
                </a:solidFill>
                <a:latin typeface="Calibri" panose="020F0502020204030204" pitchFamily="34" charset="0"/>
                <a:cs typeface="Calibri" panose="020F0502020204030204" pitchFamily="34" charset="0"/>
              </a:rPr>
              <a:t/>
            </a:r>
            <a:br>
              <a:rPr lang="en-GB" sz="4400" dirty="0">
                <a:solidFill>
                  <a:prstClr val="black"/>
                </a:solidFill>
                <a:latin typeface="Calibri" panose="020F0502020204030204" pitchFamily="34" charset="0"/>
                <a:cs typeface="Calibri" panose="020F0502020204030204" pitchFamily="34" charset="0"/>
              </a:rPr>
            </a:br>
            <a:r>
              <a:rPr lang="en-GB" dirty="0"/>
              <a:t/>
            </a:r>
            <a:br>
              <a:rPr lang="en-GB" dirty="0"/>
            </a:br>
            <a:endParaRPr lang="en-GB" dirty="0"/>
          </a:p>
        </p:txBody>
      </p:sp>
      <p:sp>
        <p:nvSpPr>
          <p:cNvPr id="3" name="Content Placeholder 2">
            <a:extLst>
              <a:ext uri="{FF2B5EF4-FFF2-40B4-BE49-F238E27FC236}">
                <a16:creationId xmlns="" xmlns:a16="http://schemas.microsoft.com/office/drawing/2014/main" id="{55E6604F-FEE9-804B-A553-C94094020BD1}"/>
              </a:ext>
            </a:extLst>
          </p:cNvPr>
          <p:cNvSpPr>
            <a:spLocks noGrp="1"/>
          </p:cNvSpPr>
          <p:nvPr>
            <p:ph idx="1"/>
          </p:nvPr>
        </p:nvSpPr>
        <p:spPr>
          <a:xfrm>
            <a:off x="959756" y="1557338"/>
            <a:ext cx="10752000" cy="4315236"/>
          </a:xfrm>
        </p:spPr>
        <p:txBody>
          <a:bodyPr>
            <a:normAutofit fontScale="85000" lnSpcReduction="10000"/>
          </a:bodyPr>
          <a:lstStyle/>
          <a:p>
            <a:pPr>
              <a:buFont typeface="Wingdings" panose="05000000000000000000" pitchFamily="2" charset="2"/>
              <a:buChar char="v"/>
            </a:pPr>
            <a:r>
              <a:rPr lang="en-GB" sz="3200" dirty="0" smtClean="0">
                <a:solidFill>
                  <a:prstClr val="black"/>
                </a:solidFill>
                <a:latin typeface="Calibri" panose="020F0502020204030204" pitchFamily="34" charset="0"/>
                <a:cs typeface="Calibri" panose="020F0502020204030204" pitchFamily="34" charset="0"/>
              </a:rPr>
              <a:t>If </a:t>
            </a:r>
            <a:r>
              <a:rPr lang="en-GB" sz="3200" dirty="0">
                <a:solidFill>
                  <a:prstClr val="black"/>
                </a:solidFill>
                <a:latin typeface="Calibri" panose="020F0502020204030204" pitchFamily="34" charset="0"/>
                <a:cs typeface="Calibri" panose="020F0502020204030204" pitchFamily="34" charset="0"/>
              </a:rPr>
              <a:t>your </a:t>
            </a:r>
            <a:r>
              <a:rPr lang="en-GB" sz="3200" dirty="0" smtClean="0">
                <a:solidFill>
                  <a:prstClr val="black"/>
                </a:solidFill>
                <a:latin typeface="Calibri" panose="020F0502020204030204" pitchFamily="34" charset="0"/>
                <a:cs typeface="Calibri" panose="020F0502020204030204" pitchFamily="34" charset="0"/>
              </a:rPr>
              <a:t>resident </a:t>
            </a:r>
            <a:r>
              <a:rPr lang="en-GB" sz="3200" dirty="0">
                <a:solidFill>
                  <a:prstClr val="black"/>
                </a:solidFill>
                <a:latin typeface="Calibri" panose="020F0502020204030204" pitchFamily="34" charset="0"/>
                <a:cs typeface="Calibri" panose="020F0502020204030204" pitchFamily="34" charset="0"/>
              </a:rPr>
              <a:t>is displaying any </a:t>
            </a:r>
            <a:r>
              <a:rPr lang="en-GB" sz="3200" b="1" dirty="0">
                <a:solidFill>
                  <a:srgbClr val="FF0000"/>
                </a:solidFill>
                <a:latin typeface="Calibri" panose="020F0502020204030204" pitchFamily="34" charset="0"/>
                <a:cs typeface="Calibri" panose="020F0502020204030204" pitchFamily="34" charset="0"/>
              </a:rPr>
              <a:t>unusual signs </a:t>
            </a:r>
            <a:r>
              <a:rPr lang="en-GB" sz="3200" dirty="0">
                <a:solidFill>
                  <a:prstClr val="black"/>
                </a:solidFill>
                <a:latin typeface="Calibri" panose="020F0502020204030204" pitchFamily="34" charset="0"/>
                <a:cs typeface="Calibri" panose="020F0502020204030204" pitchFamily="34" charset="0"/>
              </a:rPr>
              <a:t>it is</a:t>
            </a:r>
            <a:r>
              <a:rPr lang="en-GB" sz="3200" b="1" dirty="0">
                <a:solidFill>
                  <a:srgbClr val="FFC000"/>
                </a:solidFill>
                <a:latin typeface="Calibri" panose="020F0502020204030204" pitchFamily="34" charset="0"/>
                <a:cs typeface="Calibri" panose="020F0502020204030204" pitchFamily="34" charset="0"/>
              </a:rPr>
              <a:t> ALWAYS </a:t>
            </a:r>
            <a:r>
              <a:rPr lang="en-GB" sz="3200" dirty="0">
                <a:solidFill>
                  <a:prstClr val="black"/>
                </a:solidFill>
                <a:latin typeface="Calibri" panose="020F0502020204030204" pitchFamily="34" charset="0"/>
                <a:cs typeface="Calibri" panose="020F0502020204030204" pitchFamily="34" charset="0"/>
              </a:rPr>
              <a:t>best to take a set of observations and repeat until you feel this issue has resolved. </a:t>
            </a:r>
            <a:r>
              <a:rPr lang="en-GB" sz="3200" dirty="0" smtClean="0">
                <a:solidFill>
                  <a:prstClr val="black"/>
                </a:solidFill>
                <a:latin typeface="Calibri" panose="020F0502020204030204" pitchFamily="34" charset="0"/>
                <a:cs typeface="Calibri" panose="020F0502020204030204" pitchFamily="34" charset="0"/>
              </a:rPr>
              <a:t>This </a:t>
            </a:r>
            <a:r>
              <a:rPr lang="en-GB" sz="3200" dirty="0">
                <a:solidFill>
                  <a:prstClr val="black"/>
                </a:solidFill>
                <a:latin typeface="Calibri" panose="020F0502020204030204" pitchFamily="34" charset="0"/>
                <a:cs typeface="Calibri" panose="020F0502020204030204" pitchFamily="34" charset="0"/>
              </a:rPr>
              <a:t>way you can identify if a </a:t>
            </a:r>
            <a:r>
              <a:rPr lang="en-GB" sz="3200" dirty="0" smtClean="0">
                <a:solidFill>
                  <a:prstClr val="black"/>
                </a:solidFill>
                <a:latin typeface="Calibri" panose="020F0502020204030204" pitchFamily="34" charset="0"/>
                <a:cs typeface="Calibri" panose="020F0502020204030204" pitchFamily="34" charset="0"/>
              </a:rPr>
              <a:t>resident </a:t>
            </a:r>
            <a:r>
              <a:rPr lang="en-GB" sz="3200" dirty="0">
                <a:solidFill>
                  <a:prstClr val="black"/>
                </a:solidFill>
                <a:latin typeface="Calibri" panose="020F0502020204030204" pitchFamily="34" charset="0"/>
                <a:cs typeface="Calibri" panose="020F0502020204030204" pitchFamily="34" charset="0"/>
              </a:rPr>
              <a:t>is becoming or is medically unwell. </a:t>
            </a:r>
            <a:endParaRPr lang="en-GB" sz="3200" dirty="0" smtClean="0">
              <a:solidFill>
                <a:prstClr val="black"/>
              </a:solidFill>
              <a:latin typeface="Calibri" panose="020F0502020204030204" pitchFamily="34" charset="0"/>
              <a:cs typeface="Calibri" panose="020F0502020204030204" pitchFamily="34" charset="0"/>
            </a:endParaRPr>
          </a:p>
          <a:p>
            <a:pPr>
              <a:buFont typeface="Wingdings" panose="05000000000000000000" pitchFamily="2" charset="2"/>
              <a:buChar char="v"/>
            </a:pPr>
            <a:endParaRPr lang="en-GB" sz="3200" dirty="0" smtClean="0">
              <a:solidFill>
                <a:prstClr val="black"/>
              </a:solidFill>
              <a:latin typeface="Calibri" panose="020F0502020204030204" pitchFamily="34" charset="0"/>
              <a:cs typeface="Calibri" panose="020F0502020204030204" pitchFamily="34" charset="0"/>
            </a:endParaRPr>
          </a:p>
          <a:p>
            <a:pPr>
              <a:buFont typeface="Wingdings" panose="05000000000000000000" pitchFamily="2" charset="2"/>
              <a:buChar char="v"/>
            </a:pPr>
            <a:r>
              <a:rPr lang="en-GB" sz="3200" dirty="0" smtClean="0">
                <a:solidFill>
                  <a:prstClr val="black"/>
                </a:solidFill>
                <a:latin typeface="Calibri" panose="020F0502020204030204" pitchFamily="34" charset="0"/>
                <a:cs typeface="Calibri" panose="020F0502020204030204" pitchFamily="34" charset="0"/>
              </a:rPr>
              <a:t>Any </a:t>
            </a:r>
            <a:r>
              <a:rPr lang="en-GB" sz="3200" b="1" dirty="0" smtClean="0">
                <a:solidFill>
                  <a:srgbClr val="00B050"/>
                </a:solidFill>
                <a:latin typeface="Calibri" panose="020F0502020204030204" pitchFamily="34" charset="0"/>
                <a:cs typeface="Calibri" panose="020F0502020204030204" pitchFamily="34" charset="0"/>
              </a:rPr>
              <a:t>exception</a:t>
            </a:r>
            <a:r>
              <a:rPr lang="en-GB" sz="3200" dirty="0" smtClean="0">
                <a:solidFill>
                  <a:prstClr val="black"/>
                </a:solidFill>
                <a:latin typeface="Calibri" panose="020F0502020204030204" pitchFamily="34" charset="0"/>
                <a:cs typeface="Calibri" panose="020F0502020204030204" pitchFamily="34" charset="0"/>
              </a:rPr>
              <a:t> to this should be outlined by a senior clinical decision maker, e.g. in end of life, agreed limit of treatment, treatment escalation plan or </a:t>
            </a:r>
            <a:r>
              <a:rPr lang="en-GB" sz="3200" dirty="0" err="1" smtClean="0">
                <a:solidFill>
                  <a:prstClr val="black"/>
                </a:solidFill>
                <a:latin typeface="Calibri" panose="020F0502020204030204" pitchFamily="34" charset="0"/>
                <a:cs typeface="Calibri" panose="020F0502020204030204" pitchFamily="34" charset="0"/>
              </a:rPr>
              <a:t>ReSPECT</a:t>
            </a:r>
            <a:r>
              <a:rPr lang="en-GB" sz="3200" dirty="0">
                <a:solidFill>
                  <a:prstClr val="black"/>
                </a:solidFill>
                <a:latin typeface="Calibri" panose="020F0502020204030204" pitchFamily="34" charset="0"/>
                <a:cs typeface="Calibri" panose="020F0502020204030204" pitchFamily="34" charset="0"/>
              </a:rPr>
              <a:t> </a:t>
            </a:r>
            <a:r>
              <a:rPr lang="en-GB" sz="3200" dirty="0" smtClean="0">
                <a:solidFill>
                  <a:prstClr val="black"/>
                </a:solidFill>
                <a:latin typeface="Calibri" panose="020F0502020204030204" pitchFamily="34" charset="0"/>
                <a:cs typeface="Calibri" panose="020F0502020204030204" pitchFamily="34" charset="0"/>
              </a:rPr>
              <a:t>documentation</a:t>
            </a:r>
          </a:p>
          <a:p>
            <a:pPr marL="0" indent="0">
              <a:buNone/>
            </a:pPr>
            <a:endParaRPr lang="en-GB" sz="3200" dirty="0" smtClean="0">
              <a:solidFill>
                <a:prstClr val="black"/>
              </a:solidFill>
              <a:latin typeface="Calibri" panose="020F0502020204030204" pitchFamily="34" charset="0"/>
              <a:cs typeface="Calibri" panose="020F0502020204030204" pitchFamily="34" charset="0"/>
            </a:endParaRPr>
          </a:p>
          <a:p>
            <a:pPr>
              <a:buFont typeface="Wingdings" panose="05000000000000000000" pitchFamily="2" charset="2"/>
              <a:buChar char="v"/>
            </a:pPr>
            <a:r>
              <a:rPr lang="en-GB" sz="3200" dirty="0" smtClean="0">
                <a:solidFill>
                  <a:prstClr val="black"/>
                </a:solidFill>
                <a:latin typeface="Calibri" panose="020F0502020204030204" pitchFamily="34" charset="0"/>
                <a:cs typeface="Calibri" panose="020F0502020204030204" pitchFamily="34" charset="0"/>
              </a:rPr>
              <a:t>Raise your hands if you have heard of NEWS2 (National Early Warning Score 2). What is it?</a:t>
            </a:r>
            <a:endParaRPr lang="en-GB" sz="3200" dirty="0">
              <a:solidFill>
                <a:prstClr val="black"/>
              </a:solidFill>
              <a:latin typeface="Calibri" panose="020F0502020204030204" pitchFamily="34" charset="0"/>
              <a:cs typeface="Calibri" panose="020F0502020204030204" pitchFamily="34" charset="0"/>
            </a:endParaRPr>
          </a:p>
          <a:p>
            <a:pPr marL="0" indent="0">
              <a:buNone/>
            </a:pPr>
            <a:endParaRPr lang="en-GB" dirty="0">
              <a:solidFill>
                <a:prstClr val="black"/>
              </a:solidFill>
            </a:endParaRPr>
          </a:p>
          <a:p>
            <a:pPr marL="0" indent="0">
              <a:buNone/>
            </a:pPr>
            <a:endParaRPr lang="en-GB" dirty="0"/>
          </a:p>
        </p:txBody>
      </p:sp>
      <p:sp>
        <p:nvSpPr>
          <p:cNvPr id="4" name="Footer Placeholder 3">
            <a:extLst>
              <a:ext uri="{FF2B5EF4-FFF2-40B4-BE49-F238E27FC236}">
                <a16:creationId xmlns="" xmlns:a16="http://schemas.microsoft.com/office/drawing/2014/main" id="{1516F977-2F20-BB45-B24B-441ADE1A21C3}"/>
              </a:ext>
            </a:extLst>
          </p:cNvPr>
          <p:cNvSpPr>
            <a:spLocks noGrp="1"/>
          </p:cNvSpPr>
          <p:nvPr>
            <p:ph type="ftr" sz="quarter" idx="3"/>
          </p:nvPr>
        </p:nvSpPr>
        <p:spPr/>
        <p:txBody>
          <a:bodyPr/>
          <a:lstStyle/>
          <a:p>
            <a:r>
              <a:rPr lang="en-GB" dirty="0"/>
              <a:t>|     National Patient Safety Improvement Programmes</a:t>
            </a:r>
          </a:p>
        </p:txBody>
      </p:sp>
      <p:sp>
        <p:nvSpPr>
          <p:cNvPr id="5" name="Slide Number Placeholder 4">
            <a:extLst>
              <a:ext uri="{FF2B5EF4-FFF2-40B4-BE49-F238E27FC236}">
                <a16:creationId xmlns="" xmlns:a16="http://schemas.microsoft.com/office/drawing/2014/main" id="{435E497E-7DB9-524D-ACE8-8D861288CA36}"/>
              </a:ext>
            </a:extLst>
          </p:cNvPr>
          <p:cNvSpPr>
            <a:spLocks noGrp="1"/>
          </p:cNvSpPr>
          <p:nvPr>
            <p:ph type="sldNum" sz="quarter" idx="4"/>
          </p:nvPr>
        </p:nvSpPr>
        <p:spPr/>
        <p:txBody>
          <a:bodyPr/>
          <a:lstStyle/>
          <a:p>
            <a:fld id="{C444E201-67E6-4C84-91CE-EF6C201C1FBB}" type="slidenum">
              <a:rPr lang="en-GB" smtClean="0"/>
              <a:pPr/>
              <a:t>22</a:t>
            </a:fld>
            <a:endParaRPr lang="en-GB" dirty="0"/>
          </a:p>
        </p:txBody>
      </p:sp>
    </p:spTree>
    <p:extLst>
      <p:ext uri="{BB962C8B-B14F-4D97-AF65-F5344CB8AC3E}">
        <p14:creationId xmlns:p14="http://schemas.microsoft.com/office/powerpoint/2010/main" val="2132809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589D12-A7BF-ED43-86D3-1976813287E6}"/>
              </a:ext>
            </a:extLst>
          </p:cNvPr>
          <p:cNvSpPr>
            <a:spLocks noGrp="1"/>
          </p:cNvSpPr>
          <p:nvPr>
            <p:ph type="title"/>
          </p:nvPr>
        </p:nvSpPr>
        <p:spPr>
          <a:xfrm>
            <a:off x="652790" y="652162"/>
            <a:ext cx="10752000" cy="897008"/>
          </a:xfrm>
        </p:spPr>
        <p:txBody>
          <a:bodyPr>
            <a:normAutofit/>
          </a:bodyPr>
          <a:lstStyle/>
          <a:p>
            <a:r>
              <a:rPr lang="en-GB" dirty="0"/>
              <a:t>COVID-19 pandemic in care homes</a:t>
            </a:r>
          </a:p>
        </p:txBody>
      </p:sp>
      <p:sp>
        <p:nvSpPr>
          <p:cNvPr id="4" name="Footer Placeholder 3">
            <a:extLst>
              <a:ext uri="{FF2B5EF4-FFF2-40B4-BE49-F238E27FC236}">
                <a16:creationId xmlns="" xmlns:a16="http://schemas.microsoft.com/office/drawing/2014/main" id="{642681F8-9DC9-514F-913E-599A2EE85ED0}"/>
              </a:ext>
            </a:extLst>
          </p:cNvPr>
          <p:cNvSpPr>
            <a:spLocks noGrp="1"/>
          </p:cNvSpPr>
          <p:nvPr>
            <p:ph type="ftr" sz="quarter" idx="3"/>
          </p:nvPr>
        </p:nvSpPr>
        <p:spPr/>
        <p:txBody>
          <a:bodyPr/>
          <a:lstStyle/>
          <a:p>
            <a:r>
              <a:rPr lang="en-GB" dirty="0"/>
              <a:t>|     National Patient Safety Improvement Programmes</a:t>
            </a:r>
          </a:p>
        </p:txBody>
      </p:sp>
      <p:sp>
        <p:nvSpPr>
          <p:cNvPr id="5" name="Slide Number Placeholder 4">
            <a:extLst>
              <a:ext uri="{FF2B5EF4-FFF2-40B4-BE49-F238E27FC236}">
                <a16:creationId xmlns="" xmlns:a16="http://schemas.microsoft.com/office/drawing/2014/main" id="{4B435CFD-46FA-C94C-8607-667707355BB8}"/>
              </a:ext>
            </a:extLst>
          </p:cNvPr>
          <p:cNvSpPr>
            <a:spLocks noGrp="1"/>
          </p:cNvSpPr>
          <p:nvPr>
            <p:ph type="sldNum" sz="quarter" idx="4"/>
          </p:nvPr>
        </p:nvSpPr>
        <p:spPr/>
        <p:txBody>
          <a:bodyPr/>
          <a:lstStyle/>
          <a:p>
            <a:fld id="{C444E201-67E6-4C84-91CE-EF6C201C1FBB}" type="slidenum">
              <a:rPr lang="en-GB" smtClean="0"/>
              <a:pPr/>
              <a:t>23</a:t>
            </a:fld>
            <a:endParaRPr lang="en-GB" dirty="0"/>
          </a:p>
        </p:txBody>
      </p:sp>
      <p:grpSp>
        <p:nvGrpSpPr>
          <p:cNvPr id="3" name="Group 2">
            <a:extLst>
              <a:ext uri="{FF2B5EF4-FFF2-40B4-BE49-F238E27FC236}">
                <a16:creationId xmlns="" xmlns:a16="http://schemas.microsoft.com/office/drawing/2014/main" id="{E49813F1-A022-DD4D-93D6-523A9BA6C69D}"/>
              </a:ext>
            </a:extLst>
          </p:cNvPr>
          <p:cNvGrpSpPr/>
          <p:nvPr/>
        </p:nvGrpSpPr>
        <p:grpSpPr>
          <a:xfrm>
            <a:off x="486697" y="1701381"/>
            <a:ext cx="11315313" cy="3729679"/>
            <a:chOff x="959756" y="2316486"/>
            <a:chExt cx="6705293" cy="1745773"/>
          </a:xfrm>
        </p:grpSpPr>
        <p:pic>
          <p:nvPicPr>
            <p:cNvPr id="8" name="Picture 7">
              <a:extLst>
                <a:ext uri="{FF2B5EF4-FFF2-40B4-BE49-F238E27FC236}">
                  <a16:creationId xmlns="" xmlns:a16="http://schemas.microsoft.com/office/drawing/2014/main" id="{32F1C0C8-BA08-BB44-96A6-AF52B1585DB5}"/>
                </a:ext>
              </a:extLst>
            </p:cNvPr>
            <p:cNvPicPr>
              <a:picLocks noChangeAspect="1"/>
            </p:cNvPicPr>
            <p:nvPr/>
          </p:nvPicPr>
          <p:blipFill>
            <a:blip r:embed="rId3"/>
            <a:stretch>
              <a:fillRect/>
            </a:stretch>
          </p:blipFill>
          <p:spPr>
            <a:xfrm>
              <a:off x="959756" y="2316486"/>
              <a:ext cx="6705293" cy="1208003"/>
            </a:xfrm>
            <a:prstGeom prst="rect">
              <a:avLst/>
            </a:prstGeom>
          </p:spPr>
        </p:pic>
        <p:pic>
          <p:nvPicPr>
            <p:cNvPr id="10" name="Picture 9">
              <a:extLst>
                <a:ext uri="{FF2B5EF4-FFF2-40B4-BE49-F238E27FC236}">
                  <a16:creationId xmlns="" xmlns:a16="http://schemas.microsoft.com/office/drawing/2014/main" id="{1EEBA0CE-ED6F-9142-96C8-AE0FFFDF13E5}"/>
                </a:ext>
              </a:extLst>
            </p:cNvPr>
            <p:cNvPicPr>
              <a:picLocks noChangeAspect="1"/>
            </p:cNvPicPr>
            <p:nvPr/>
          </p:nvPicPr>
          <p:blipFill>
            <a:blip r:embed="rId4"/>
            <a:stretch>
              <a:fillRect/>
            </a:stretch>
          </p:blipFill>
          <p:spPr>
            <a:xfrm>
              <a:off x="959756" y="3496859"/>
              <a:ext cx="6705293" cy="565400"/>
            </a:xfrm>
            <a:prstGeom prst="rect">
              <a:avLst/>
            </a:prstGeom>
          </p:spPr>
        </p:pic>
      </p:grpSp>
      <p:sp>
        <p:nvSpPr>
          <p:cNvPr id="11" name="Rectangle 10">
            <a:extLst>
              <a:ext uri="{FF2B5EF4-FFF2-40B4-BE49-F238E27FC236}">
                <a16:creationId xmlns="" xmlns:a16="http://schemas.microsoft.com/office/drawing/2014/main" id="{2A304534-C9AC-B845-B1FE-E91D0ACE6B91}"/>
              </a:ext>
            </a:extLst>
          </p:cNvPr>
          <p:cNvSpPr/>
          <p:nvPr/>
        </p:nvSpPr>
        <p:spPr>
          <a:xfrm>
            <a:off x="651679" y="5663536"/>
            <a:ext cx="10668541" cy="369332"/>
          </a:xfrm>
          <a:prstGeom prst="rect">
            <a:avLst/>
          </a:prstGeom>
        </p:spPr>
        <p:txBody>
          <a:bodyPr wrap="square">
            <a:spAutoFit/>
          </a:bodyPr>
          <a:lstStyle/>
          <a:p>
            <a:r>
              <a:rPr lang="en-GB" dirty="0" smtClean="0">
                <a:hlinkClick r:id="rId5"/>
              </a:rPr>
              <a:t>https</a:t>
            </a:r>
            <a:r>
              <a:rPr lang="en-GB" dirty="0">
                <a:hlinkClick r:id="rId5"/>
              </a:rPr>
              <a:t>://www.bgs.org.uk/resources/covid-19-managing-the-covid-19-pandemic-in-care-homes</a:t>
            </a:r>
            <a:r>
              <a:rPr lang="en-GB" dirty="0"/>
              <a:t> </a:t>
            </a:r>
          </a:p>
        </p:txBody>
      </p:sp>
      <p:sp>
        <p:nvSpPr>
          <p:cNvPr id="14" name="Rectangle 13">
            <a:extLst>
              <a:ext uri="{FF2B5EF4-FFF2-40B4-BE49-F238E27FC236}">
                <a16:creationId xmlns="" xmlns:a16="http://schemas.microsoft.com/office/drawing/2014/main" id="{24DBE1C9-C86C-6F4B-AF68-4444275BACCC}"/>
              </a:ext>
            </a:extLst>
          </p:cNvPr>
          <p:cNvSpPr/>
          <p:nvPr/>
        </p:nvSpPr>
        <p:spPr>
          <a:xfrm>
            <a:off x="608545" y="1332049"/>
            <a:ext cx="10668541" cy="369332"/>
          </a:xfrm>
          <a:prstGeom prst="rect">
            <a:avLst/>
          </a:prstGeom>
        </p:spPr>
        <p:txBody>
          <a:bodyPr wrap="square">
            <a:spAutoFit/>
          </a:bodyPr>
          <a:lstStyle/>
          <a:p>
            <a:r>
              <a:rPr lang="en-GB" dirty="0"/>
              <a:t>Recommendations from the British Geriatrics Society:</a:t>
            </a:r>
          </a:p>
        </p:txBody>
      </p:sp>
    </p:spTree>
    <p:extLst>
      <p:ext uri="{BB962C8B-B14F-4D97-AF65-F5344CB8AC3E}">
        <p14:creationId xmlns:p14="http://schemas.microsoft.com/office/powerpoint/2010/main" val="210613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 xmlns:a16="http://schemas.microsoft.com/office/drawing/2014/main" id="{3A01357E-B2B6-1E4C-B402-AE29BE2DFD92}"/>
              </a:ext>
            </a:extLst>
          </p:cNvPr>
          <p:cNvSpPr>
            <a:spLocks noGrp="1"/>
          </p:cNvSpPr>
          <p:nvPr>
            <p:ph type="title"/>
          </p:nvPr>
        </p:nvSpPr>
        <p:spPr/>
        <p:txBody>
          <a:bodyPr>
            <a:normAutofit/>
          </a:bodyPr>
          <a:lstStyle/>
          <a:p>
            <a:r>
              <a:rPr lang="en-GB" dirty="0"/>
              <a:t>The NEWS2 tool measures 6 vital signs or observations to determine </a:t>
            </a:r>
            <a:r>
              <a:rPr lang="en-GB" dirty="0" smtClean="0"/>
              <a:t>level </a:t>
            </a:r>
            <a:r>
              <a:rPr lang="en-GB" dirty="0"/>
              <a:t>of illness </a:t>
            </a:r>
            <a:r>
              <a:rPr lang="en-GB" dirty="0" smtClean="0"/>
              <a:t>via </a:t>
            </a:r>
            <a:r>
              <a:rPr lang="en-GB" dirty="0"/>
              <a:t>a overall score</a:t>
            </a:r>
          </a:p>
        </p:txBody>
      </p:sp>
      <p:graphicFrame>
        <p:nvGraphicFramePr>
          <p:cNvPr id="7" name="Content Placeholder 2">
            <a:extLst>
              <a:ext uri="{FF2B5EF4-FFF2-40B4-BE49-F238E27FC236}">
                <a16:creationId xmlns="" xmlns:a16="http://schemas.microsoft.com/office/drawing/2014/main" id="{60524B07-5E6C-4C45-A3B3-D2B9D200EFDD}"/>
              </a:ext>
            </a:extLst>
          </p:cNvPr>
          <p:cNvGraphicFramePr>
            <a:graphicFrameLocks noGrp="1"/>
          </p:cNvGraphicFramePr>
          <p:nvPr>
            <p:ph idx="1"/>
            <p:extLst>
              <p:ext uri="{D42A27DB-BD31-4B8C-83A1-F6EECF244321}">
                <p14:modId xmlns:p14="http://schemas.microsoft.com/office/powerpoint/2010/main" val="3955276500"/>
              </p:ext>
            </p:extLst>
          </p:nvPr>
        </p:nvGraphicFramePr>
        <p:xfrm>
          <a:off x="813911" y="1991637"/>
          <a:ext cx="10752137" cy="3948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 xmlns:a16="http://schemas.microsoft.com/office/drawing/2014/main" id="{AC5D0D86-652F-A34B-8B60-B3E402C16879}"/>
              </a:ext>
            </a:extLst>
          </p:cNvPr>
          <p:cNvSpPr>
            <a:spLocks noGrp="1"/>
          </p:cNvSpPr>
          <p:nvPr>
            <p:ph type="ftr" sz="quarter" idx="3"/>
          </p:nvPr>
        </p:nvSpPr>
        <p:spPr/>
        <p:txBody>
          <a:bodyPr/>
          <a:lstStyle/>
          <a:p>
            <a:r>
              <a:rPr lang="en-GB" dirty="0"/>
              <a:t>|     National Patient Safety Improvement Programmes</a:t>
            </a:r>
          </a:p>
        </p:txBody>
      </p:sp>
      <p:sp>
        <p:nvSpPr>
          <p:cNvPr id="5" name="Slide Number Placeholder 4">
            <a:extLst>
              <a:ext uri="{FF2B5EF4-FFF2-40B4-BE49-F238E27FC236}">
                <a16:creationId xmlns="" xmlns:a16="http://schemas.microsoft.com/office/drawing/2014/main" id="{3344941C-CEB6-7A46-B21E-2819605B7030}"/>
              </a:ext>
            </a:extLst>
          </p:cNvPr>
          <p:cNvSpPr>
            <a:spLocks noGrp="1"/>
          </p:cNvSpPr>
          <p:nvPr>
            <p:ph type="sldNum" sz="quarter" idx="4"/>
          </p:nvPr>
        </p:nvSpPr>
        <p:spPr/>
        <p:txBody>
          <a:bodyPr/>
          <a:lstStyle/>
          <a:p>
            <a:fld id="{C444E201-67E6-4C84-91CE-EF6C201C1FBB}" type="slidenum">
              <a:rPr lang="en-GB"/>
              <a:pPr/>
              <a:t>24</a:t>
            </a:fld>
            <a:endParaRPr lang="en-GB" dirty="0"/>
          </a:p>
        </p:txBody>
      </p:sp>
    </p:spTree>
    <p:extLst>
      <p:ext uri="{BB962C8B-B14F-4D97-AF65-F5344CB8AC3E}">
        <p14:creationId xmlns:p14="http://schemas.microsoft.com/office/powerpoint/2010/main" val="10179637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65895" y="465979"/>
            <a:ext cx="10752000" cy="897008"/>
          </a:xfrm>
        </p:spPr>
        <p:txBody>
          <a:bodyPr/>
          <a:lstStyle/>
          <a:p>
            <a:r>
              <a:rPr lang="en-GB" dirty="0" smtClean="0"/>
              <a:t>Take observations</a:t>
            </a:r>
            <a:endParaRPr lang="en-GB" dirty="0"/>
          </a:p>
        </p:txBody>
      </p:sp>
      <p:sp>
        <p:nvSpPr>
          <p:cNvPr id="4" name="Footer Placeholder 3"/>
          <p:cNvSpPr>
            <a:spLocks noGrp="1"/>
          </p:cNvSpPr>
          <p:nvPr>
            <p:ph type="ftr" sz="quarter" idx="4294967295"/>
          </p:nvPr>
        </p:nvSpPr>
        <p:spPr>
          <a:xfrm>
            <a:off x="0" y="6265863"/>
            <a:ext cx="4114800" cy="365125"/>
          </a:xfrm>
        </p:spPr>
        <p:txBody>
          <a:bodyPr/>
          <a:lstStyle/>
          <a:p>
            <a:r>
              <a:rPr lang="en-GB" dirty="0" smtClean="0"/>
              <a:t>|     National Patient Safety Improvement Programmes</a:t>
            </a:r>
            <a:endParaRPr lang="en-GB" dirty="0"/>
          </a:p>
        </p:txBody>
      </p:sp>
      <p:sp>
        <p:nvSpPr>
          <p:cNvPr id="5" name="Slide Number Placeholder 4"/>
          <p:cNvSpPr>
            <a:spLocks noGrp="1"/>
          </p:cNvSpPr>
          <p:nvPr>
            <p:ph type="sldNum" sz="quarter" idx="4294967295"/>
          </p:nvPr>
        </p:nvSpPr>
        <p:spPr>
          <a:xfrm>
            <a:off x="0" y="6265863"/>
            <a:ext cx="692150" cy="365125"/>
          </a:xfrm>
        </p:spPr>
        <p:txBody>
          <a:bodyPr/>
          <a:lstStyle/>
          <a:p>
            <a:fld id="{C444E201-67E6-4C84-91CE-EF6C201C1FBB}" type="slidenum">
              <a:rPr lang="en-GB" smtClean="0"/>
              <a:pPr/>
              <a:t>25</a:t>
            </a:fld>
            <a:endParaRPr lang="en-GB" dirty="0"/>
          </a:p>
        </p:txBody>
      </p:sp>
      <p:pic>
        <p:nvPicPr>
          <p:cNvPr id="7" name="Content Placeholder 5">
            <a:extLst>
              <a:ext uri="{FF2B5EF4-FFF2-40B4-BE49-F238E27FC236}">
                <a16:creationId xmlns="" xmlns:a16="http://schemas.microsoft.com/office/drawing/2014/main" id="{86927D77-87B8-214F-8682-B9117674987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82390" y="1228725"/>
            <a:ext cx="11033360" cy="4833917"/>
          </a:xfrm>
          <a:prstGeom prst="rect">
            <a:avLst/>
          </a:prstGeom>
        </p:spPr>
      </p:pic>
    </p:spTree>
    <p:extLst>
      <p:ext uri="{BB962C8B-B14F-4D97-AF65-F5344CB8AC3E}">
        <p14:creationId xmlns:p14="http://schemas.microsoft.com/office/powerpoint/2010/main" val="2728626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4338D12-3DDC-5641-8A42-024AC5F6B864}"/>
              </a:ext>
            </a:extLst>
          </p:cNvPr>
          <p:cNvSpPr>
            <a:spLocks noGrp="1"/>
          </p:cNvSpPr>
          <p:nvPr>
            <p:ph type="title"/>
          </p:nvPr>
        </p:nvSpPr>
        <p:spPr>
          <a:xfrm>
            <a:off x="467879" y="636609"/>
            <a:ext cx="10752000" cy="578223"/>
          </a:xfrm>
        </p:spPr>
        <p:txBody>
          <a:bodyPr>
            <a:normAutofit/>
          </a:bodyPr>
          <a:lstStyle/>
          <a:p>
            <a:r>
              <a:rPr lang="en-GB" dirty="0" smtClean="0"/>
              <a:t>NEWS2 </a:t>
            </a:r>
            <a:r>
              <a:rPr lang="en-GB" dirty="0"/>
              <a:t>chart</a:t>
            </a:r>
          </a:p>
        </p:txBody>
      </p:sp>
      <p:sp>
        <p:nvSpPr>
          <p:cNvPr id="3" name="Content Placeholder 2">
            <a:extLst>
              <a:ext uri="{FF2B5EF4-FFF2-40B4-BE49-F238E27FC236}">
                <a16:creationId xmlns="" xmlns:a16="http://schemas.microsoft.com/office/drawing/2014/main" id="{ED93A8CF-3A5E-5C43-B412-8235EC8814D3}"/>
              </a:ext>
            </a:extLst>
          </p:cNvPr>
          <p:cNvSpPr>
            <a:spLocks noGrp="1"/>
          </p:cNvSpPr>
          <p:nvPr>
            <p:ph idx="1"/>
          </p:nvPr>
        </p:nvSpPr>
        <p:spPr>
          <a:xfrm>
            <a:off x="813911" y="1543133"/>
            <a:ext cx="5711700" cy="4633830"/>
          </a:xfrm>
        </p:spPr>
        <p:txBody>
          <a:bodyPr>
            <a:normAutofit fontScale="92500"/>
          </a:bodyPr>
          <a:lstStyle/>
          <a:p>
            <a:r>
              <a:rPr lang="en-GB" sz="2800" dirty="0">
                <a:latin typeface="Calibri" panose="020F0502020204030204" pitchFamily="34" charset="0"/>
                <a:cs typeface="Calibri" panose="020F0502020204030204" pitchFamily="34" charset="0"/>
              </a:rPr>
              <a:t>A straight forward way of documenting </a:t>
            </a:r>
            <a:r>
              <a:rPr lang="en-GB" sz="2800" dirty="0" smtClean="0">
                <a:latin typeface="Calibri" panose="020F0502020204030204" pitchFamily="34" charset="0"/>
                <a:cs typeface="Calibri" panose="020F0502020204030204" pitchFamily="34" charset="0"/>
              </a:rPr>
              <a:t>an individual’s observations</a:t>
            </a:r>
            <a:r>
              <a:rPr lang="en-GB" sz="2800" dirty="0">
                <a:latin typeface="Calibri" panose="020F0502020204030204" pitchFamily="34" charset="0"/>
                <a:cs typeface="Calibri" panose="020F0502020204030204" pitchFamily="34" charset="0"/>
              </a:rPr>
              <a:t>. </a:t>
            </a:r>
          </a:p>
          <a:p>
            <a:r>
              <a:rPr lang="en-GB" sz="2800" dirty="0">
                <a:latin typeface="Calibri" panose="020F0502020204030204" pitchFamily="34" charset="0"/>
                <a:cs typeface="Calibri" panose="020F0502020204030204" pitchFamily="34" charset="0"/>
              </a:rPr>
              <a:t>It allows you to quickly identify abnormalities and </a:t>
            </a:r>
            <a:r>
              <a:rPr lang="en-GB" sz="2800" dirty="0" smtClean="0">
                <a:latin typeface="Calibri" panose="020F0502020204030204" pitchFamily="34" charset="0"/>
                <a:cs typeface="Calibri" panose="020F0502020204030204" pitchFamily="34" charset="0"/>
              </a:rPr>
              <a:t>severity - </a:t>
            </a:r>
            <a:r>
              <a:rPr lang="en-GB" sz="2800" dirty="0">
                <a:latin typeface="Calibri" panose="020F0502020204030204" pitchFamily="34" charset="0"/>
                <a:cs typeface="Calibri" panose="020F0502020204030204" pitchFamily="34" charset="0"/>
              </a:rPr>
              <a:t>leading to quicker and more efficient treatment. </a:t>
            </a:r>
          </a:p>
          <a:p>
            <a:r>
              <a:rPr lang="en-GB" sz="2800" dirty="0">
                <a:latin typeface="Calibri" panose="020F0502020204030204" pitchFamily="34" charset="0"/>
                <a:cs typeface="Calibri" panose="020F0502020204030204" pitchFamily="34" charset="0"/>
              </a:rPr>
              <a:t>Plotting each set of observations also identifies trend and allows you to see if </a:t>
            </a:r>
            <a:r>
              <a:rPr lang="en-GB" sz="2800" dirty="0" smtClean="0">
                <a:latin typeface="Calibri" panose="020F0502020204030204" pitchFamily="34" charset="0"/>
                <a:cs typeface="Calibri" panose="020F0502020204030204" pitchFamily="34" charset="0"/>
              </a:rPr>
              <a:t>an individual’s </a:t>
            </a:r>
            <a:r>
              <a:rPr lang="en-GB" sz="2800" dirty="0">
                <a:latin typeface="Calibri" panose="020F0502020204030204" pitchFamily="34" charset="0"/>
                <a:cs typeface="Calibri" panose="020F0502020204030204" pitchFamily="34" charset="0"/>
              </a:rPr>
              <a:t>health is deteriorating. </a:t>
            </a:r>
            <a:endParaRPr lang="en-GB" sz="2800" dirty="0" smtClean="0">
              <a:latin typeface="Calibri" panose="020F0502020204030204" pitchFamily="34" charset="0"/>
              <a:cs typeface="Calibri" panose="020F0502020204030204" pitchFamily="34" charset="0"/>
            </a:endParaRPr>
          </a:p>
          <a:p>
            <a:r>
              <a:rPr lang="en-GB" sz="2800" dirty="0">
                <a:latin typeface="Calibri" panose="020F0502020204030204" pitchFamily="34" charset="0"/>
                <a:cs typeface="Calibri" panose="020F0502020204030204" pitchFamily="34" charset="0"/>
              </a:rPr>
              <a:t>What’s wrong with this chart? How would you handover the latest set of </a:t>
            </a:r>
            <a:r>
              <a:rPr lang="en-GB" sz="2800" dirty="0" err="1">
                <a:latin typeface="Calibri" panose="020F0502020204030204" pitchFamily="34" charset="0"/>
                <a:cs typeface="Calibri" panose="020F0502020204030204" pitchFamily="34" charset="0"/>
              </a:rPr>
              <a:t>obs</a:t>
            </a:r>
            <a:r>
              <a:rPr lang="en-GB" sz="2800" dirty="0" smtClean="0">
                <a:latin typeface="Calibri" panose="020F0502020204030204" pitchFamily="34" charset="0"/>
                <a:cs typeface="Calibri" panose="020F0502020204030204" pitchFamily="34" charset="0"/>
              </a:rPr>
              <a:t>?</a:t>
            </a:r>
            <a:endParaRPr lang="en-GB" sz="2800" dirty="0">
              <a:latin typeface="Calibri" panose="020F0502020204030204" pitchFamily="34" charset="0"/>
              <a:cs typeface="Calibri" panose="020F0502020204030204" pitchFamily="34" charset="0"/>
            </a:endParaRPr>
          </a:p>
        </p:txBody>
      </p:sp>
      <p:sp>
        <p:nvSpPr>
          <p:cNvPr id="4" name="Footer Placeholder 3">
            <a:extLst>
              <a:ext uri="{FF2B5EF4-FFF2-40B4-BE49-F238E27FC236}">
                <a16:creationId xmlns="" xmlns:a16="http://schemas.microsoft.com/office/drawing/2014/main" id="{AC4A538E-EEF2-F64E-819D-CD664B2DDB8B}"/>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     National Patient Safety Improvement Programmes</a:t>
            </a:r>
          </a:p>
        </p:txBody>
      </p:sp>
      <p:sp>
        <p:nvSpPr>
          <p:cNvPr id="5" name="Slide Number Placeholder 4">
            <a:extLst>
              <a:ext uri="{FF2B5EF4-FFF2-40B4-BE49-F238E27FC236}">
                <a16:creationId xmlns="" xmlns:a16="http://schemas.microsoft.com/office/drawing/2014/main" id="{DE02767D-D105-9548-866C-007FB6DCDE5B}"/>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44E201-67E6-4C84-91CE-EF6C201C1FBB}" type="slidenum">
              <a:rPr kumimoji="0" lang="en-GB" sz="1000" b="0" i="0" u="none" strike="noStrike" kern="1200" cap="none" spc="0" normalizeH="0" baseline="0" noProof="0" smtClean="0">
                <a:ln>
                  <a:noFill/>
                </a:ln>
                <a:solidFill>
                  <a:srgbClr val="005EB8"/>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000" b="0"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endParaRPr>
          </a:p>
        </p:txBody>
      </p:sp>
      <p:pic>
        <p:nvPicPr>
          <p:cNvPr id="6" name="Picture 5">
            <a:extLst>
              <a:ext uri="{FF2B5EF4-FFF2-40B4-BE49-F238E27FC236}">
                <a16:creationId xmlns="" xmlns:a16="http://schemas.microsoft.com/office/drawing/2014/main" id="{FD9F6D61-622A-D14A-B09C-2AB0697834DA}"/>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6946491" y="1214832"/>
            <a:ext cx="4029446" cy="496213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955037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05319" y="132703"/>
            <a:ext cx="6438900" cy="6610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447800" y="3027286"/>
            <a:ext cx="3183385" cy="1012055"/>
          </a:xfrm>
          <a:prstGeom prst="rect">
            <a:avLst/>
          </a:prstGeom>
          <a:solidFill>
            <a:schemeClr val="accent1">
              <a:alpha val="0"/>
            </a:schemeClr>
          </a:solidFill>
          <a:ln w="508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005EB8"/>
                </a:solidFill>
                <a:effectLst/>
                <a:uLnTx/>
                <a:uFillTx/>
                <a:latin typeface="Arial" panose="020B0604020202020204"/>
                <a:ea typeface="+mn-ea"/>
                <a:cs typeface="+mn-cs"/>
              </a:rPr>
              <a:t>Added to NEWS2</a:t>
            </a:r>
            <a:endParaRPr kumimoji="0" lang="en-GB" sz="1800" b="0" i="0" u="none" strike="noStrike" kern="1200" cap="none" spc="0" normalizeH="0" baseline="0" noProof="0" dirty="0">
              <a:ln>
                <a:noFill/>
              </a:ln>
              <a:solidFill>
                <a:srgbClr val="005EB8"/>
              </a:solidFill>
              <a:effectLst/>
              <a:uLnTx/>
              <a:uFillTx/>
              <a:latin typeface="Arial" panose="020B0604020202020204"/>
              <a:ea typeface="+mn-ea"/>
              <a:cs typeface="+mn-cs"/>
            </a:endParaRPr>
          </a:p>
        </p:txBody>
      </p:sp>
      <p:sp>
        <p:nvSpPr>
          <p:cNvPr id="5" name="Rectangle 4"/>
          <p:cNvSpPr/>
          <p:nvPr/>
        </p:nvSpPr>
        <p:spPr>
          <a:xfrm>
            <a:off x="1447800" y="123825"/>
            <a:ext cx="8767440" cy="1039150"/>
          </a:xfrm>
          <a:prstGeom prst="rect">
            <a:avLst/>
          </a:prstGeom>
          <a:solidFill>
            <a:schemeClr val="accent1">
              <a:alpha val="0"/>
            </a:schemeClr>
          </a:solid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005EB8"/>
                </a:solidFill>
                <a:effectLst/>
                <a:uLnTx/>
                <a:uFillTx/>
                <a:latin typeface="Arial" panose="020B0604020202020204"/>
                <a:ea typeface="+mn-ea"/>
                <a:cs typeface="+mn-cs"/>
              </a:rPr>
              <a:t>Added to</a:t>
            </a:r>
            <a:r>
              <a:rPr kumimoji="0" lang="en-GB" sz="1800" b="0" i="0" u="none" strike="noStrike" kern="1200" cap="none" spc="0" normalizeH="0" noProof="0" dirty="0" smtClean="0">
                <a:ln>
                  <a:noFill/>
                </a:ln>
                <a:solidFill>
                  <a:srgbClr val="005EB8"/>
                </a:solidFill>
                <a:effectLst/>
                <a:uLnTx/>
                <a:uFillTx/>
                <a:latin typeface="Arial" panose="020B0604020202020204"/>
                <a:ea typeface="+mn-ea"/>
                <a:cs typeface="+mn-cs"/>
              </a:rPr>
              <a:t> NEWS2</a:t>
            </a:r>
            <a:endParaRPr kumimoji="0" lang="en-GB" sz="1800" b="0" i="0" u="none" strike="noStrike" kern="1200" cap="none" spc="0" normalizeH="0" baseline="0" noProof="0" dirty="0">
              <a:ln>
                <a:noFill/>
              </a:ln>
              <a:solidFill>
                <a:srgbClr val="005EB8"/>
              </a:solidFill>
              <a:effectLst/>
              <a:uLnTx/>
              <a:uFillTx/>
              <a:latin typeface="Arial" panose="020B0604020202020204"/>
              <a:ea typeface="+mn-ea"/>
              <a:cs typeface="+mn-cs"/>
            </a:endParaRPr>
          </a:p>
        </p:txBody>
      </p:sp>
    </p:spTree>
    <p:extLst>
      <p:ext uri="{BB962C8B-B14F-4D97-AF65-F5344CB8AC3E}">
        <p14:creationId xmlns:p14="http://schemas.microsoft.com/office/powerpoint/2010/main" val="1730847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A31F1DE-169E-C042-BB52-5268100356DA}"/>
              </a:ext>
            </a:extLst>
          </p:cNvPr>
          <p:cNvSpPr>
            <a:spLocks noGrp="1"/>
          </p:cNvSpPr>
          <p:nvPr>
            <p:ph type="title"/>
          </p:nvPr>
        </p:nvSpPr>
        <p:spPr>
          <a:xfrm>
            <a:off x="311071" y="666432"/>
            <a:ext cx="10752000" cy="897008"/>
          </a:xfrm>
        </p:spPr>
        <p:txBody>
          <a:bodyPr/>
          <a:lstStyle/>
          <a:p>
            <a:r>
              <a:rPr lang="en-GB" dirty="0">
                <a:solidFill>
                  <a:schemeClr val="accent1"/>
                </a:solidFill>
              </a:rPr>
              <a:t> SpO</a:t>
            </a:r>
            <a:r>
              <a:rPr lang="en-GB" baseline="-25000" dirty="0">
                <a:solidFill>
                  <a:schemeClr val="accent1"/>
                </a:solidFill>
              </a:rPr>
              <a:t>2</a:t>
            </a:r>
            <a:r>
              <a:rPr lang="en-GB" dirty="0" smtClean="0">
                <a:solidFill>
                  <a:schemeClr val="accent1"/>
                </a:solidFill>
              </a:rPr>
              <a:t> </a:t>
            </a:r>
            <a:r>
              <a:rPr lang="en-GB" sz="3200" dirty="0" smtClean="0">
                <a:solidFill>
                  <a:schemeClr val="accent1"/>
                </a:solidFill>
              </a:rPr>
              <a:t>Scoring scales- Oxygen levels</a:t>
            </a:r>
            <a:endParaRPr lang="en-GB" dirty="0">
              <a:solidFill>
                <a:schemeClr val="accent1"/>
              </a:solidFill>
            </a:endParaRPr>
          </a:p>
        </p:txBody>
      </p:sp>
      <p:sp>
        <p:nvSpPr>
          <p:cNvPr id="3" name="Content Placeholder 2">
            <a:extLst>
              <a:ext uri="{FF2B5EF4-FFF2-40B4-BE49-F238E27FC236}">
                <a16:creationId xmlns="" xmlns:a16="http://schemas.microsoft.com/office/drawing/2014/main" id="{799CDBE1-6F41-E243-8290-A97F3287E205}"/>
              </a:ext>
            </a:extLst>
          </p:cNvPr>
          <p:cNvSpPr>
            <a:spLocks noGrp="1"/>
          </p:cNvSpPr>
          <p:nvPr>
            <p:ph idx="1"/>
          </p:nvPr>
        </p:nvSpPr>
        <p:spPr>
          <a:xfrm>
            <a:off x="678426" y="1430594"/>
            <a:ext cx="11033574" cy="4834750"/>
          </a:xfrm>
        </p:spPr>
        <p:txBody>
          <a:bodyPr>
            <a:normAutofit lnSpcReduction="10000"/>
          </a:bodyPr>
          <a:lstStyle/>
          <a:p>
            <a:r>
              <a:rPr lang="en-GB" dirty="0" smtClean="0">
                <a:solidFill>
                  <a:schemeClr val="tx1"/>
                </a:solidFill>
              </a:rPr>
              <a:t>Taken </a:t>
            </a:r>
            <a:r>
              <a:rPr lang="en-GB" dirty="0">
                <a:solidFill>
                  <a:schemeClr val="tx1"/>
                </a:solidFill>
              </a:rPr>
              <a:t>by placing a device called an Oximeter over a person’s finger.</a:t>
            </a:r>
          </a:p>
          <a:p>
            <a:r>
              <a:rPr lang="en-GB" dirty="0">
                <a:solidFill>
                  <a:schemeClr val="tx1"/>
                </a:solidFill>
              </a:rPr>
              <a:t>The Oximeter reading gives indication of the percentage of oxygen in the person’s blood.</a:t>
            </a:r>
          </a:p>
          <a:p>
            <a:r>
              <a:rPr lang="en-GB" dirty="0" smtClean="0">
                <a:solidFill>
                  <a:schemeClr val="tx1"/>
                </a:solidFill>
              </a:rPr>
              <a:t>Cold </a:t>
            </a:r>
            <a:r>
              <a:rPr lang="en-GB" dirty="0">
                <a:solidFill>
                  <a:schemeClr val="tx1"/>
                </a:solidFill>
              </a:rPr>
              <a:t>hands, anaemia, poor </a:t>
            </a:r>
            <a:r>
              <a:rPr lang="en-GB" dirty="0" smtClean="0">
                <a:solidFill>
                  <a:schemeClr val="tx1"/>
                </a:solidFill>
              </a:rPr>
              <a:t>circulation, nail varnish </a:t>
            </a:r>
            <a:r>
              <a:rPr lang="en-GB" dirty="0">
                <a:solidFill>
                  <a:schemeClr val="tx1"/>
                </a:solidFill>
              </a:rPr>
              <a:t>or a dirty probe can prevent an accurate reading.</a:t>
            </a:r>
          </a:p>
          <a:p>
            <a:pPr defTabSz="914400">
              <a:spcBef>
                <a:spcPct val="20000"/>
              </a:spcBef>
              <a:spcAft>
                <a:spcPts val="0"/>
              </a:spcAft>
            </a:pPr>
            <a:r>
              <a:rPr lang="en-GB" b="1" dirty="0" smtClean="0">
                <a:solidFill>
                  <a:schemeClr val="tx1"/>
                </a:solidFill>
              </a:rPr>
              <a:t>Use SpO</a:t>
            </a:r>
            <a:r>
              <a:rPr lang="en-GB" b="1" baseline="-25000" dirty="0" smtClean="0">
                <a:solidFill>
                  <a:schemeClr val="tx1"/>
                </a:solidFill>
              </a:rPr>
              <a:t>2 </a:t>
            </a:r>
            <a:r>
              <a:rPr lang="en-GB" b="1" dirty="0">
                <a:solidFill>
                  <a:schemeClr val="tx1"/>
                </a:solidFill>
              </a:rPr>
              <a:t>S</a:t>
            </a:r>
            <a:r>
              <a:rPr lang="en-GB" b="1" dirty="0" smtClean="0">
                <a:solidFill>
                  <a:schemeClr val="tx1"/>
                </a:solidFill>
              </a:rPr>
              <a:t>cale 1 unless </a:t>
            </a:r>
            <a:r>
              <a:rPr lang="en-GB" b="1" dirty="0">
                <a:solidFill>
                  <a:schemeClr val="tx1"/>
                </a:solidFill>
              </a:rPr>
              <a:t>SpO</a:t>
            </a:r>
            <a:r>
              <a:rPr lang="en-GB" b="1" baseline="-25000" dirty="0">
                <a:solidFill>
                  <a:schemeClr val="tx1"/>
                </a:solidFill>
              </a:rPr>
              <a:t>2</a:t>
            </a:r>
            <a:r>
              <a:rPr lang="en-GB" b="1" baseline="-25000" dirty="0"/>
              <a:t> </a:t>
            </a:r>
            <a:r>
              <a:rPr lang="en-GB" b="1" dirty="0">
                <a:solidFill>
                  <a:schemeClr val="tx1"/>
                </a:solidFill>
              </a:rPr>
              <a:t>S</a:t>
            </a:r>
            <a:r>
              <a:rPr lang="en-GB" b="1" dirty="0" smtClean="0">
                <a:solidFill>
                  <a:schemeClr val="tx1"/>
                </a:solidFill>
              </a:rPr>
              <a:t>cale 2 is authorised for specific residents by a competent qualified clinician/clinical decision maker, and the decision </a:t>
            </a:r>
            <a:r>
              <a:rPr lang="en-GB" b="1" dirty="0">
                <a:solidFill>
                  <a:prstClr val="black"/>
                </a:solidFill>
              </a:rPr>
              <a:t>recorded in the </a:t>
            </a:r>
            <a:r>
              <a:rPr lang="en-GB" b="1" dirty="0" smtClean="0">
                <a:solidFill>
                  <a:prstClr val="black"/>
                </a:solidFill>
              </a:rPr>
              <a:t>resident’s </a:t>
            </a:r>
            <a:r>
              <a:rPr lang="en-GB" b="1" dirty="0">
                <a:solidFill>
                  <a:prstClr val="black"/>
                </a:solidFill>
              </a:rPr>
              <a:t>clinical </a:t>
            </a:r>
            <a:r>
              <a:rPr lang="en-GB" b="1" dirty="0" smtClean="0">
                <a:solidFill>
                  <a:prstClr val="black"/>
                </a:solidFill>
              </a:rPr>
              <a:t>notes. </a:t>
            </a:r>
          </a:p>
          <a:p>
            <a:pPr defTabSz="914400">
              <a:spcBef>
                <a:spcPct val="20000"/>
              </a:spcBef>
              <a:spcAft>
                <a:spcPts val="0"/>
              </a:spcAft>
            </a:pPr>
            <a:endParaRPr lang="en-GB" dirty="0" smtClean="0">
              <a:solidFill>
                <a:schemeClr val="tx1"/>
              </a:solidFill>
            </a:endParaRPr>
          </a:p>
          <a:p>
            <a:pPr marL="0" lvl="2" indent="0">
              <a:buNone/>
            </a:pPr>
            <a:r>
              <a:rPr lang="en-GB" b="1" dirty="0" smtClean="0">
                <a:solidFill>
                  <a:srgbClr val="FF0000"/>
                </a:solidFill>
              </a:rPr>
              <a:t>Residents requiring </a:t>
            </a:r>
            <a:r>
              <a:rPr lang="en-GB" b="1" dirty="0">
                <a:solidFill>
                  <a:srgbClr val="FF0000"/>
                </a:solidFill>
              </a:rPr>
              <a:t>SpO</a:t>
            </a:r>
            <a:r>
              <a:rPr lang="en-GB" b="1" baseline="-25000" dirty="0">
                <a:solidFill>
                  <a:srgbClr val="FF0000"/>
                </a:solidFill>
              </a:rPr>
              <a:t>2</a:t>
            </a:r>
            <a:r>
              <a:rPr lang="en-GB" sz="1800" baseline="-25000" dirty="0">
                <a:solidFill>
                  <a:srgbClr val="FF0000"/>
                </a:solidFill>
                <a:latin typeface="Calibri"/>
              </a:rPr>
              <a:t> </a:t>
            </a:r>
            <a:r>
              <a:rPr lang="en-GB" b="1" dirty="0" smtClean="0">
                <a:solidFill>
                  <a:srgbClr val="FF0000"/>
                </a:solidFill>
              </a:rPr>
              <a:t>scale 2 will have </a:t>
            </a:r>
            <a:r>
              <a:rPr lang="en-GB" b="1" dirty="0">
                <a:solidFill>
                  <a:srgbClr val="FF0000"/>
                </a:solidFill>
              </a:rPr>
              <a:t>a prescribed oxygen saturation requirement of </a:t>
            </a:r>
            <a:r>
              <a:rPr lang="en-GB" b="1" dirty="0" smtClean="0">
                <a:solidFill>
                  <a:srgbClr val="FF0000"/>
                </a:solidFill>
              </a:rPr>
              <a:t>88–92</a:t>
            </a:r>
            <a:r>
              <a:rPr lang="en-GB" b="1" dirty="0">
                <a:solidFill>
                  <a:srgbClr val="FF0000"/>
                </a:solidFill>
              </a:rPr>
              <a:t>% (e.g. in </a:t>
            </a:r>
            <a:r>
              <a:rPr lang="en-GB" b="1" dirty="0" smtClean="0">
                <a:solidFill>
                  <a:srgbClr val="FF0000"/>
                </a:solidFill>
              </a:rPr>
              <a:t>people </a:t>
            </a:r>
            <a:r>
              <a:rPr lang="en-GB" b="1" dirty="0">
                <a:solidFill>
                  <a:srgbClr val="FF0000"/>
                </a:solidFill>
              </a:rPr>
              <a:t>who normally retain </a:t>
            </a:r>
            <a:r>
              <a:rPr lang="en-GB" b="1" dirty="0" smtClean="0">
                <a:solidFill>
                  <a:srgbClr val="FF0000"/>
                </a:solidFill>
              </a:rPr>
              <a:t>carbon </a:t>
            </a:r>
            <a:r>
              <a:rPr lang="en-GB" b="1" dirty="0">
                <a:solidFill>
                  <a:srgbClr val="FF0000"/>
                </a:solidFill>
              </a:rPr>
              <a:t>d</a:t>
            </a:r>
            <a:r>
              <a:rPr lang="en-GB" b="1" dirty="0" smtClean="0">
                <a:solidFill>
                  <a:srgbClr val="FF0000"/>
                </a:solidFill>
              </a:rPr>
              <a:t>ioxide </a:t>
            </a:r>
            <a:r>
              <a:rPr lang="en-GB" b="1" dirty="0">
                <a:solidFill>
                  <a:srgbClr val="FF0000"/>
                </a:solidFill>
              </a:rPr>
              <a:t>and need to do this to drive their respiratory effort (hypercapnic respiratory </a:t>
            </a:r>
            <a:r>
              <a:rPr lang="en-GB" b="1" dirty="0" smtClean="0">
                <a:solidFill>
                  <a:srgbClr val="FF0000"/>
                </a:solidFill>
              </a:rPr>
              <a:t>failure) confirmed on blood </a:t>
            </a:r>
            <a:r>
              <a:rPr lang="en-GB" b="1" dirty="0">
                <a:solidFill>
                  <a:srgbClr val="FF0000"/>
                </a:solidFill>
              </a:rPr>
              <a:t>gas analysis on either a prior, or current hospital admission. </a:t>
            </a:r>
            <a:endParaRPr lang="en-GB" b="1" dirty="0" smtClean="0">
              <a:solidFill>
                <a:srgbClr val="FF0000"/>
              </a:solidFill>
            </a:endParaRPr>
          </a:p>
          <a:p>
            <a:pPr marL="0" lvl="2" indent="0" algn="ctr">
              <a:buNone/>
            </a:pPr>
            <a:endParaRPr lang="en-GB" dirty="0" smtClean="0"/>
          </a:p>
          <a:p>
            <a:pPr marL="0" lvl="1" indent="0" algn="ctr">
              <a:buNone/>
            </a:pPr>
            <a:r>
              <a:rPr lang="en-GB" b="1" dirty="0">
                <a:solidFill>
                  <a:schemeClr val="tx1"/>
                </a:solidFill>
              </a:rPr>
              <a:t> </a:t>
            </a:r>
            <a:r>
              <a:rPr lang="en-GB" b="1" dirty="0" smtClean="0">
                <a:solidFill>
                  <a:schemeClr val="tx1"/>
                </a:solidFill>
              </a:rPr>
              <a:t>       To avoid doubt, clearly cross out the SpO2 </a:t>
            </a:r>
            <a:r>
              <a:rPr lang="en-GB" b="1" dirty="0">
                <a:solidFill>
                  <a:schemeClr val="tx1"/>
                </a:solidFill>
              </a:rPr>
              <a:t>scoring scale not being </a:t>
            </a:r>
            <a:r>
              <a:rPr lang="en-GB" b="1" dirty="0" smtClean="0">
                <a:solidFill>
                  <a:schemeClr val="tx1"/>
                </a:solidFill>
              </a:rPr>
              <a:t>used</a:t>
            </a:r>
            <a:endParaRPr lang="en-GB" dirty="0"/>
          </a:p>
          <a:p>
            <a:pPr marL="0" lvl="1" indent="0" algn="ctr">
              <a:buNone/>
            </a:pPr>
            <a:r>
              <a:rPr lang="en-GB" dirty="0" smtClean="0"/>
              <a:t>     </a:t>
            </a:r>
            <a:r>
              <a:rPr lang="en-GB" dirty="0" smtClean="0">
                <a:solidFill>
                  <a:schemeClr val="tx1"/>
                </a:solidFill>
              </a:rPr>
              <a:t>Normal adult parameters: 96-100% </a:t>
            </a:r>
            <a:endParaRPr lang="en-GB" dirty="0"/>
          </a:p>
        </p:txBody>
      </p:sp>
      <p:sp>
        <p:nvSpPr>
          <p:cNvPr id="4" name="Footer Placeholder 3">
            <a:extLst>
              <a:ext uri="{FF2B5EF4-FFF2-40B4-BE49-F238E27FC236}">
                <a16:creationId xmlns="" xmlns:a16="http://schemas.microsoft.com/office/drawing/2014/main" id="{8F0D0076-8B43-734B-B7D0-5E7E0AC47342}"/>
              </a:ext>
            </a:extLst>
          </p:cNvPr>
          <p:cNvSpPr>
            <a:spLocks noGrp="1"/>
          </p:cNvSpPr>
          <p:nvPr>
            <p:ph type="ftr" sz="quarter" idx="3"/>
          </p:nvPr>
        </p:nvSpPr>
        <p:spPr/>
        <p:txBody>
          <a:bodyPr/>
          <a:lstStyle/>
          <a:p>
            <a:r>
              <a:rPr lang="en-GB" dirty="0"/>
              <a:t>|     National Patient Safety Improvement Programmes</a:t>
            </a:r>
          </a:p>
        </p:txBody>
      </p:sp>
      <p:sp>
        <p:nvSpPr>
          <p:cNvPr id="5" name="Slide Number Placeholder 4">
            <a:extLst>
              <a:ext uri="{FF2B5EF4-FFF2-40B4-BE49-F238E27FC236}">
                <a16:creationId xmlns="" xmlns:a16="http://schemas.microsoft.com/office/drawing/2014/main" id="{74C07E9F-2CC9-9347-BED5-79DCA2E6783A}"/>
              </a:ext>
            </a:extLst>
          </p:cNvPr>
          <p:cNvSpPr>
            <a:spLocks noGrp="1"/>
          </p:cNvSpPr>
          <p:nvPr>
            <p:ph type="sldNum" sz="quarter" idx="4"/>
          </p:nvPr>
        </p:nvSpPr>
        <p:spPr/>
        <p:txBody>
          <a:bodyPr/>
          <a:lstStyle/>
          <a:p>
            <a:fld id="{C444E201-67E6-4C84-91CE-EF6C201C1FBB}" type="slidenum">
              <a:rPr lang="en-GB" smtClean="0"/>
              <a:pPr/>
              <a:t>28</a:t>
            </a:fld>
            <a:endParaRPr lang="en-GB" dirty="0"/>
          </a:p>
        </p:txBody>
      </p:sp>
      <p:pic>
        <p:nvPicPr>
          <p:cNvPr id="7" name="Picture 6">
            <a:extLst>
              <a:ext uri="{FF2B5EF4-FFF2-40B4-BE49-F238E27FC236}">
                <a16:creationId xmlns="" xmlns:a16="http://schemas.microsoft.com/office/drawing/2014/main" id="{2E7669D9-F627-7345-8C51-FBA735C972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21657" y="683334"/>
            <a:ext cx="1480988" cy="939210"/>
          </a:xfrm>
          <a:prstGeom prst="rect">
            <a:avLst/>
          </a:prstGeom>
        </p:spPr>
      </p:pic>
    </p:spTree>
    <p:extLst>
      <p:ext uri="{BB962C8B-B14F-4D97-AF65-F5344CB8AC3E}">
        <p14:creationId xmlns:p14="http://schemas.microsoft.com/office/powerpoint/2010/main" val="30094814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9207" y="812818"/>
            <a:ext cx="10752000" cy="897008"/>
          </a:xfrm>
        </p:spPr>
        <p:txBody>
          <a:bodyPr>
            <a:normAutofit/>
          </a:bodyPr>
          <a:lstStyle/>
          <a:p>
            <a:pPr algn="l"/>
            <a:r>
              <a:rPr lang="en-GB" sz="3600" dirty="0">
                <a:solidFill>
                  <a:schemeClr val="tx2">
                    <a:lumMod val="75000"/>
                  </a:schemeClr>
                </a:solidFill>
              </a:rPr>
              <a:t>Sp0</a:t>
            </a:r>
            <a:r>
              <a:rPr lang="en-GB" sz="3600" baseline="-25000" dirty="0">
                <a:solidFill>
                  <a:schemeClr val="tx2">
                    <a:lumMod val="75000"/>
                  </a:schemeClr>
                </a:solidFill>
              </a:rPr>
              <a:t>2</a:t>
            </a:r>
            <a:r>
              <a:rPr lang="en-GB" sz="3600" dirty="0">
                <a:solidFill>
                  <a:schemeClr val="tx2">
                    <a:lumMod val="75000"/>
                  </a:schemeClr>
                </a:solidFill>
              </a:rPr>
              <a:t> Scoring scales  </a:t>
            </a:r>
          </a:p>
        </p:txBody>
      </p:sp>
      <p:pic>
        <p:nvPicPr>
          <p:cNvPr id="2050"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161153" y="1718670"/>
            <a:ext cx="8942880" cy="3150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Connector 7"/>
          <p:cNvCxnSpPr/>
          <p:nvPr/>
        </p:nvCxnSpPr>
        <p:spPr>
          <a:xfrm>
            <a:off x="4791856" y="2803162"/>
            <a:ext cx="0" cy="122919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4791856" y="2803162"/>
            <a:ext cx="2320604" cy="122919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112460" y="2803162"/>
            <a:ext cx="0" cy="122919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7112460" y="2803162"/>
            <a:ext cx="2320604" cy="122919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433064" y="2803162"/>
            <a:ext cx="0" cy="122919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2471252" y="2803162"/>
            <a:ext cx="2320604" cy="122919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1679575" y="6310874"/>
            <a:ext cx="8633916" cy="520820"/>
            <a:chOff x="155575" y="6310874"/>
            <a:chExt cx="8633916" cy="520820"/>
          </a:xfrm>
        </p:grpSpPr>
        <p:pic>
          <p:nvPicPr>
            <p:cNvPr id="17"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16045" y="6369346"/>
              <a:ext cx="1910324" cy="462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934679" y="6310874"/>
              <a:ext cx="769340" cy="484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18"/>
            <p:cNvSpPr txBox="1"/>
            <p:nvPr/>
          </p:nvSpPr>
          <p:spPr>
            <a:xfrm>
              <a:off x="8060221" y="6402792"/>
              <a:ext cx="729270" cy="276999"/>
            </a:xfrm>
            <a:prstGeom prst="rect">
              <a:avLst/>
            </a:prstGeom>
            <a:noFill/>
          </p:spPr>
          <p:txBody>
            <a:bodyPr wrap="square" rtlCol="0">
              <a:spAutoFit/>
            </a:bodyPr>
            <a:lstStyle/>
            <a:p>
              <a:r>
                <a:rPr lang="en-GB" sz="1200" dirty="0"/>
                <a:t>2019</a:t>
              </a:r>
            </a:p>
          </p:txBody>
        </p:sp>
        <p:pic>
          <p:nvPicPr>
            <p:cNvPr id="20" name="Picture 19">
              <a:extLst>
                <a:ext uri="{FF2B5EF4-FFF2-40B4-BE49-F238E27FC236}">
                  <a16:creationId xmlns="" xmlns:a16="http://schemas.microsoft.com/office/drawing/2014/main" id="{52CCE14D-FB92-452D-B0C7-E88DF156429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949729" y="6513654"/>
              <a:ext cx="1517650" cy="139700"/>
            </a:xfrm>
            <a:prstGeom prst="rect">
              <a:avLst/>
            </a:prstGeom>
          </p:spPr>
        </p:pic>
        <p:pic>
          <p:nvPicPr>
            <p:cNvPr id="21" name="Picture 20">
              <a:extLst>
                <a:ext uri="{FF2B5EF4-FFF2-40B4-BE49-F238E27FC236}">
                  <a16:creationId xmlns="" xmlns:a16="http://schemas.microsoft.com/office/drawing/2014/main" id="{1688C5AA-7470-49FB-AF19-9A153B0D0FC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459413" y="6415419"/>
              <a:ext cx="993269" cy="389850"/>
            </a:xfrm>
            <a:prstGeom prst="rect">
              <a:avLst/>
            </a:prstGeom>
          </p:spPr>
        </p:pic>
        <p:pic>
          <p:nvPicPr>
            <p:cNvPr id="22" name="Picture 21">
              <a:extLst>
                <a:ext uri="{FF2B5EF4-FFF2-40B4-BE49-F238E27FC236}">
                  <a16:creationId xmlns="" xmlns:a16="http://schemas.microsoft.com/office/drawing/2014/main" id="{C9EE15D2-76C5-4B3B-9A67-54667650C8E7}"/>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55575" y="6356386"/>
              <a:ext cx="1236558" cy="454237"/>
            </a:xfrm>
            <a:prstGeom prst="rect">
              <a:avLst/>
            </a:prstGeom>
          </p:spPr>
        </p:pic>
      </p:grpSp>
    </p:spTree>
    <p:extLst>
      <p:ext uri="{BB962C8B-B14F-4D97-AF65-F5344CB8AC3E}">
        <p14:creationId xmlns:p14="http://schemas.microsoft.com/office/powerpoint/2010/main" val="3505857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47771"/>
          </a:xfrm>
        </p:spPr>
        <p:txBody>
          <a:bodyPr>
            <a:normAutofit/>
          </a:bodyPr>
          <a:lstStyle/>
          <a:p>
            <a:pPr algn="l"/>
            <a:r>
              <a:rPr lang="en-GB" sz="4000" b="1" dirty="0" smtClean="0">
                <a:solidFill>
                  <a:schemeClr val="tx2"/>
                </a:solidFill>
              </a:rPr>
              <a:t>Aim </a:t>
            </a:r>
            <a:r>
              <a:rPr lang="en-GB" sz="4000" b="1" smtClean="0">
                <a:solidFill>
                  <a:schemeClr val="tx2"/>
                </a:solidFill>
              </a:rPr>
              <a:t>and objectives</a:t>
            </a:r>
            <a:endParaRPr lang="en-GB" sz="4000" b="1" dirty="0">
              <a:solidFill>
                <a:schemeClr val="tx2"/>
              </a:solidFill>
            </a:endParaRPr>
          </a:p>
        </p:txBody>
      </p:sp>
      <p:sp>
        <p:nvSpPr>
          <p:cNvPr id="3" name="Content Placeholder 2"/>
          <p:cNvSpPr>
            <a:spLocks noGrp="1"/>
          </p:cNvSpPr>
          <p:nvPr>
            <p:ph idx="1"/>
          </p:nvPr>
        </p:nvSpPr>
        <p:spPr>
          <a:xfrm>
            <a:off x="855406" y="1222409"/>
            <a:ext cx="10726994" cy="5424577"/>
          </a:xfrm>
        </p:spPr>
        <p:txBody>
          <a:bodyPr>
            <a:normAutofit fontScale="92500"/>
          </a:bodyPr>
          <a:lstStyle/>
          <a:p>
            <a:pPr marL="0" indent="0">
              <a:lnSpc>
                <a:spcPts val="3000"/>
              </a:lnSpc>
              <a:buNone/>
            </a:pPr>
            <a:r>
              <a:rPr lang="en-GB" sz="2400" b="1" u="sng" dirty="0" smtClean="0">
                <a:solidFill>
                  <a:schemeClr val="tx2"/>
                </a:solidFill>
              </a:rPr>
              <a:t>Aim</a:t>
            </a:r>
            <a:endParaRPr lang="en-GB" sz="2400" b="1" u="sng" dirty="0">
              <a:solidFill>
                <a:schemeClr val="tx2"/>
              </a:solidFill>
            </a:endParaRPr>
          </a:p>
          <a:p>
            <a:pPr marL="0" indent="0">
              <a:lnSpc>
                <a:spcPts val="3000"/>
              </a:lnSpc>
              <a:buNone/>
            </a:pPr>
            <a:r>
              <a:rPr lang="en-GB" sz="2400" dirty="0"/>
              <a:t>To provide </a:t>
            </a:r>
            <a:r>
              <a:rPr lang="en-GB" sz="2400" dirty="0" smtClean="0"/>
              <a:t>participants </a:t>
            </a:r>
            <a:r>
              <a:rPr lang="en-GB" sz="2400" dirty="0"/>
              <a:t>with an overview of the RESTORE2 tool and the necessary skills and knowledge to apply </a:t>
            </a:r>
            <a:r>
              <a:rPr lang="en-GB" sz="2400" dirty="0" smtClean="0"/>
              <a:t>it </a:t>
            </a:r>
            <a:r>
              <a:rPr lang="en-GB" sz="2400" dirty="0"/>
              <a:t>in </a:t>
            </a:r>
            <a:r>
              <a:rPr lang="en-GB" sz="2400" dirty="0" smtClean="0"/>
              <a:t>practice, in order </a:t>
            </a:r>
            <a:r>
              <a:rPr lang="en-GB" sz="2400" dirty="0"/>
              <a:t>to </a:t>
            </a:r>
            <a:r>
              <a:rPr lang="en-GB" sz="2400" dirty="0" smtClean="0"/>
              <a:t>ensure early </a:t>
            </a:r>
            <a:r>
              <a:rPr lang="en-GB" sz="2400" dirty="0"/>
              <a:t>and appropriate </a:t>
            </a:r>
            <a:r>
              <a:rPr lang="en-GB" sz="2400" dirty="0" smtClean="0"/>
              <a:t>intervention.</a:t>
            </a:r>
          </a:p>
          <a:p>
            <a:pPr marL="0" indent="0">
              <a:lnSpc>
                <a:spcPts val="3000"/>
              </a:lnSpc>
              <a:buNone/>
            </a:pPr>
            <a:endParaRPr lang="en-GB" sz="2400" dirty="0"/>
          </a:p>
          <a:p>
            <a:pPr marL="0" indent="0">
              <a:lnSpc>
                <a:spcPts val="3000"/>
              </a:lnSpc>
              <a:buNone/>
            </a:pPr>
            <a:r>
              <a:rPr lang="en-GB" sz="2400" b="1" u="sng" dirty="0" smtClean="0">
                <a:solidFill>
                  <a:schemeClr val="tx2"/>
                </a:solidFill>
              </a:rPr>
              <a:t>Objectives</a:t>
            </a:r>
            <a:endParaRPr lang="en-GB" sz="2400" b="1" u="sng" dirty="0">
              <a:solidFill>
                <a:schemeClr val="tx2"/>
              </a:solidFill>
            </a:endParaRPr>
          </a:p>
          <a:p>
            <a:pPr>
              <a:lnSpc>
                <a:spcPts val="3000"/>
              </a:lnSpc>
            </a:pPr>
            <a:r>
              <a:rPr lang="en-GB" sz="2400" dirty="0" smtClean="0"/>
              <a:t>Discuss the key components of the RESTORE2 tool (i.e. soft </a:t>
            </a:r>
            <a:r>
              <a:rPr lang="en-GB" sz="2400" dirty="0"/>
              <a:t>signs, </a:t>
            </a:r>
            <a:r>
              <a:rPr lang="en-GB" sz="2400" dirty="0" smtClean="0"/>
              <a:t>taking observations using NEWS2, end of life and agreed limit of treatment, escalating </a:t>
            </a:r>
            <a:r>
              <a:rPr lang="en-GB" sz="2400" dirty="0"/>
              <a:t>and </a:t>
            </a:r>
            <a:r>
              <a:rPr lang="en-GB" sz="2400" dirty="0" smtClean="0"/>
              <a:t>communicating concerns using SBARD).</a:t>
            </a:r>
          </a:p>
          <a:p>
            <a:pPr>
              <a:lnSpc>
                <a:spcPts val="3000"/>
              </a:lnSpc>
            </a:pPr>
            <a:r>
              <a:rPr lang="en-GB" sz="2400" dirty="0"/>
              <a:t>Provide an understanding of the advantages of applying the RESTORE2 tool to recognise and respond to </a:t>
            </a:r>
            <a:r>
              <a:rPr lang="en-GB" sz="2400" dirty="0" smtClean="0"/>
              <a:t>physical deterioration. </a:t>
            </a:r>
            <a:endParaRPr lang="en-GB" sz="2400" dirty="0"/>
          </a:p>
          <a:p>
            <a:pPr>
              <a:lnSpc>
                <a:spcPts val="3000"/>
              </a:lnSpc>
            </a:pPr>
            <a:r>
              <a:rPr lang="en-GB" sz="2400" dirty="0" smtClean="0"/>
              <a:t>Practice with scenarios to </a:t>
            </a:r>
            <a:r>
              <a:rPr lang="en-GB" sz="2400" dirty="0"/>
              <a:t>ensure that </a:t>
            </a:r>
            <a:r>
              <a:rPr lang="en-GB" sz="2400" dirty="0" smtClean="0"/>
              <a:t>participants </a:t>
            </a:r>
            <a:r>
              <a:rPr lang="en-GB" sz="2400" dirty="0"/>
              <a:t>are  comfortable with using the </a:t>
            </a:r>
            <a:r>
              <a:rPr lang="en-GB" sz="2400" dirty="0" smtClean="0"/>
              <a:t>tool.                    </a:t>
            </a:r>
            <a:endParaRPr lang="en-GB" sz="2400" dirty="0"/>
          </a:p>
          <a:p>
            <a:pPr marL="0" indent="0">
              <a:buNone/>
            </a:pPr>
            <a:endParaRPr lang="en-GB" dirty="0"/>
          </a:p>
        </p:txBody>
      </p:sp>
      <p:grpSp>
        <p:nvGrpSpPr>
          <p:cNvPr id="5" name="Group 4"/>
          <p:cNvGrpSpPr/>
          <p:nvPr/>
        </p:nvGrpSpPr>
        <p:grpSpPr>
          <a:xfrm>
            <a:off x="1679575" y="6310874"/>
            <a:ext cx="8633916" cy="520820"/>
            <a:chOff x="155575" y="6310874"/>
            <a:chExt cx="8633916" cy="520820"/>
          </a:xfrm>
        </p:grpSpPr>
        <p:pic>
          <p:nvPicPr>
            <p:cNvPr id="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16045" y="6369346"/>
              <a:ext cx="1910324" cy="462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34679" y="6310874"/>
              <a:ext cx="769340" cy="484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8060221" y="6402792"/>
              <a:ext cx="729270" cy="276999"/>
            </a:xfrm>
            <a:prstGeom prst="rect">
              <a:avLst/>
            </a:prstGeom>
            <a:noFill/>
          </p:spPr>
          <p:txBody>
            <a:bodyPr wrap="square" rtlCol="0">
              <a:spAutoFit/>
            </a:bodyPr>
            <a:lstStyle/>
            <a:p>
              <a:r>
                <a:rPr lang="en-GB" sz="1200" dirty="0">
                  <a:solidFill>
                    <a:prstClr val="black"/>
                  </a:solidFill>
                  <a:latin typeface="Calibri"/>
                </a:rPr>
                <a:t>2019</a:t>
              </a:r>
            </a:p>
          </p:txBody>
        </p:sp>
        <p:pic>
          <p:nvPicPr>
            <p:cNvPr id="9" name="Picture 8">
              <a:extLst>
                <a:ext uri="{FF2B5EF4-FFF2-40B4-BE49-F238E27FC236}">
                  <a16:creationId xmlns="" xmlns:a16="http://schemas.microsoft.com/office/drawing/2014/main" id="{52CCE14D-FB92-452D-B0C7-E88DF156429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49729" y="6513654"/>
              <a:ext cx="1517650" cy="139700"/>
            </a:xfrm>
            <a:prstGeom prst="rect">
              <a:avLst/>
            </a:prstGeom>
          </p:spPr>
        </p:pic>
        <p:pic>
          <p:nvPicPr>
            <p:cNvPr id="10" name="Picture 9">
              <a:extLst>
                <a:ext uri="{FF2B5EF4-FFF2-40B4-BE49-F238E27FC236}">
                  <a16:creationId xmlns="" xmlns:a16="http://schemas.microsoft.com/office/drawing/2014/main" id="{1688C5AA-7470-49FB-AF19-9A153B0D0FC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59413" y="6415419"/>
              <a:ext cx="993269" cy="389850"/>
            </a:xfrm>
            <a:prstGeom prst="rect">
              <a:avLst/>
            </a:prstGeom>
          </p:spPr>
        </p:pic>
        <p:pic>
          <p:nvPicPr>
            <p:cNvPr id="11" name="Picture 10">
              <a:extLst>
                <a:ext uri="{FF2B5EF4-FFF2-40B4-BE49-F238E27FC236}">
                  <a16:creationId xmlns="" xmlns:a16="http://schemas.microsoft.com/office/drawing/2014/main" id="{C9EE15D2-76C5-4B3B-9A67-54667650C8E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55575" y="6356386"/>
              <a:ext cx="1236558" cy="454237"/>
            </a:xfrm>
            <a:prstGeom prst="rect">
              <a:avLst/>
            </a:prstGeom>
          </p:spPr>
        </p:pic>
      </p:grpSp>
    </p:spTree>
    <p:extLst>
      <p:ext uri="{BB962C8B-B14F-4D97-AF65-F5344CB8AC3E}">
        <p14:creationId xmlns:p14="http://schemas.microsoft.com/office/powerpoint/2010/main" val="30292859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6158BB-767B-4C40-A77E-E58A0A4FB123}"/>
              </a:ext>
            </a:extLst>
          </p:cNvPr>
          <p:cNvSpPr>
            <a:spLocks noGrp="1"/>
          </p:cNvSpPr>
          <p:nvPr>
            <p:ph type="title"/>
          </p:nvPr>
        </p:nvSpPr>
        <p:spPr>
          <a:xfrm>
            <a:off x="1517169" y="986968"/>
            <a:ext cx="9637662" cy="897008"/>
          </a:xfrm>
        </p:spPr>
        <p:txBody>
          <a:bodyPr/>
          <a:lstStyle/>
          <a:p>
            <a:r>
              <a:rPr lang="en-GB" dirty="0"/>
              <a:t>Respiratory rate</a:t>
            </a:r>
          </a:p>
        </p:txBody>
      </p:sp>
      <p:sp>
        <p:nvSpPr>
          <p:cNvPr id="13" name="Content Placeholder 12">
            <a:extLst>
              <a:ext uri="{FF2B5EF4-FFF2-40B4-BE49-F238E27FC236}">
                <a16:creationId xmlns="" xmlns:a16="http://schemas.microsoft.com/office/drawing/2014/main" id="{53A2610F-ED04-8740-8D2E-19894184FE1D}"/>
              </a:ext>
            </a:extLst>
          </p:cNvPr>
          <p:cNvSpPr>
            <a:spLocks noGrp="1"/>
          </p:cNvSpPr>
          <p:nvPr>
            <p:ph idx="1"/>
          </p:nvPr>
        </p:nvSpPr>
        <p:spPr>
          <a:xfrm>
            <a:off x="467878" y="1666932"/>
            <a:ext cx="11109605" cy="4222929"/>
          </a:xfrm>
        </p:spPr>
        <p:txBody>
          <a:bodyPr>
            <a:normAutofit/>
          </a:bodyPr>
          <a:lstStyle/>
          <a:p>
            <a:r>
              <a:rPr lang="en-GB" dirty="0" smtClean="0"/>
              <a:t>Is </a:t>
            </a:r>
            <a:r>
              <a:rPr lang="en-GB" dirty="0"/>
              <a:t>the number of breaths a person takes in a minute. </a:t>
            </a:r>
            <a:r>
              <a:rPr lang="en-GB" dirty="0">
                <a:solidFill>
                  <a:srgbClr val="FF0000"/>
                </a:solidFill>
              </a:rPr>
              <a:t>Normal adult parameters: 12-20 breaths per </a:t>
            </a:r>
            <a:r>
              <a:rPr lang="en-GB" dirty="0" smtClean="0">
                <a:solidFill>
                  <a:srgbClr val="FF0000"/>
                </a:solidFill>
              </a:rPr>
              <a:t>minute. </a:t>
            </a:r>
            <a:r>
              <a:rPr lang="en-GB" b="1" dirty="0">
                <a:solidFill>
                  <a:schemeClr val="tx1"/>
                </a:solidFill>
              </a:rPr>
              <a:t>Always take RR over 60 </a:t>
            </a:r>
            <a:r>
              <a:rPr lang="en-GB" b="1" dirty="0" smtClean="0">
                <a:solidFill>
                  <a:schemeClr val="tx1"/>
                </a:solidFill>
              </a:rPr>
              <a:t>seconds.</a:t>
            </a:r>
            <a:endParaRPr lang="en-GB" b="1" dirty="0">
              <a:solidFill>
                <a:schemeClr val="tx1"/>
              </a:solidFill>
            </a:endParaRPr>
          </a:p>
          <a:p>
            <a:r>
              <a:rPr lang="en-GB" dirty="0" smtClean="0"/>
              <a:t>Should </a:t>
            </a:r>
            <a:r>
              <a:rPr lang="en-GB" dirty="0"/>
              <a:t>be taken when a patient is at rest, and </a:t>
            </a:r>
            <a:r>
              <a:rPr lang="en-GB" dirty="0" smtClean="0"/>
              <a:t>done </a:t>
            </a:r>
            <a:r>
              <a:rPr lang="en-GB" dirty="0"/>
              <a:t>by counting the number of times a person’s chest rises</a:t>
            </a:r>
            <a:r>
              <a:rPr lang="en-GB" dirty="0" smtClean="0"/>
              <a:t>.</a:t>
            </a:r>
          </a:p>
          <a:p>
            <a:r>
              <a:rPr lang="en-GB" dirty="0" smtClean="0"/>
              <a:t>Thought </a:t>
            </a:r>
            <a:r>
              <a:rPr lang="en-GB" dirty="0"/>
              <a:t>to be the most sensitive indicator of a patient’s physiological </a:t>
            </a:r>
            <a:r>
              <a:rPr lang="en-GB" dirty="0" smtClean="0"/>
              <a:t>well-being</a:t>
            </a:r>
          </a:p>
          <a:p>
            <a:r>
              <a:rPr lang="en-GB" dirty="0" smtClean="0"/>
              <a:t>Elevated </a:t>
            </a:r>
            <a:r>
              <a:rPr lang="en-GB" dirty="0"/>
              <a:t>RR is a powerful sign of acute illness and </a:t>
            </a:r>
            <a:r>
              <a:rPr lang="en-GB" dirty="0" smtClean="0"/>
              <a:t>distress</a:t>
            </a:r>
          </a:p>
          <a:p>
            <a:r>
              <a:rPr lang="en-GB" dirty="0" smtClean="0"/>
              <a:t>Reduced </a:t>
            </a:r>
            <a:r>
              <a:rPr lang="en-GB" dirty="0"/>
              <a:t>RR is an important indicator of </a:t>
            </a:r>
            <a:r>
              <a:rPr lang="en-GB" dirty="0" smtClean="0"/>
              <a:t>central nervous system </a:t>
            </a:r>
            <a:r>
              <a:rPr lang="en-GB" dirty="0"/>
              <a:t>depression and </a:t>
            </a:r>
            <a:r>
              <a:rPr lang="en-GB" dirty="0" smtClean="0"/>
              <a:t>narcosis</a:t>
            </a:r>
            <a:endParaRPr lang="en-GB" dirty="0"/>
          </a:p>
          <a:p>
            <a:endParaRPr lang="en-GB" dirty="0"/>
          </a:p>
          <a:p>
            <a:endParaRPr lang="en-GB" dirty="0"/>
          </a:p>
        </p:txBody>
      </p:sp>
      <p:sp>
        <p:nvSpPr>
          <p:cNvPr id="4" name="Footer Placeholder 3">
            <a:extLst>
              <a:ext uri="{FF2B5EF4-FFF2-40B4-BE49-F238E27FC236}">
                <a16:creationId xmlns="" xmlns:a16="http://schemas.microsoft.com/office/drawing/2014/main" id="{EA457D47-CD62-8746-86BF-B75760D650D3}"/>
              </a:ext>
            </a:extLst>
          </p:cNvPr>
          <p:cNvSpPr>
            <a:spLocks noGrp="1"/>
          </p:cNvSpPr>
          <p:nvPr>
            <p:ph type="ftr" sz="quarter" idx="3"/>
          </p:nvPr>
        </p:nvSpPr>
        <p:spPr/>
        <p:txBody>
          <a:bodyPr/>
          <a:lstStyle/>
          <a:p>
            <a:r>
              <a:rPr lang="en-GB" dirty="0"/>
              <a:t>|     National Patient Safety Improvement Programmes</a:t>
            </a:r>
          </a:p>
        </p:txBody>
      </p:sp>
      <p:sp>
        <p:nvSpPr>
          <p:cNvPr id="5" name="Slide Number Placeholder 4">
            <a:extLst>
              <a:ext uri="{FF2B5EF4-FFF2-40B4-BE49-F238E27FC236}">
                <a16:creationId xmlns="" xmlns:a16="http://schemas.microsoft.com/office/drawing/2014/main" id="{6273FF7A-6084-CD41-95C7-EA38888D5820}"/>
              </a:ext>
            </a:extLst>
          </p:cNvPr>
          <p:cNvSpPr>
            <a:spLocks noGrp="1"/>
          </p:cNvSpPr>
          <p:nvPr>
            <p:ph type="sldNum" sz="quarter" idx="4"/>
          </p:nvPr>
        </p:nvSpPr>
        <p:spPr/>
        <p:txBody>
          <a:bodyPr/>
          <a:lstStyle/>
          <a:p>
            <a:fld id="{C444E201-67E6-4C84-91CE-EF6C201C1FBB}" type="slidenum">
              <a:rPr lang="en-GB" smtClean="0"/>
              <a:pPr/>
              <a:t>30</a:t>
            </a:fld>
            <a:endParaRPr lang="en-GB" dirty="0"/>
          </a:p>
        </p:txBody>
      </p:sp>
      <p:pic>
        <p:nvPicPr>
          <p:cNvPr id="14" name="Content Placeholder 7" descr="Lungs">
            <a:extLst>
              <a:ext uri="{FF2B5EF4-FFF2-40B4-BE49-F238E27FC236}">
                <a16:creationId xmlns="" xmlns:a16="http://schemas.microsoft.com/office/drawing/2014/main" id="{6EB4E066-3D65-9A4D-9B56-EFB5E81DF214}"/>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467879" y="762890"/>
            <a:ext cx="914400" cy="914400"/>
          </a:xfrm>
          <a:prstGeom prst="rect">
            <a:avLst/>
          </a:prstGeom>
        </p:spPr>
      </p:pic>
      <p:pic>
        <p:nvPicPr>
          <p:cNvPr id="15" name="Picture 14">
            <a:extLst>
              <a:ext uri="{FF2B5EF4-FFF2-40B4-BE49-F238E27FC236}">
                <a16:creationId xmlns="" xmlns:a16="http://schemas.microsoft.com/office/drawing/2014/main" id="{C7A5B8A7-7920-694F-8F93-6E20A2A5CA8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25079" y="4537541"/>
            <a:ext cx="2207374" cy="1370737"/>
          </a:xfrm>
          <a:prstGeom prst="rect">
            <a:avLst/>
          </a:prstGeom>
        </p:spPr>
      </p:pic>
      <p:pic>
        <p:nvPicPr>
          <p:cNvPr id="8" name="Picture 2"/>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4137268" y="4874171"/>
            <a:ext cx="7370124" cy="103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8231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FBA71B0B-D048-D34E-9EB2-D8727DFC764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814591" y="1421123"/>
            <a:ext cx="4014802" cy="3445241"/>
          </a:xfrm>
          <a:prstGeom prst="rect">
            <a:avLst/>
          </a:prstGeom>
        </p:spPr>
      </p:pic>
      <p:sp>
        <p:nvSpPr>
          <p:cNvPr id="2" name="Title 1">
            <a:extLst>
              <a:ext uri="{FF2B5EF4-FFF2-40B4-BE49-F238E27FC236}">
                <a16:creationId xmlns="" xmlns:a16="http://schemas.microsoft.com/office/drawing/2014/main" id="{873C0669-7075-4441-9F39-E1DBED5901C8}"/>
              </a:ext>
            </a:extLst>
          </p:cNvPr>
          <p:cNvSpPr>
            <a:spLocks noGrp="1"/>
          </p:cNvSpPr>
          <p:nvPr>
            <p:ph type="title"/>
          </p:nvPr>
        </p:nvSpPr>
        <p:spPr>
          <a:xfrm>
            <a:off x="325819" y="845210"/>
            <a:ext cx="10752000" cy="897008"/>
          </a:xfrm>
        </p:spPr>
        <p:txBody>
          <a:bodyPr/>
          <a:lstStyle/>
          <a:p>
            <a:r>
              <a:rPr lang="en-GB" dirty="0"/>
              <a:t>Blood pressure</a:t>
            </a:r>
          </a:p>
        </p:txBody>
      </p:sp>
      <p:sp>
        <p:nvSpPr>
          <p:cNvPr id="3" name="Content Placeholder 2">
            <a:extLst>
              <a:ext uri="{FF2B5EF4-FFF2-40B4-BE49-F238E27FC236}">
                <a16:creationId xmlns="" xmlns:a16="http://schemas.microsoft.com/office/drawing/2014/main" id="{117EA9AB-C974-5848-B86C-2ED334DE1D8D}"/>
              </a:ext>
            </a:extLst>
          </p:cNvPr>
          <p:cNvSpPr>
            <a:spLocks noGrp="1"/>
          </p:cNvSpPr>
          <p:nvPr>
            <p:ph idx="1"/>
          </p:nvPr>
        </p:nvSpPr>
        <p:spPr>
          <a:xfrm>
            <a:off x="498487" y="1742218"/>
            <a:ext cx="7579843" cy="4171885"/>
          </a:xfrm>
        </p:spPr>
        <p:txBody>
          <a:bodyPr>
            <a:normAutofit/>
          </a:bodyPr>
          <a:lstStyle/>
          <a:p>
            <a:r>
              <a:rPr lang="en-GB" dirty="0"/>
              <a:t>Can be measured using two common methods: </a:t>
            </a:r>
          </a:p>
          <a:p>
            <a:r>
              <a:rPr lang="en-GB" dirty="0"/>
              <a:t>Manually using a sphygmomanometer and stethoscope </a:t>
            </a:r>
          </a:p>
          <a:p>
            <a:pPr marL="342900" lvl="2" indent="-342900">
              <a:buAutoNum type="arabicPeriod"/>
            </a:pPr>
            <a:r>
              <a:rPr lang="en-GB" dirty="0"/>
              <a:t>Ensure the correct size cuff</a:t>
            </a:r>
          </a:p>
          <a:p>
            <a:pPr marL="342900" lvl="2" indent="-342900">
              <a:buAutoNum type="arabicPeriod"/>
            </a:pPr>
            <a:r>
              <a:rPr lang="en-GB" dirty="0"/>
              <a:t>Position the cuff around the upper arm ensuring the lower edge sits 1inch above the antecubital </a:t>
            </a:r>
            <a:r>
              <a:rPr lang="en-GB" dirty="0" smtClean="0"/>
              <a:t>fossa (elbow crease)</a:t>
            </a:r>
            <a:endParaRPr lang="en-GB" dirty="0"/>
          </a:p>
          <a:p>
            <a:pPr marL="342900" lvl="2" indent="-342900">
              <a:buAutoNum type="arabicPeriod"/>
            </a:pPr>
            <a:r>
              <a:rPr lang="en-GB" dirty="0"/>
              <a:t>Place the Stethoscope on the brachial </a:t>
            </a:r>
            <a:r>
              <a:rPr lang="en-GB" dirty="0" smtClean="0"/>
              <a:t>artery (shown on diagram) </a:t>
            </a:r>
            <a:r>
              <a:rPr lang="en-GB" dirty="0"/>
              <a:t>and inflate to 180mmgHG</a:t>
            </a:r>
          </a:p>
          <a:p>
            <a:pPr marL="342900" lvl="2" indent="-342900">
              <a:buAutoNum type="arabicPeriod"/>
            </a:pPr>
            <a:r>
              <a:rPr lang="en-GB" dirty="0"/>
              <a:t>Slowly release the valve and listen to first sound (this is the Systolic, Second sound is the Diastolic </a:t>
            </a:r>
            <a:r>
              <a:rPr lang="en-GB" dirty="0" smtClean="0"/>
              <a:t>)</a:t>
            </a:r>
            <a:endParaRPr lang="en-GB" dirty="0"/>
          </a:p>
          <a:p>
            <a:r>
              <a:rPr lang="en-GB" dirty="0"/>
              <a:t>Using </a:t>
            </a:r>
            <a:r>
              <a:rPr lang="en-GB" dirty="0" smtClean="0"/>
              <a:t>an </a:t>
            </a:r>
            <a:r>
              <a:rPr lang="en-GB" dirty="0"/>
              <a:t>automatic inflation machine</a:t>
            </a:r>
          </a:p>
        </p:txBody>
      </p:sp>
      <p:sp>
        <p:nvSpPr>
          <p:cNvPr id="4" name="Footer Placeholder 3">
            <a:extLst>
              <a:ext uri="{FF2B5EF4-FFF2-40B4-BE49-F238E27FC236}">
                <a16:creationId xmlns="" xmlns:a16="http://schemas.microsoft.com/office/drawing/2014/main" id="{C9463F94-CFE0-F144-BCAF-CCE1060E963C}"/>
              </a:ext>
            </a:extLst>
          </p:cNvPr>
          <p:cNvSpPr>
            <a:spLocks noGrp="1"/>
          </p:cNvSpPr>
          <p:nvPr>
            <p:ph type="ftr" sz="quarter" idx="3"/>
          </p:nvPr>
        </p:nvSpPr>
        <p:spPr/>
        <p:txBody>
          <a:bodyPr/>
          <a:lstStyle/>
          <a:p>
            <a:r>
              <a:rPr lang="en-GB" dirty="0"/>
              <a:t>|     National Patient Safety Improvement Programmes</a:t>
            </a:r>
          </a:p>
        </p:txBody>
      </p:sp>
      <p:sp>
        <p:nvSpPr>
          <p:cNvPr id="5" name="Slide Number Placeholder 4">
            <a:extLst>
              <a:ext uri="{FF2B5EF4-FFF2-40B4-BE49-F238E27FC236}">
                <a16:creationId xmlns="" xmlns:a16="http://schemas.microsoft.com/office/drawing/2014/main" id="{791724B8-61FB-2D4D-BD9F-AEEB6B7AD925}"/>
              </a:ext>
            </a:extLst>
          </p:cNvPr>
          <p:cNvSpPr>
            <a:spLocks noGrp="1"/>
          </p:cNvSpPr>
          <p:nvPr>
            <p:ph type="sldNum" sz="quarter" idx="4"/>
          </p:nvPr>
        </p:nvSpPr>
        <p:spPr/>
        <p:txBody>
          <a:bodyPr/>
          <a:lstStyle/>
          <a:p>
            <a:fld id="{C444E201-67E6-4C84-91CE-EF6C201C1FBB}" type="slidenum">
              <a:rPr lang="en-GB" smtClean="0"/>
              <a:pPr/>
              <a:t>31</a:t>
            </a:fld>
            <a:endParaRPr lang="en-GB" dirty="0"/>
          </a:p>
        </p:txBody>
      </p:sp>
      <p:sp>
        <p:nvSpPr>
          <p:cNvPr id="6" name="Rectangle 5" descr="Heart Organ">
            <a:extLst>
              <a:ext uri="{FF2B5EF4-FFF2-40B4-BE49-F238E27FC236}">
                <a16:creationId xmlns="" xmlns:a16="http://schemas.microsoft.com/office/drawing/2014/main" id="{463D2A8D-4720-3E4E-9E65-CCAF8BA1164B}"/>
              </a:ext>
            </a:extLst>
          </p:cNvPr>
          <p:cNvSpPr/>
          <p:nvPr/>
        </p:nvSpPr>
        <p:spPr>
          <a:xfrm>
            <a:off x="7814590" y="5192858"/>
            <a:ext cx="1624377" cy="1072485"/>
          </a:xfrm>
          <a:prstGeom prst="rect">
            <a:avLst/>
          </a:prstGeom>
          <a:blipFill rotWithShape="1">
            <a:blip r:embed="rId4" cstate="email">
              <a:extLst>
                <a:ext uri="{28A0092B-C50C-407E-A947-70E740481C1C}">
                  <a14:useLocalDpi xmlns:a14="http://schemas.microsoft.com/office/drawing/2010/main"/>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pic>
        <p:nvPicPr>
          <p:cNvPr id="10" name="Picture 9">
            <a:extLst>
              <a:ext uri="{FF2B5EF4-FFF2-40B4-BE49-F238E27FC236}">
                <a16:creationId xmlns="" xmlns:a16="http://schemas.microsoft.com/office/drawing/2014/main" id="{FAC30C7C-AE0F-1547-B7DA-C9A49720979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247224" y="5192859"/>
            <a:ext cx="1406837" cy="1072486"/>
          </a:xfrm>
          <a:prstGeom prst="rect">
            <a:avLst/>
          </a:prstGeom>
        </p:spPr>
      </p:pic>
    </p:spTree>
    <p:extLst>
      <p:ext uri="{BB962C8B-B14F-4D97-AF65-F5344CB8AC3E}">
        <p14:creationId xmlns:p14="http://schemas.microsoft.com/office/powerpoint/2010/main" val="1364708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674DBCF-BF62-2349-81CC-08F459804668}"/>
              </a:ext>
            </a:extLst>
          </p:cNvPr>
          <p:cNvSpPr>
            <a:spLocks noGrp="1"/>
          </p:cNvSpPr>
          <p:nvPr>
            <p:ph type="title"/>
          </p:nvPr>
        </p:nvSpPr>
        <p:spPr/>
        <p:txBody>
          <a:bodyPr/>
          <a:lstStyle/>
          <a:p>
            <a:r>
              <a:rPr lang="en-GB" dirty="0"/>
              <a:t>Heart rate</a:t>
            </a:r>
          </a:p>
        </p:txBody>
      </p:sp>
      <p:sp>
        <p:nvSpPr>
          <p:cNvPr id="4" name="Footer Placeholder 3">
            <a:extLst>
              <a:ext uri="{FF2B5EF4-FFF2-40B4-BE49-F238E27FC236}">
                <a16:creationId xmlns="" xmlns:a16="http://schemas.microsoft.com/office/drawing/2014/main" id="{E40A565F-24AB-CB48-8B00-7A0992D3ABD3}"/>
              </a:ext>
            </a:extLst>
          </p:cNvPr>
          <p:cNvSpPr>
            <a:spLocks noGrp="1"/>
          </p:cNvSpPr>
          <p:nvPr>
            <p:ph type="ftr" sz="quarter" idx="3"/>
          </p:nvPr>
        </p:nvSpPr>
        <p:spPr/>
        <p:txBody>
          <a:bodyPr/>
          <a:lstStyle/>
          <a:p>
            <a:r>
              <a:rPr lang="en-GB" dirty="0"/>
              <a:t>|     National Patient Safety Improvement Programmes</a:t>
            </a:r>
          </a:p>
        </p:txBody>
      </p:sp>
      <p:sp>
        <p:nvSpPr>
          <p:cNvPr id="5" name="Slide Number Placeholder 4">
            <a:extLst>
              <a:ext uri="{FF2B5EF4-FFF2-40B4-BE49-F238E27FC236}">
                <a16:creationId xmlns="" xmlns:a16="http://schemas.microsoft.com/office/drawing/2014/main" id="{541D910B-DB25-4244-ADD2-50ABCABB4AD6}"/>
              </a:ext>
            </a:extLst>
          </p:cNvPr>
          <p:cNvSpPr>
            <a:spLocks noGrp="1"/>
          </p:cNvSpPr>
          <p:nvPr>
            <p:ph type="sldNum" sz="quarter" idx="4"/>
          </p:nvPr>
        </p:nvSpPr>
        <p:spPr/>
        <p:txBody>
          <a:bodyPr/>
          <a:lstStyle/>
          <a:p>
            <a:fld id="{C444E201-67E6-4C84-91CE-EF6C201C1FBB}" type="slidenum">
              <a:rPr lang="en-GB" smtClean="0"/>
              <a:pPr/>
              <a:t>32</a:t>
            </a:fld>
            <a:endParaRPr lang="en-GB" dirty="0"/>
          </a:p>
        </p:txBody>
      </p:sp>
      <p:sp>
        <p:nvSpPr>
          <p:cNvPr id="8" name="Content Placeholder 7">
            <a:extLst>
              <a:ext uri="{FF2B5EF4-FFF2-40B4-BE49-F238E27FC236}">
                <a16:creationId xmlns="" xmlns:a16="http://schemas.microsoft.com/office/drawing/2014/main" id="{72406B96-B85E-0241-96A1-48536B4231DD}"/>
              </a:ext>
            </a:extLst>
          </p:cNvPr>
          <p:cNvSpPr>
            <a:spLocks noGrp="1"/>
          </p:cNvSpPr>
          <p:nvPr>
            <p:ph idx="1"/>
          </p:nvPr>
        </p:nvSpPr>
        <p:spPr>
          <a:xfrm>
            <a:off x="527984" y="1666568"/>
            <a:ext cx="10752000" cy="4598776"/>
          </a:xfrm>
        </p:spPr>
        <p:txBody>
          <a:bodyPr/>
          <a:lstStyle/>
          <a:p>
            <a:r>
              <a:rPr lang="en-GB" dirty="0"/>
              <a:t>Measured in Beats Per Minute (BPM)</a:t>
            </a:r>
          </a:p>
          <a:p>
            <a:r>
              <a:rPr lang="en-GB" dirty="0"/>
              <a:t>To measure a </a:t>
            </a:r>
            <a:r>
              <a:rPr lang="en-GB" dirty="0" smtClean="0"/>
              <a:t>person’s </a:t>
            </a:r>
            <a:r>
              <a:rPr lang="en-GB" dirty="0"/>
              <a:t>h</a:t>
            </a:r>
            <a:r>
              <a:rPr lang="en-GB" dirty="0" smtClean="0"/>
              <a:t>eart </a:t>
            </a:r>
            <a:r>
              <a:rPr lang="en-GB" dirty="0"/>
              <a:t>r</a:t>
            </a:r>
            <a:r>
              <a:rPr lang="en-GB" dirty="0" smtClean="0"/>
              <a:t>ate </a:t>
            </a:r>
            <a:r>
              <a:rPr lang="en-GB" dirty="0"/>
              <a:t>you must first locate the </a:t>
            </a:r>
            <a:r>
              <a:rPr lang="en-GB" dirty="0" smtClean="0"/>
              <a:t>radial </a:t>
            </a:r>
            <a:r>
              <a:rPr lang="en-GB" dirty="0"/>
              <a:t>p</a:t>
            </a:r>
            <a:r>
              <a:rPr lang="en-GB" dirty="0" smtClean="0"/>
              <a:t>ulse, </a:t>
            </a:r>
            <a:r>
              <a:rPr lang="en-GB" dirty="0"/>
              <a:t>located on the wrist under the thumb.</a:t>
            </a:r>
          </a:p>
          <a:p>
            <a:r>
              <a:rPr lang="en-GB" dirty="0"/>
              <a:t>Once you have located the pulse count the beats for one whole minute </a:t>
            </a:r>
          </a:p>
          <a:p>
            <a:pPr lvl="1"/>
            <a:r>
              <a:rPr lang="en-GB" dirty="0"/>
              <a:t>Normal </a:t>
            </a:r>
            <a:r>
              <a:rPr lang="en-GB" dirty="0" smtClean="0"/>
              <a:t>resting heart rate / pulse: 60-90 </a:t>
            </a:r>
            <a:r>
              <a:rPr lang="en-GB" dirty="0"/>
              <a:t>BPM</a:t>
            </a:r>
          </a:p>
          <a:p>
            <a:pPr marL="0" indent="0">
              <a:buNone/>
            </a:pPr>
            <a:endParaRPr lang="en-GB" dirty="0"/>
          </a:p>
          <a:p>
            <a:pPr marL="0" indent="0">
              <a:buNone/>
            </a:pPr>
            <a:endParaRPr lang="en-GB" dirty="0"/>
          </a:p>
        </p:txBody>
      </p:sp>
      <p:pic>
        <p:nvPicPr>
          <p:cNvPr id="9" name="Content Placeholder 6" descr="Heart with pulse">
            <a:extLst>
              <a:ext uri="{FF2B5EF4-FFF2-40B4-BE49-F238E27FC236}">
                <a16:creationId xmlns="" xmlns:a16="http://schemas.microsoft.com/office/drawing/2014/main" id="{C11D7D9C-35AC-694E-B646-F8825AB699DE}"/>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3157265" y="856632"/>
            <a:ext cx="914400" cy="914400"/>
          </a:xfrm>
          <a:prstGeom prst="rect">
            <a:avLst/>
          </a:prstGeom>
        </p:spPr>
      </p:pic>
      <p:pic>
        <p:nvPicPr>
          <p:cNvPr id="10" name="Picture 9">
            <a:extLst>
              <a:ext uri="{FF2B5EF4-FFF2-40B4-BE49-F238E27FC236}">
                <a16:creationId xmlns="" xmlns:a16="http://schemas.microsoft.com/office/drawing/2014/main" id="{4CF66C94-8174-8D4A-A09C-2247DA8501D3}"/>
              </a:ext>
            </a:extLst>
          </p:cNvPr>
          <p:cNvPicPr>
            <a:picLocks noChangeAspect="1"/>
          </p:cNvPicPr>
          <p:nvPr/>
        </p:nvPicPr>
        <p:blipFill>
          <a:blip r:embed="rId5"/>
          <a:stretch>
            <a:fillRect/>
          </a:stretch>
        </p:blipFill>
        <p:spPr>
          <a:xfrm>
            <a:off x="6336000" y="3229897"/>
            <a:ext cx="4046865" cy="3035447"/>
          </a:xfrm>
          <a:prstGeom prst="rect">
            <a:avLst/>
          </a:prstGeom>
        </p:spPr>
      </p:pic>
    </p:spTree>
    <p:extLst>
      <p:ext uri="{BB962C8B-B14F-4D97-AF65-F5344CB8AC3E}">
        <p14:creationId xmlns:p14="http://schemas.microsoft.com/office/powerpoint/2010/main" val="1532736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926199" cy="919981"/>
          </a:xfrm>
        </p:spPr>
        <p:txBody>
          <a:bodyPr>
            <a:normAutofit/>
          </a:bodyPr>
          <a:lstStyle/>
          <a:p>
            <a:pPr algn="l"/>
            <a:r>
              <a:rPr lang="en-GB" sz="3600" b="1" dirty="0">
                <a:solidFill>
                  <a:schemeClr val="tx2"/>
                </a:solidFill>
              </a:rPr>
              <a:t>Level of Consciousness</a:t>
            </a:r>
          </a:p>
        </p:txBody>
      </p:sp>
      <p:sp>
        <p:nvSpPr>
          <p:cNvPr id="3" name="Content Placeholder 2"/>
          <p:cNvSpPr>
            <a:spLocks noGrp="1"/>
          </p:cNvSpPr>
          <p:nvPr>
            <p:ph sz="half" idx="1"/>
          </p:nvPr>
        </p:nvSpPr>
        <p:spPr>
          <a:xfrm>
            <a:off x="609599" y="1194619"/>
            <a:ext cx="8849080" cy="4628967"/>
          </a:xfrm>
        </p:spPr>
        <p:txBody>
          <a:bodyPr>
            <a:normAutofit/>
          </a:bodyPr>
          <a:lstStyle/>
          <a:p>
            <a:pPr marL="0" indent="0">
              <a:buNone/>
            </a:pPr>
            <a:r>
              <a:rPr lang="en-GB" sz="2200" dirty="0"/>
              <a:t>Measured via </a:t>
            </a:r>
            <a:r>
              <a:rPr lang="en-GB" sz="2200" b="1" dirty="0" smtClean="0"/>
              <a:t>ACVPU</a:t>
            </a:r>
            <a:r>
              <a:rPr lang="en-GB" sz="2200" dirty="0" smtClean="0"/>
              <a:t> (</a:t>
            </a:r>
            <a:r>
              <a:rPr lang="en-GB" sz="2200" b="1" dirty="0" smtClean="0"/>
              <a:t>A</a:t>
            </a:r>
            <a:r>
              <a:rPr lang="en-GB" sz="2200" dirty="0" smtClean="0"/>
              <a:t>lert</a:t>
            </a:r>
            <a:r>
              <a:rPr lang="en-GB" sz="2200" dirty="0"/>
              <a:t>, </a:t>
            </a:r>
            <a:r>
              <a:rPr lang="en-GB" sz="2200" dirty="0" smtClean="0"/>
              <a:t>new </a:t>
            </a:r>
            <a:r>
              <a:rPr lang="en-GB" sz="2200" b="1" dirty="0" smtClean="0"/>
              <a:t>C</a:t>
            </a:r>
            <a:r>
              <a:rPr lang="en-GB" sz="2200" dirty="0" smtClean="0"/>
              <a:t>onfusion, </a:t>
            </a:r>
            <a:r>
              <a:rPr lang="en-GB" sz="2200" b="1" dirty="0" smtClean="0"/>
              <a:t>V</a:t>
            </a:r>
            <a:r>
              <a:rPr lang="en-GB" sz="2200" dirty="0" smtClean="0"/>
              <a:t>oice</a:t>
            </a:r>
            <a:r>
              <a:rPr lang="en-GB" sz="2200" dirty="0"/>
              <a:t>, </a:t>
            </a:r>
            <a:r>
              <a:rPr lang="en-GB" sz="2200" b="1" dirty="0" smtClean="0"/>
              <a:t>P</a:t>
            </a:r>
            <a:r>
              <a:rPr lang="en-GB" sz="2200" dirty="0" smtClean="0"/>
              <a:t>ain</a:t>
            </a:r>
            <a:r>
              <a:rPr lang="en-GB" sz="2200" dirty="0"/>
              <a:t>, </a:t>
            </a:r>
            <a:r>
              <a:rPr lang="en-GB" sz="2200" b="1" dirty="0" smtClean="0"/>
              <a:t>U</a:t>
            </a:r>
            <a:r>
              <a:rPr lang="en-GB" sz="2200" dirty="0" smtClean="0"/>
              <a:t>nresponsive</a:t>
            </a:r>
            <a:r>
              <a:rPr lang="en-GB" sz="2200" dirty="0"/>
              <a:t>)</a:t>
            </a:r>
          </a:p>
          <a:p>
            <a:r>
              <a:rPr lang="en-GB" sz="2200" b="1" dirty="0"/>
              <a:t>Alert</a:t>
            </a:r>
            <a:r>
              <a:rPr lang="en-GB" sz="2200" dirty="0"/>
              <a:t> – </a:t>
            </a:r>
            <a:r>
              <a:rPr lang="en-GB" sz="2200" dirty="0" smtClean="0"/>
              <a:t>awake and responding, eyes open</a:t>
            </a:r>
            <a:endParaRPr lang="en-GB" sz="2200" dirty="0"/>
          </a:p>
          <a:p>
            <a:r>
              <a:rPr lang="en-GB" sz="2200" b="1" dirty="0" smtClean="0"/>
              <a:t>Confusion (new) – </a:t>
            </a:r>
            <a:r>
              <a:rPr lang="en-GB" sz="2200" dirty="0" smtClean="0"/>
              <a:t>new onset of confusion, including additional new confusion on top of chronic confusion</a:t>
            </a:r>
          </a:p>
          <a:p>
            <a:r>
              <a:rPr lang="en-GB" sz="2200" b="1" dirty="0" smtClean="0"/>
              <a:t>Voice</a:t>
            </a:r>
            <a:r>
              <a:rPr lang="en-GB" sz="2200" dirty="0" smtClean="0"/>
              <a:t> </a:t>
            </a:r>
            <a:r>
              <a:rPr lang="en-GB" sz="2200" dirty="0"/>
              <a:t>– responds to voice but not spontaneously interacting, may be drowsy, keeps eyes closed, may not speak coherently</a:t>
            </a:r>
          </a:p>
          <a:p>
            <a:r>
              <a:rPr lang="en-GB" sz="2200" b="1" dirty="0"/>
              <a:t>Pain</a:t>
            </a:r>
            <a:r>
              <a:rPr lang="en-GB" sz="2200" dirty="0"/>
              <a:t> – not alert and does not respond to verbal stimuli, responds to painful stimulus</a:t>
            </a:r>
          </a:p>
          <a:p>
            <a:r>
              <a:rPr lang="en-GB" sz="2200" b="1" dirty="0"/>
              <a:t>Unresponsive</a:t>
            </a:r>
            <a:r>
              <a:rPr lang="en-GB" sz="2200" dirty="0"/>
              <a:t> – unresponsive, unconscious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596303" y="631861"/>
            <a:ext cx="866775" cy="572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564305" y="4826731"/>
            <a:ext cx="8019916" cy="646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766736" y="5589435"/>
            <a:ext cx="8019916" cy="58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9"/>
          <p:cNvGrpSpPr/>
          <p:nvPr/>
        </p:nvGrpSpPr>
        <p:grpSpPr>
          <a:xfrm>
            <a:off x="1679575" y="6310874"/>
            <a:ext cx="8633916" cy="520820"/>
            <a:chOff x="155575" y="6310874"/>
            <a:chExt cx="8633916" cy="520820"/>
          </a:xfrm>
        </p:grpSpPr>
        <p:pic>
          <p:nvPicPr>
            <p:cNvPr id="12"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916045" y="6369346"/>
              <a:ext cx="1910324" cy="462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934679" y="6310874"/>
              <a:ext cx="769340" cy="484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8060221" y="6402792"/>
              <a:ext cx="729270" cy="276999"/>
            </a:xfrm>
            <a:prstGeom prst="rect">
              <a:avLst/>
            </a:prstGeom>
            <a:noFill/>
          </p:spPr>
          <p:txBody>
            <a:bodyPr wrap="square" rtlCol="0">
              <a:spAutoFit/>
            </a:bodyPr>
            <a:lstStyle/>
            <a:p>
              <a:r>
                <a:rPr lang="en-GB" sz="1200" dirty="0">
                  <a:solidFill>
                    <a:prstClr val="black"/>
                  </a:solidFill>
                  <a:latin typeface="Calibri"/>
                </a:rPr>
                <a:t>2019</a:t>
              </a:r>
            </a:p>
          </p:txBody>
        </p:sp>
        <p:pic>
          <p:nvPicPr>
            <p:cNvPr id="15" name="Picture 14">
              <a:extLst>
                <a:ext uri="{FF2B5EF4-FFF2-40B4-BE49-F238E27FC236}">
                  <a16:creationId xmlns="" xmlns:a16="http://schemas.microsoft.com/office/drawing/2014/main" id="{52CCE14D-FB92-452D-B0C7-E88DF156429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949729" y="6513654"/>
              <a:ext cx="1517650" cy="139700"/>
            </a:xfrm>
            <a:prstGeom prst="rect">
              <a:avLst/>
            </a:prstGeom>
          </p:spPr>
        </p:pic>
        <p:pic>
          <p:nvPicPr>
            <p:cNvPr id="16" name="Picture 15">
              <a:extLst>
                <a:ext uri="{FF2B5EF4-FFF2-40B4-BE49-F238E27FC236}">
                  <a16:creationId xmlns="" xmlns:a16="http://schemas.microsoft.com/office/drawing/2014/main" id="{1688C5AA-7470-49FB-AF19-9A153B0D0FC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459413" y="6415419"/>
              <a:ext cx="993269" cy="389850"/>
            </a:xfrm>
            <a:prstGeom prst="rect">
              <a:avLst/>
            </a:prstGeom>
          </p:spPr>
        </p:pic>
        <p:pic>
          <p:nvPicPr>
            <p:cNvPr id="17" name="Picture 16">
              <a:extLst>
                <a:ext uri="{FF2B5EF4-FFF2-40B4-BE49-F238E27FC236}">
                  <a16:creationId xmlns="" xmlns:a16="http://schemas.microsoft.com/office/drawing/2014/main" id="{C9EE15D2-76C5-4B3B-9A67-54667650C8E7}"/>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155575" y="6356386"/>
              <a:ext cx="1236558" cy="454237"/>
            </a:xfrm>
            <a:prstGeom prst="rect">
              <a:avLst/>
            </a:prstGeom>
          </p:spPr>
        </p:pic>
      </p:grpSp>
    </p:spTree>
    <p:extLst>
      <p:ext uri="{BB962C8B-B14F-4D97-AF65-F5344CB8AC3E}">
        <p14:creationId xmlns:p14="http://schemas.microsoft.com/office/powerpoint/2010/main" val="3190439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DCDDD83-B8B6-7E49-A5C8-F1C7CA5C0DF0}"/>
              </a:ext>
            </a:extLst>
          </p:cNvPr>
          <p:cNvSpPr>
            <a:spLocks noGrp="1"/>
          </p:cNvSpPr>
          <p:nvPr>
            <p:ph type="title"/>
          </p:nvPr>
        </p:nvSpPr>
        <p:spPr/>
        <p:txBody>
          <a:bodyPr/>
          <a:lstStyle/>
          <a:p>
            <a:r>
              <a:rPr lang="en-GB" dirty="0"/>
              <a:t>Temperature</a:t>
            </a:r>
          </a:p>
        </p:txBody>
      </p:sp>
      <p:sp>
        <p:nvSpPr>
          <p:cNvPr id="4" name="Footer Placeholder 3">
            <a:extLst>
              <a:ext uri="{FF2B5EF4-FFF2-40B4-BE49-F238E27FC236}">
                <a16:creationId xmlns="" xmlns:a16="http://schemas.microsoft.com/office/drawing/2014/main" id="{DFD4A94B-3015-0E4F-8C2F-8D80AA89B375}"/>
              </a:ext>
            </a:extLst>
          </p:cNvPr>
          <p:cNvSpPr>
            <a:spLocks noGrp="1"/>
          </p:cNvSpPr>
          <p:nvPr>
            <p:ph type="ftr" sz="quarter" idx="3"/>
          </p:nvPr>
        </p:nvSpPr>
        <p:spPr/>
        <p:txBody>
          <a:bodyPr/>
          <a:lstStyle/>
          <a:p>
            <a:r>
              <a:rPr lang="en-GB" dirty="0"/>
              <a:t>|     National Patient Safety Improvement Programmes</a:t>
            </a:r>
          </a:p>
        </p:txBody>
      </p:sp>
      <p:sp>
        <p:nvSpPr>
          <p:cNvPr id="5" name="Slide Number Placeholder 4">
            <a:extLst>
              <a:ext uri="{FF2B5EF4-FFF2-40B4-BE49-F238E27FC236}">
                <a16:creationId xmlns="" xmlns:a16="http://schemas.microsoft.com/office/drawing/2014/main" id="{63DA9742-6757-8F4C-B057-CB31E7314167}"/>
              </a:ext>
            </a:extLst>
          </p:cNvPr>
          <p:cNvSpPr>
            <a:spLocks noGrp="1"/>
          </p:cNvSpPr>
          <p:nvPr>
            <p:ph type="sldNum" sz="quarter" idx="4"/>
          </p:nvPr>
        </p:nvSpPr>
        <p:spPr/>
        <p:txBody>
          <a:bodyPr/>
          <a:lstStyle/>
          <a:p>
            <a:fld id="{C444E201-67E6-4C84-91CE-EF6C201C1FBB}" type="slidenum">
              <a:rPr lang="en-GB" smtClean="0"/>
              <a:pPr/>
              <a:t>34</a:t>
            </a:fld>
            <a:endParaRPr lang="en-GB" dirty="0"/>
          </a:p>
        </p:txBody>
      </p:sp>
      <p:sp>
        <p:nvSpPr>
          <p:cNvPr id="8" name="Content Placeholder 7">
            <a:extLst>
              <a:ext uri="{FF2B5EF4-FFF2-40B4-BE49-F238E27FC236}">
                <a16:creationId xmlns="" xmlns:a16="http://schemas.microsoft.com/office/drawing/2014/main" id="{37882C59-1723-0144-AD3A-982C53D91155}"/>
              </a:ext>
            </a:extLst>
          </p:cNvPr>
          <p:cNvSpPr>
            <a:spLocks noGrp="1"/>
          </p:cNvSpPr>
          <p:nvPr>
            <p:ph idx="1"/>
          </p:nvPr>
        </p:nvSpPr>
        <p:spPr>
          <a:xfrm>
            <a:off x="960000" y="1728244"/>
            <a:ext cx="9953806" cy="4448719"/>
          </a:xfrm>
        </p:spPr>
        <p:txBody>
          <a:bodyPr>
            <a:normAutofit/>
          </a:bodyPr>
          <a:lstStyle/>
          <a:p>
            <a:r>
              <a:rPr lang="en-GB" sz="2200" dirty="0">
                <a:latin typeface="Calibri" panose="020F0502020204030204" pitchFamily="34" charset="0"/>
                <a:cs typeface="Calibri" panose="020F0502020204030204" pitchFamily="34" charset="0"/>
              </a:rPr>
              <a:t>Typically using a thermometer (</a:t>
            </a:r>
            <a:r>
              <a:rPr lang="en-GB" sz="2200" dirty="0" smtClean="0">
                <a:latin typeface="Calibri" panose="020F0502020204030204" pitchFamily="34" charset="0"/>
                <a:cs typeface="Calibri" panose="020F0502020204030204" pitchFamily="34" charset="0"/>
              </a:rPr>
              <a:t>e.g.“tympanic</a:t>
            </a:r>
            <a:r>
              <a:rPr lang="en-GB" sz="2200" dirty="0">
                <a:latin typeface="Calibri" panose="020F0502020204030204" pitchFamily="34" charset="0"/>
                <a:cs typeface="Calibri" panose="020F0502020204030204" pitchFamily="34" charset="0"/>
              </a:rPr>
              <a:t>”) can help determine a person’s </a:t>
            </a:r>
            <a:r>
              <a:rPr lang="en-GB" sz="2200" dirty="0" smtClean="0">
                <a:latin typeface="Calibri" panose="020F0502020204030204" pitchFamily="34" charset="0"/>
                <a:cs typeface="Calibri" panose="020F0502020204030204" pitchFamily="34" charset="0"/>
              </a:rPr>
              <a:t>temperature</a:t>
            </a:r>
            <a:endParaRPr lang="en-GB" sz="2200" dirty="0">
              <a:latin typeface="Calibri" panose="020F0502020204030204" pitchFamily="34" charset="0"/>
              <a:cs typeface="Calibri" panose="020F0502020204030204" pitchFamily="34" charset="0"/>
            </a:endParaRPr>
          </a:p>
          <a:p>
            <a:r>
              <a:rPr lang="en-GB" sz="2200" dirty="0" smtClean="0">
                <a:latin typeface="Calibri" panose="020F0502020204030204" pitchFamily="34" charset="0"/>
                <a:cs typeface="Calibri" panose="020F0502020204030204" pitchFamily="34" charset="0"/>
              </a:rPr>
              <a:t>Both high and low temperature can indicate </a:t>
            </a:r>
            <a:r>
              <a:rPr lang="en-GB" sz="2200" dirty="0">
                <a:latin typeface="Calibri" panose="020F0502020204030204" pitchFamily="34" charset="0"/>
                <a:cs typeface="Calibri" panose="020F0502020204030204" pitchFamily="34" charset="0"/>
              </a:rPr>
              <a:t>illness </a:t>
            </a:r>
            <a:br>
              <a:rPr lang="en-GB" sz="2200" dirty="0">
                <a:latin typeface="Calibri" panose="020F0502020204030204" pitchFamily="34" charset="0"/>
                <a:cs typeface="Calibri" panose="020F0502020204030204" pitchFamily="34" charset="0"/>
              </a:rPr>
            </a:br>
            <a:r>
              <a:rPr lang="en-GB" sz="2200" dirty="0">
                <a:latin typeface="Calibri" panose="020F0502020204030204" pitchFamily="34" charset="0"/>
                <a:cs typeface="Calibri" panose="020F0502020204030204" pitchFamily="34" charset="0"/>
              </a:rPr>
              <a:t>which is why </a:t>
            </a:r>
            <a:r>
              <a:rPr lang="en-GB" sz="2200" dirty="0" smtClean="0">
                <a:latin typeface="Calibri" panose="020F0502020204030204" pitchFamily="34" charset="0"/>
                <a:cs typeface="Calibri" panose="020F0502020204030204" pitchFamily="34" charset="0"/>
              </a:rPr>
              <a:t>both score with NEWS2 </a:t>
            </a:r>
          </a:p>
          <a:p>
            <a:r>
              <a:rPr lang="en-GB" sz="2200" dirty="0" smtClean="0">
                <a:latin typeface="Calibri" panose="020F0502020204030204" pitchFamily="34" charset="0"/>
                <a:cs typeface="Calibri" panose="020F0502020204030204" pitchFamily="34" charset="0"/>
              </a:rPr>
              <a:t>Useful in conjunction with other observations,</a:t>
            </a:r>
          </a:p>
          <a:p>
            <a:pPr marL="0" indent="0">
              <a:buNone/>
            </a:pPr>
            <a:r>
              <a:rPr lang="en-GB" sz="2200" dirty="0">
                <a:latin typeface="Calibri" panose="020F0502020204030204" pitchFamily="34" charset="0"/>
                <a:cs typeface="Calibri" panose="020F0502020204030204" pitchFamily="34" charset="0"/>
              </a:rPr>
              <a:t> </a:t>
            </a:r>
            <a:r>
              <a:rPr lang="en-GB" sz="2200" dirty="0" smtClean="0">
                <a:latin typeface="Calibri" panose="020F0502020204030204" pitchFamily="34" charset="0"/>
                <a:cs typeface="Calibri" panose="020F0502020204030204" pitchFamily="34" charset="0"/>
              </a:rPr>
              <a:t>  less useful on its own</a:t>
            </a:r>
          </a:p>
          <a:p>
            <a:pPr marL="0" indent="0">
              <a:buNone/>
            </a:pPr>
            <a:r>
              <a:rPr lang="en-GB" sz="2200" dirty="0" smtClean="0">
                <a:latin typeface="Calibri" panose="020F0502020204030204" pitchFamily="34" charset="0"/>
                <a:cs typeface="Calibri" panose="020F0502020204030204" pitchFamily="34" charset="0"/>
              </a:rPr>
              <a:t>&gt;Drugs such as paracetamol can impact temperature</a:t>
            </a:r>
          </a:p>
          <a:p>
            <a:pPr marL="0" lvl="1" indent="0">
              <a:buNone/>
            </a:pPr>
            <a:endParaRPr lang="en-GB" sz="2200" dirty="0">
              <a:latin typeface="Calibri" panose="020F0502020204030204" pitchFamily="34" charset="0"/>
              <a:cs typeface="Calibri" panose="020F0502020204030204" pitchFamily="34" charset="0"/>
            </a:endParaRPr>
          </a:p>
          <a:p>
            <a:pPr marL="0" lvl="1" indent="0">
              <a:buNone/>
            </a:pPr>
            <a:endParaRPr lang="en-GB" sz="2200" dirty="0" smtClean="0">
              <a:latin typeface="Calibri" panose="020F0502020204030204" pitchFamily="34" charset="0"/>
              <a:cs typeface="Calibri" panose="020F0502020204030204" pitchFamily="34" charset="0"/>
            </a:endParaRPr>
          </a:p>
          <a:p>
            <a:pPr marL="0" lvl="1" indent="0">
              <a:buNone/>
            </a:pPr>
            <a:endParaRPr lang="en-GB" sz="2200" dirty="0">
              <a:latin typeface="Calibri" panose="020F0502020204030204" pitchFamily="34" charset="0"/>
              <a:cs typeface="Calibri" panose="020F0502020204030204" pitchFamily="34" charset="0"/>
            </a:endParaRPr>
          </a:p>
          <a:p>
            <a:pPr marL="0" lvl="1" indent="0">
              <a:buNone/>
            </a:pPr>
            <a:r>
              <a:rPr lang="en-GB" sz="2200" dirty="0" smtClean="0">
                <a:latin typeface="Calibri" panose="020F0502020204030204" pitchFamily="34" charset="0"/>
                <a:cs typeface="Calibri" panose="020F0502020204030204" pitchFamily="34" charset="0"/>
              </a:rPr>
              <a:t>NEWS2: normal adult </a:t>
            </a:r>
            <a:r>
              <a:rPr lang="en-GB" sz="2200" dirty="0">
                <a:latin typeface="Calibri" panose="020F0502020204030204" pitchFamily="34" charset="0"/>
                <a:cs typeface="Calibri" panose="020F0502020204030204" pitchFamily="34" charset="0"/>
              </a:rPr>
              <a:t>body temperature: </a:t>
            </a:r>
            <a:r>
              <a:rPr lang="en-GB" sz="2200" dirty="0" smtClean="0">
                <a:latin typeface="Calibri" panose="020F0502020204030204" pitchFamily="34" charset="0"/>
                <a:cs typeface="Calibri" panose="020F0502020204030204" pitchFamily="34" charset="0"/>
              </a:rPr>
              <a:t>36.1°C-38.0°C </a:t>
            </a:r>
          </a:p>
          <a:p>
            <a:pPr marL="0" lvl="1" indent="0">
              <a:buNone/>
            </a:pPr>
            <a:endParaRPr lang="en-GB" sz="2200" dirty="0">
              <a:latin typeface="Calibri" panose="020F0502020204030204" pitchFamily="34" charset="0"/>
              <a:cs typeface="Calibri" panose="020F0502020204030204" pitchFamily="34" charset="0"/>
            </a:endParaRPr>
          </a:p>
        </p:txBody>
      </p:sp>
      <p:pic>
        <p:nvPicPr>
          <p:cNvPr id="9" name="Content Placeholder 6" descr="Thermometer">
            <a:extLst>
              <a:ext uri="{FF2B5EF4-FFF2-40B4-BE49-F238E27FC236}">
                <a16:creationId xmlns="" xmlns:a16="http://schemas.microsoft.com/office/drawing/2014/main" id="{742A29B1-8116-DC46-BFBA-81AEB7084D4F}"/>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45356" y="813844"/>
            <a:ext cx="914400" cy="914400"/>
          </a:xfrm>
          <a:prstGeom prst="rect">
            <a:avLst/>
          </a:prstGeom>
        </p:spPr>
      </p:pic>
      <p:pic>
        <p:nvPicPr>
          <p:cNvPr id="6" name="Picture 5" descr="A picture containing person, cellphone, phone, man&#10;&#10;Description automatically generated">
            <a:extLst>
              <a:ext uri="{FF2B5EF4-FFF2-40B4-BE49-F238E27FC236}">
                <a16:creationId xmlns="" xmlns:a16="http://schemas.microsoft.com/office/drawing/2014/main" id="{D4797E0D-439C-4B45-87BD-3117843C922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19287" y="3334798"/>
            <a:ext cx="3472783" cy="2741817"/>
          </a:xfrm>
          <a:prstGeom prst="rect">
            <a:avLst/>
          </a:prstGeom>
        </p:spPr>
      </p:pic>
    </p:spTree>
    <p:extLst>
      <p:ext uri="{BB962C8B-B14F-4D97-AF65-F5344CB8AC3E}">
        <p14:creationId xmlns:p14="http://schemas.microsoft.com/office/powerpoint/2010/main" val="730755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104C1AA-948B-4845-83E2-EC94F738C4F0}"/>
              </a:ext>
            </a:extLst>
          </p:cNvPr>
          <p:cNvSpPr>
            <a:spLocks noGrp="1"/>
          </p:cNvSpPr>
          <p:nvPr>
            <p:ph type="title"/>
          </p:nvPr>
        </p:nvSpPr>
        <p:spPr/>
        <p:txBody>
          <a:bodyPr/>
          <a:lstStyle/>
          <a:p>
            <a:r>
              <a:rPr lang="en-GB" dirty="0"/>
              <a:t>Screen/ comfort break</a:t>
            </a:r>
          </a:p>
        </p:txBody>
      </p:sp>
      <p:pic>
        <p:nvPicPr>
          <p:cNvPr id="7" name="Content Placeholder 6" descr="A dog sitting in front of a mirror posing for the camera&#10;&#10;Description automatically generated">
            <a:extLst>
              <a:ext uri="{FF2B5EF4-FFF2-40B4-BE49-F238E27FC236}">
                <a16:creationId xmlns="" xmlns:a16="http://schemas.microsoft.com/office/drawing/2014/main" id="{631B8862-B021-C349-8F46-4BF9405D316D}"/>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358215" y="2228850"/>
            <a:ext cx="5956582" cy="3948113"/>
          </a:xfrm>
        </p:spPr>
      </p:pic>
      <p:sp>
        <p:nvSpPr>
          <p:cNvPr id="4" name="Footer Placeholder 3">
            <a:extLst>
              <a:ext uri="{FF2B5EF4-FFF2-40B4-BE49-F238E27FC236}">
                <a16:creationId xmlns="" xmlns:a16="http://schemas.microsoft.com/office/drawing/2014/main" id="{B43486DE-7D31-8D43-A1B3-C967BA8D88B8}"/>
              </a:ext>
            </a:extLst>
          </p:cNvPr>
          <p:cNvSpPr>
            <a:spLocks noGrp="1"/>
          </p:cNvSpPr>
          <p:nvPr>
            <p:ph type="ftr" sz="quarter" idx="3"/>
          </p:nvPr>
        </p:nvSpPr>
        <p:spPr/>
        <p:txBody>
          <a:bodyPr/>
          <a:lstStyle/>
          <a:p>
            <a:r>
              <a:rPr lang="en-GB" dirty="0"/>
              <a:t>|     National Patient Safety Improvement Programmes</a:t>
            </a:r>
          </a:p>
        </p:txBody>
      </p:sp>
      <p:sp>
        <p:nvSpPr>
          <p:cNvPr id="5" name="Slide Number Placeholder 4">
            <a:extLst>
              <a:ext uri="{FF2B5EF4-FFF2-40B4-BE49-F238E27FC236}">
                <a16:creationId xmlns="" xmlns:a16="http://schemas.microsoft.com/office/drawing/2014/main" id="{A0E14961-D0EA-844E-AC99-FACB532C5A76}"/>
              </a:ext>
            </a:extLst>
          </p:cNvPr>
          <p:cNvSpPr>
            <a:spLocks noGrp="1"/>
          </p:cNvSpPr>
          <p:nvPr>
            <p:ph type="sldNum" sz="quarter" idx="4"/>
          </p:nvPr>
        </p:nvSpPr>
        <p:spPr/>
        <p:txBody>
          <a:bodyPr/>
          <a:lstStyle/>
          <a:p>
            <a:fld id="{C444E201-67E6-4C84-91CE-EF6C201C1FBB}" type="slidenum">
              <a:rPr lang="en-GB" smtClean="0"/>
              <a:pPr/>
              <a:t>35</a:t>
            </a:fld>
            <a:endParaRPr lang="en-GB" dirty="0"/>
          </a:p>
        </p:txBody>
      </p:sp>
    </p:spTree>
    <p:extLst>
      <p:ext uri="{BB962C8B-B14F-4D97-AF65-F5344CB8AC3E}">
        <p14:creationId xmlns:p14="http://schemas.microsoft.com/office/powerpoint/2010/main" val="2036995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4">
            <a:extLst>
              <a:ext uri="{FF2B5EF4-FFF2-40B4-BE49-F238E27FC236}">
                <a16:creationId xmlns="" xmlns:a16="http://schemas.microsoft.com/office/drawing/2014/main" id="{C5EE0D29-71EB-EF45-961C-CBC1D2FCEE37}"/>
              </a:ext>
            </a:extLst>
          </p:cNvPr>
          <p:cNvGraphicFramePr>
            <a:graphicFrameLocks/>
          </p:cNvGraphicFramePr>
          <p:nvPr>
            <p:extLst>
              <p:ext uri="{D42A27DB-BD31-4B8C-83A1-F6EECF244321}">
                <p14:modId xmlns:p14="http://schemas.microsoft.com/office/powerpoint/2010/main" val="2765667588"/>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a:extLst>
              <a:ext uri="{FF2B5EF4-FFF2-40B4-BE49-F238E27FC236}">
                <a16:creationId xmlns="" xmlns:a16="http://schemas.microsoft.com/office/drawing/2014/main" id="{0E886A61-3FE6-A048-B3B5-2E14AF0EF3B7}"/>
              </a:ext>
            </a:extLst>
          </p:cNvPr>
          <p:cNvSpPr>
            <a:spLocks noGrp="1"/>
          </p:cNvSpPr>
          <p:nvPr>
            <p:ph type="title"/>
          </p:nvPr>
        </p:nvSpPr>
        <p:spPr>
          <a:xfrm>
            <a:off x="839311" y="847792"/>
            <a:ext cx="10752000" cy="897008"/>
          </a:xfrm>
        </p:spPr>
        <p:txBody>
          <a:bodyPr>
            <a:normAutofit/>
          </a:bodyPr>
          <a:lstStyle/>
          <a:p>
            <a:r>
              <a:rPr lang="en-GB" sz="4000" dirty="0">
                <a:latin typeface="Calibri" panose="020F0502020204030204" pitchFamily="34" charset="0"/>
                <a:cs typeface="Calibri" panose="020F0502020204030204" pitchFamily="34" charset="0"/>
              </a:rPr>
              <a:t>Session outline</a:t>
            </a:r>
          </a:p>
        </p:txBody>
      </p:sp>
      <p:sp>
        <p:nvSpPr>
          <p:cNvPr id="2" name="Footer Placeholder 1">
            <a:extLst>
              <a:ext uri="{FF2B5EF4-FFF2-40B4-BE49-F238E27FC236}">
                <a16:creationId xmlns="" xmlns:a16="http://schemas.microsoft.com/office/drawing/2014/main" id="{8EBB0EC1-B470-1A4D-A6AF-B556739985BA}"/>
              </a:ext>
            </a:extLst>
          </p:cNvPr>
          <p:cNvSpPr>
            <a:spLocks noGrp="1"/>
          </p:cNvSpPr>
          <p:nvPr>
            <p:ph type="ftr" sz="quarter" idx="3"/>
          </p:nvPr>
        </p:nvSpPr>
        <p:spPr/>
        <p:txBody>
          <a:bodyPr/>
          <a:lstStyle/>
          <a:p>
            <a:r>
              <a:rPr lang="en-GB" dirty="0"/>
              <a:t>|     National Patient Safety Improvement Programmes</a:t>
            </a:r>
          </a:p>
        </p:txBody>
      </p:sp>
      <p:sp>
        <p:nvSpPr>
          <p:cNvPr id="3" name="Slide Number Placeholder 2">
            <a:extLst>
              <a:ext uri="{FF2B5EF4-FFF2-40B4-BE49-F238E27FC236}">
                <a16:creationId xmlns="" xmlns:a16="http://schemas.microsoft.com/office/drawing/2014/main" id="{98767028-9CA2-D047-848F-8FADC41B5BF5}"/>
              </a:ext>
            </a:extLst>
          </p:cNvPr>
          <p:cNvSpPr>
            <a:spLocks noGrp="1"/>
          </p:cNvSpPr>
          <p:nvPr>
            <p:ph type="sldNum" sz="quarter" idx="4"/>
          </p:nvPr>
        </p:nvSpPr>
        <p:spPr/>
        <p:txBody>
          <a:bodyPr/>
          <a:lstStyle/>
          <a:p>
            <a:fld id="{C444E201-67E6-4C84-91CE-EF6C201C1FBB}" type="slidenum">
              <a:rPr lang="en-GB" smtClean="0"/>
              <a:pPr/>
              <a:t>4</a:t>
            </a:fld>
            <a:endParaRPr lang="en-GB" dirty="0"/>
          </a:p>
        </p:txBody>
      </p:sp>
    </p:spTree>
    <p:extLst>
      <p:ext uri="{BB962C8B-B14F-4D97-AF65-F5344CB8AC3E}">
        <p14:creationId xmlns:p14="http://schemas.microsoft.com/office/powerpoint/2010/main" val="29239429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BEBA8EAE-BF5A-486C-A8C5-ECC9F3942E4B}">
                <a14:imgProps xmlns:a14="http://schemas.microsoft.com/office/drawing/2010/main">
                  <a14:imgLayer r:embed="rId4">
                    <a14:imgEffect>
                      <a14:artisticBlur radius="19"/>
                    </a14:imgEffect>
                  </a14:imgLayer>
                </a14:imgProps>
              </a:ext>
              <a:ext uri="{28A0092B-C50C-407E-A947-70E740481C1C}">
                <a14:useLocalDpi xmlns:a14="http://schemas.microsoft.com/office/drawing/2010/main"/>
              </a:ext>
            </a:extLst>
          </a:blip>
          <a:stretch>
            <a:fillRect/>
          </a:stretch>
        </p:blipFill>
        <p:spPr>
          <a:xfrm>
            <a:off x="1514475" y="329040"/>
            <a:ext cx="9286875" cy="5672399"/>
          </a:xfrm>
          <a:prstGeom prst="rect">
            <a:avLst/>
          </a:prstGeom>
        </p:spPr>
      </p:pic>
      <p:sp>
        <p:nvSpPr>
          <p:cNvPr id="9" name="Content Placeholder 2"/>
          <p:cNvSpPr txBox="1">
            <a:spLocks/>
          </p:cNvSpPr>
          <p:nvPr/>
        </p:nvSpPr>
        <p:spPr>
          <a:xfrm>
            <a:off x="1514474" y="329041"/>
            <a:ext cx="8958263" cy="54716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GB" sz="9600" b="1" dirty="0" smtClean="0">
              <a:solidFill>
                <a:srgbClr val="1F497D"/>
              </a:solidFill>
              <a:latin typeface="Calibri"/>
            </a:endParaRPr>
          </a:p>
          <a:p>
            <a:pPr marL="0" indent="0" algn="ctr">
              <a:buNone/>
            </a:pPr>
            <a:r>
              <a:rPr lang="en-GB" sz="9600" b="1" dirty="0" smtClean="0">
                <a:solidFill>
                  <a:srgbClr val="1F497D"/>
                </a:solidFill>
                <a:latin typeface="Calibri"/>
              </a:rPr>
              <a:t>What is</a:t>
            </a:r>
            <a:endParaRPr lang="en-GB" sz="6000" dirty="0">
              <a:solidFill>
                <a:prstClr val="black"/>
              </a:solidFill>
              <a:latin typeface="Calibri"/>
            </a:endParaRPr>
          </a:p>
        </p:txBody>
      </p:sp>
      <p:pic>
        <p:nvPicPr>
          <p:cNvPr id="10"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l="-3975" r="-4287"/>
          <a:stretch/>
        </p:blipFill>
        <p:spPr bwMode="auto">
          <a:xfrm>
            <a:off x="3529621" y="3954820"/>
            <a:ext cx="5699492" cy="128071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975197" y="6222511"/>
            <a:ext cx="6808339" cy="369332"/>
          </a:xfrm>
          <a:prstGeom prst="rect">
            <a:avLst/>
          </a:prstGeom>
        </p:spPr>
        <p:txBody>
          <a:bodyPr wrap="none">
            <a:spAutoFit/>
          </a:bodyPr>
          <a:lstStyle/>
          <a:p>
            <a:r>
              <a:rPr lang="en-GB"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6"/>
              </a:rPr>
              <a:t>https://</a:t>
            </a:r>
            <a:r>
              <a:rPr lang="en-GB" u="sng" dirty="0" smtClean="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6"/>
              </a:rPr>
              <a:t>www.youtube.com/watch?v=Gxrr9QOergg</a:t>
            </a:r>
            <a:r>
              <a:rPr lang="en-GB" u="sng" dirty="0" smtClean="0">
                <a:solidFill>
                  <a:srgbClr val="0000FF"/>
                </a:solidFill>
                <a:latin typeface="Arial" panose="020B0604020202020204" pitchFamily="34" charset="0"/>
                <a:ea typeface="Calibri" panose="020F0502020204030204" pitchFamily="34" charset="0"/>
                <a:cs typeface="Times New Roman" panose="02020603050405020304" pitchFamily="18" charset="0"/>
              </a:rPr>
              <a:t>  </a:t>
            </a:r>
            <a:r>
              <a:rPr lang="en-GB" dirty="0" smtClean="0">
                <a:solidFill>
                  <a:srgbClr val="0000FF"/>
                </a:solidFill>
                <a:latin typeface="Arial" panose="020B0604020202020204" pitchFamily="34" charset="0"/>
                <a:ea typeface="Calibri" panose="020F0502020204030204" pitchFamily="34" charset="0"/>
                <a:cs typeface="Times New Roman" panose="02020603050405020304" pitchFamily="18" charset="0"/>
              </a:rPr>
              <a:t>   </a:t>
            </a:r>
            <a:r>
              <a:rPr lang="en-GB" sz="1600" dirty="0" smtClean="0">
                <a:solidFill>
                  <a:srgbClr val="0000FF"/>
                </a:solidFill>
                <a:latin typeface="Arial" panose="020B0604020202020204" pitchFamily="34" charset="0"/>
                <a:ea typeface="Calibri" panose="020F0502020204030204" pitchFamily="34" charset="0"/>
                <a:cs typeface="Times New Roman" panose="02020603050405020304" pitchFamily="18" charset="0"/>
              </a:rPr>
              <a:t>3mins 12sec</a:t>
            </a:r>
            <a:endParaRPr lang="en-GB" sz="1600" dirty="0"/>
          </a:p>
        </p:txBody>
      </p:sp>
    </p:spTree>
    <p:extLst>
      <p:ext uri="{BB962C8B-B14F-4D97-AF65-F5344CB8AC3E}">
        <p14:creationId xmlns:p14="http://schemas.microsoft.com/office/powerpoint/2010/main" val="10466668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2236B9B7-EC98-2D48-8DD0-F9634DDA423C}"/>
              </a:ext>
            </a:extLst>
          </p:cNvPr>
          <p:cNvSpPr>
            <a:spLocks noGrp="1"/>
          </p:cNvSpPr>
          <p:nvPr>
            <p:ph idx="1"/>
          </p:nvPr>
        </p:nvSpPr>
        <p:spPr>
          <a:xfrm>
            <a:off x="608948" y="652288"/>
            <a:ext cx="6695977" cy="5625033"/>
          </a:xfrm>
        </p:spPr>
        <p:txBody>
          <a:bodyPr>
            <a:normAutofit fontScale="70000" lnSpcReduction="20000"/>
          </a:bodyPr>
          <a:lstStyle/>
          <a:p>
            <a:pPr marL="0" indent="0">
              <a:buNone/>
            </a:pPr>
            <a:r>
              <a:rPr lang="en-GB" sz="2900" b="1" dirty="0" smtClean="0">
                <a:solidFill>
                  <a:schemeClr val="tx1"/>
                </a:solidFill>
                <a:latin typeface="Calibri" panose="020F0502020204030204" pitchFamily="34" charset="0"/>
                <a:cs typeface="Calibri" panose="020F0502020204030204" pitchFamily="34" charset="0"/>
              </a:rPr>
              <a:t>The RESTORE2 tool is </a:t>
            </a:r>
            <a:r>
              <a:rPr lang="en-GB" sz="2900" b="1" dirty="0">
                <a:solidFill>
                  <a:schemeClr val="tx1"/>
                </a:solidFill>
                <a:latin typeface="Calibri" panose="020F0502020204030204" pitchFamily="34" charset="0"/>
                <a:cs typeface="Calibri" panose="020F0502020204030204" pitchFamily="34" charset="0"/>
              </a:rPr>
              <a:t>designed to support homes and health professionals to</a:t>
            </a:r>
            <a:r>
              <a:rPr lang="en-GB" sz="2900" b="1" dirty="0" smtClean="0">
                <a:solidFill>
                  <a:schemeClr val="tx1"/>
                </a:solidFill>
                <a:latin typeface="Calibri" panose="020F0502020204030204" pitchFamily="34" charset="0"/>
                <a:cs typeface="Calibri" panose="020F0502020204030204" pitchFamily="34" charset="0"/>
              </a:rPr>
              <a:t>:</a:t>
            </a:r>
          </a:p>
          <a:p>
            <a:pPr marL="0" indent="0">
              <a:buNone/>
            </a:pPr>
            <a:endParaRPr lang="en-GB" sz="1100" b="1" dirty="0">
              <a:solidFill>
                <a:schemeClr val="tx1"/>
              </a:solidFill>
              <a:latin typeface="Calibri" panose="020F0502020204030204" pitchFamily="34" charset="0"/>
              <a:cs typeface="Calibri" panose="020F0502020204030204" pitchFamily="34" charset="0"/>
            </a:endParaRPr>
          </a:p>
          <a:p>
            <a:pPr lvl="1"/>
            <a:r>
              <a:rPr lang="en-GB" sz="2800" dirty="0">
                <a:solidFill>
                  <a:schemeClr val="tx1"/>
                </a:solidFill>
                <a:latin typeface="Calibri" panose="020F0502020204030204" pitchFamily="34" charset="0"/>
                <a:cs typeface="Calibri" panose="020F0502020204030204" pitchFamily="34" charset="0"/>
              </a:rPr>
              <a:t>Recognise when a resident may be deteriorating or at risk of physical </a:t>
            </a:r>
            <a:r>
              <a:rPr lang="en-GB" sz="2800" dirty="0" smtClean="0">
                <a:solidFill>
                  <a:schemeClr val="tx1"/>
                </a:solidFill>
                <a:latin typeface="Calibri" panose="020F0502020204030204" pitchFamily="34" charset="0"/>
                <a:cs typeface="Calibri" panose="020F0502020204030204" pitchFamily="34" charset="0"/>
              </a:rPr>
              <a:t>deterioration</a:t>
            </a:r>
          </a:p>
          <a:p>
            <a:pPr marL="0" lvl="1" indent="0">
              <a:buNone/>
            </a:pPr>
            <a:r>
              <a:rPr lang="en-GB" sz="200" dirty="0" smtClean="0">
                <a:solidFill>
                  <a:schemeClr val="tx1"/>
                </a:solidFill>
                <a:latin typeface="Calibri" panose="020F0502020204030204" pitchFamily="34" charset="0"/>
                <a:cs typeface="Calibri" panose="020F0502020204030204" pitchFamily="34" charset="0"/>
              </a:rPr>
              <a:t>8</a:t>
            </a:r>
          </a:p>
          <a:p>
            <a:pPr marL="0" lvl="1" indent="0">
              <a:buNone/>
            </a:pPr>
            <a:endParaRPr lang="en-GB" sz="300" dirty="0">
              <a:solidFill>
                <a:schemeClr val="tx1"/>
              </a:solidFill>
              <a:latin typeface="Calibri" panose="020F0502020204030204" pitchFamily="34" charset="0"/>
              <a:cs typeface="Calibri" panose="020F0502020204030204" pitchFamily="34" charset="0"/>
            </a:endParaRPr>
          </a:p>
          <a:p>
            <a:pPr lvl="1"/>
            <a:r>
              <a:rPr lang="en-GB" sz="2800" dirty="0">
                <a:solidFill>
                  <a:schemeClr val="tx1"/>
                </a:solidFill>
                <a:latin typeface="Calibri" panose="020F0502020204030204" pitchFamily="34" charset="0"/>
                <a:cs typeface="Calibri" panose="020F0502020204030204" pitchFamily="34" charset="0"/>
              </a:rPr>
              <a:t>Act appropriately according to the resident’s care </a:t>
            </a:r>
            <a:r>
              <a:rPr lang="en-GB" sz="2800" dirty="0" smtClean="0">
                <a:solidFill>
                  <a:schemeClr val="tx1"/>
                </a:solidFill>
                <a:latin typeface="Calibri" panose="020F0502020204030204" pitchFamily="34" charset="0"/>
                <a:cs typeface="Calibri" panose="020F0502020204030204" pitchFamily="34" charset="0"/>
              </a:rPr>
              <a:t>plan, taking into account end of life or agreed limits of treatment</a:t>
            </a:r>
          </a:p>
          <a:p>
            <a:pPr lvl="1"/>
            <a:endParaRPr lang="en-GB" sz="1300" dirty="0" smtClean="0">
              <a:solidFill>
                <a:schemeClr val="tx1"/>
              </a:solidFill>
              <a:latin typeface="Calibri" panose="020F0502020204030204" pitchFamily="34" charset="0"/>
              <a:cs typeface="Calibri" panose="020F0502020204030204" pitchFamily="34" charset="0"/>
            </a:endParaRPr>
          </a:p>
          <a:p>
            <a:pPr lvl="1"/>
            <a:r>
              <a:rPr lang="en-GB" sz="2800" dirty="0" smtClean="0">
                <a:solidFill>
                  <a:schemeClr val="tx1"/>
                </a:solidFill>
                <a:latin typeface="Calibri" panose="020F0502020204030204" pitchFamily="34" charset="0"/>
                <a:cs typeface="Calibri" panose="020F0502020204030204" pitchFamily="34" charset="0"/>
              </a:rPr>
              <a:t>Obtain </a:t>
            </a:r>
            <a:r>
              <a:rPr lang="en-GB" sz="2800" dirty="0">
                <a:solidFill>
                  <a:schemeClr val="tx1"/>
                </a:solidFill>
                <a:latin typeface="Calibri" panose="020F0502020204030204" pitchFamily="34" charset="0"/>
                <a:cs typeface="Calibri" panose="020F0502020204030204" pitchFamily="34" charset="0"/>
              </a:rPr>
              <a:t>a complete set of physical observations to inform escalation and conversations with health </a:t>
            </a:r>
            <a:r>
              <a:rPr lang="en-GB" sz="2800" dirty="0" smtClean="0">
                <a:solidFill>
                  <a:schemeClr val="tx1"/>
                </a:solidFill>
                <a:latin typeface="Calibri" panose="020F0502020204030204" pitchFamily="34" charset="0"/>
                <a:cs typeface="Calibri" panose="020F0502020204030204" pitchFamily="34" charset="0"/>
              </a:rPr>
              <a:t>professionals</a:t>
            </a:r>
          </a:p>
          <a:p>
            <a:pPr lvl="1"/>
            <a:endParaRPr lang="en-GB" sz="1100" dirty="0">
              <a:solidFill>
                <a:schemeClr val="tx1"/>
              </a:solidFill>
              <a:latin typeface="Calibri" panose="020F0502020204030204" pitchFamily="34" charset="0"/>
              <a:cs typeface="Calibri" panose="020F0502020204030204" pitchFamily="34" charset="0"/>
            </a:endParaRPr>
          </a:p>
          <a:p>
            <a:pPr lvl="1"/>
            <a:r>
              <a:rPr lang="en-GB" sz="2800" dirty="0">
                <a:solidFill>
                  <a:schemeClr val="tx1"/>
                </a:solidFill>
                <a:latin typeface="Calibri" panose="020F0502020204030204" pitchFamily="34" charset="0"/>
                <a:cs typeface="Calibri" panose="020F0502020204030204" pitchFamily="34" charset="0"/>
              </a:rPr>
              <a:t>Speak with the most appropriate health professional in a timely way to get the right </a:t>
            </a:r>
            <a:r>
              <a:rPr lang="en-GB" sz="2800" dirty="0" smtClean="0">
                <a:solidFill>
                  <a:schemeClr val="tx1"/>
                </a:solidFill>
                <a:latin typeface="Calibri" panose="020F0502020204030204" pitchFamily="34" charset="0"/>
                <a:cs typeface="Calibri" panose="020F0502020204030204" pitchFamily="34" charset="0"/>
              </a:rPr>
              <a:t>support</a:t>
            </a:r>
          </a:p>
          <a:p>
            <a:pPr lvl="1"/>
            <a:endParaRPr lang="en-GB" sz="1100" dirty="0">
              <a:solidFill>
                <a:schemeClr val="tx1"/>
              </a:solidFill>
              <a:latin typeface="Calibri" panose="020F0502020204030204" pitchFamily="34" charset="0"/>
              <a:cs typeface="Calibri" panose="020F0502020204030204" pitchFamily="34" charset="0"/>
            </a:endParaRPr>
          </a:p>
          <a:p>
            <a:pPr lvl="1"/>
            <a:r>
              <a:rPr lang="en-GB" sz="2800" dirty="0">
                <a:solidFill>
                  <a:schemeClr val="tx1"/>
                </a:solidFill>
                <a:latin typeface="Calibri" panose="020F0502020204030204" pitchFamily="34" charset="0"/>
                <a:cs typeface="Calibri" panose="020F0502020204030204" pitchFamily="34" charset="0"/>
              </a:rPr>
              <a:t>Provide a concise escalation history to health professionals to support their professional decision making. </a:t>
            </a:r>
            <a:endParaRPr lang="en-GB" sz="2800" dirty="0" smtClean="0">
              <a:solidFill>
                <a:schemeClr val="tx1"/>
              </a:solidFill>
              <a:latin typeface="Calibri" panose="020F0502020204030204" pitchFamily="34" charset="0"/>
              <a:cs typeface="Calibri" panose="020F0502020204030204" pitchFamily="34" charset="0"/>
            </a:endParaRPr>
          </a:p>
          <a:p>
            <a:pPr lvl="1"/>
            <a:endParaRPr lang="en-GB" sz="1100" dirty="0" smtClean="0">
              <a:solidFill>
                <a:schemeClr val="tx1"/>
              </a:solidFill>
              <a:latin typeface="Calibri" panose="020F0502020204030204" pitchFamily="34" charset="0"/>
              <a:cs typeface="Calibri" panose="020F0502020204030204" pitchFamily="34" charset="0"/>
            </a:endParaRPr>
          </a:p>
          <a:p>
            <a:pPr marL="0" lvl="1" indent="0">
              <a:buNone/>
            </a:pPr>
            <a:r>
              <a:rPr lang="en-GB" sz="2800" dirty="0">
                <a:solidFill>
                  <a:schemeClr val="tx1"/>
                </a:solidFill>
                <a:latin typeface="Calibri" panose="020F0502020204030204" pitchFamily="34" charset="0"/>
                <a:cs typeface="Calibri" panose="020F0502020204030204" pitchFamily="34" charset="0"/>
                <a:hlinkClick r:id="rId3"/>
              </a:rPr>
              <a:t>https://wessexahsn.org.uk/img/projects/CS49286-RESTORE2-full-version%20(WHCCG).</a:t>
            </a:r>
            <a:r>
              <a:rPr lang="en-GB" sz="2800" dirty="0" smtClean="0">
                <a:solidFill>
                  <a:schemeClr val="tx1"/>
                </a:solidFill>
                <a:latin typeface="Calibri" panose="020F0502020204030204" pitchFamily="34" charset="0"/>
                <a:cs typeface="Calibri" panose="020F0502020204030204" pitchFamily="34" charset="0"/>
                <a:hlinkClick r:id="rId3"/>
              </a:rPr>
              <a:t>pdf</a:t>
            </a:r>
            <a:endParaRPr lang="en-GB" sz="2800" dirty="0" smtClean="0">
              <a:solidFill>
                <a:schemeClr val="tx1"/>
              </a:solidFill>
              <a:latin typeface="Calibri" panose="020F0502020204030204" pitchFamily="34" charset="0"/>
              <a:cs typeface="Calibri" panose="020F0502020204030204" pitchFamily="34" charset="0"/>
            </a:endParaRPr>
          </a:p>
        </p:txBody>
      </p:sp>
      <p:sp>
        <p:nvSpPr>
          <p:cNvPr id="4" name="Footer Placeholder 3">
            <a:extLst>
              <a:ext uri="{FF2B5EF4-FFF2-40B4-BE49-F238E27FC236}">
                <a16:creationId xmlns="" xmlns:a16="http://schemas.microsoft.com/office/drawing/2014/main" id="{428DD0F1-FD05-B946-B0E9-01C58ECABDF7}"/>
              </a:ext>
            </a:extLst>
          </p:cNvPr>
          <p:cNvSpPr>
            <a:spLocks noGrp="1"/>
          </p:cNvSpPr>
          <p:nvPr>
            <p:ph type="ftr" sz="quarter" idx="3"/>
          </p:nvPr>
        </p:nvSpPr>
        <p:spPr/>
        <p:txBody>
          <a:bodyPr/>
          <a:lstStyle/>
          <a:p>
            <a:r>
              <a:rPr lang="en-GB" dirty="0"/>
              <a:t>|     National Patient Safety Improvement Programmes</a:t>
            </a:r>
          </a:p>
        </p:txBody>
      </p:sp>
      <p:sp>
        <p:nvSpPr>
          <p:cNvPr id="5" name="Slide Number Placeholder 4">
            <a:extLst>
              <a:ext uri="{FF2B5EF4-FFF2-40B4-BE49-F238E27FC236}">
                <a16:creationId xmlns="" xmlns:a16="http://schemas.microsoft.com/office/drawing/2014/main" id="{22708CD2-59EA-EE49-B94F-B813EB25B9B5}"/>
              </a:ext>
            </a:extLst>
          </p:cNvPr>
          <p:cNvSpPr>
            <a:spLocks noGrp="1"/>
          </p:cNvSpPr>
          <p:nvPr>
            <p:ph type="sldNum" sz="quarter" idx="4"/>
          </p:nvPr>
        </p:nvSpPr>
        <p:spPr/>
        <p:txBody>
          <a:bodyPr/>
          <a:lstStyle/>
          <a:p>
            <a:fld id="{C444E201-67E6-4C84-91CE-EF6C201C1FBB}" type="slidenum">
              <a:rPr lang="en-GB" smtClean="0"/>
              <a:pPr/>
              <a:t>6</a:t>
            </a:fld>
            <a:endParaRPr lang="en-GB" dirty="0"/>
          </a:p>
        </p:txBody>
      </p:sp>
      <p:pic>
        <p:nvPicPr>
          <p:cNvPr id="7" name="Picture 6">
            <a:extLst>
              <a:ext uri="{FF2B5EF4-FFF2-40B4-BE49-F238E27FC236}">
                <a16:creationId xmlns="" xmlns:a16="http://schemas.microsoft.com/office/drawing/2014/main" id="{C969941C-618C-5044-9950-7C170A92033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90552" y="1114327"/>
            <a:ext cx="3327828" cy="4716418"/>
          </a:xfrm>
          <a:prstGeom prst="rect">
            <a:avLst/>
          </a:prstGeom>
        </p:spPr>
      </p:pic>
      <p:pic>
        <p:nvPicPr>
          <p:cNvPr id="8" name="Picture 7">
            <a:extLst>
              <a:ext uri="{FF2B5EF4-FFF2-40B4-BE49-F238E27FC236}">
                <a16:creationId xmlns="" xmlns:a16="http://schemas.microsoft.com/office/drawing/2014/main" id="{DEDB1B52-7C36-8E40-9180-D62E3EE0752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416" y="5952143"/>
            <a:ext cx="4993794" cy="650356"/>
          </a:xfrm>
          <a:prstGeom prst="rect">
            <a:avLst/>
          </a:prstGeom>
        </p:spPr>
      </p:pic>
    </p:spTree>
    <p:extLst>
      <p:ext uri="{BB962C8B-B14F-4D97-AF65-F5344CB8AC3E}">
        <p14:creationId xmlns:p14="http://schemas.microsoft.com/office/powerpoint/2010/main" val="20755918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srgbClr val="005EB8"/>
                </a:solidFill>
                <a:effectLst/>
                <a:uLnTx/>
                <a:uFillTx/>
                <a:latin typeface="Arial" panose="020B0604020202020204" pitchFamily="34" charset="0"/>
                <a:ea typeface="+mn-ea"/>
                <a:cs typeface="Arial" panose="020B0604020202020204" pitchFamily="34" charset="0"/>
              </a:rPr>
              <a:t>|     National Patient Safety Improvement Programmes</a:t>
            </a:r>
            <a:endParaRPr kumimoji="0" lang="en-GB" sz="1000" b="0"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endParaRPr>
          </a:p>
        </p:txBody>
      </p:sp>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44E201-67E6-4C84-91CE-EF6C201C1FBB}" type="slidenum">
              <a:rPr kumimoji="0" lang="en-GB" sz="1000" b="0" i="0" u="none" strike="noStrike" kern="1200" cap="none" spc="0" normalizeH="0" baseline="0" noProof="0" smtClean="0">
                <a:ln>
                  <a:noFill/>
                </a:ln>
                <a:solidFill>
                  <a:srgbClr val="005EB8"/>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000" b="0"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endParaRPr>
          </a:p>
        </p:txBody>
      </p:sp>
      <p:sp>
        <p:nvSpPr>
          <p:cNvPr id="4" name="TextBox 3"/>
          <p:cNvSpPr txBox="1"/>
          <p:nvPr/>
        </p:nvSpPr>
        <p:spPr>
          <a:xfrm>
            <a:off x="588982" y="410879"/>
            <a:ext cx="845819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smtClean="0">
                <a:ln>
                  <a:noFill/>
                </a:ln>
                <a:solidFill>
                  <a:srgbClr val="0070C0"/>
                </a:solidFill>
                <a:effectLst/>
                <a:uLnTx/>
                <a:uFillTx/>
                <a:latin typeface="Calibri" panose="020F0502020204030204" pitchFamily="34" charset="0"/>
                <a:ea typeface="+mn-ea"/>
                <a:cs typeface="Calibri" panose="020F0502020204030204" pitchFamily="34" charset="0"/>
              </a:rPr>
              <a:t>Getting the best outcome for residents</a:t>
            </a:r>
            <a:endParaRPr kumimoji="0" lang="en-GB" sz="40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grpSp>
        <p:nvGrpSpPr>
          <p:cNvPr id="5" name="Group 4">
            <a:extLst>
              <a:ext uri="{FF2B5EF4-FFF2-40B4-BE49-F238E27FC236}">
                <a16:creationId xmlns="" xmlns:a16="http://schemas.microsoft.com/office/drawing/2014/main" id="{68158FE5-981D-364C-90A2-C3F5E7F8FAE6}"/>
              </a:ext>
            </a:extLst>
          </p:cNvPr>
          <p:cNvGrpSpPr/>
          <p:nvPr/>
        </p:nvGrpSpPr>
        <p:grpSpPr>
          <a:xfrm>
            <a:off x="5042131" y="1834463"/>
            <a:ext cx="6800893" cy="4551299"/>
            <a:chOff x="3233514" y="1202139"/>
            <a:chExt cx="9815120" cy="6478469"/>
          </a:xfrm>
        </p:grpSpPr>
        <p:sp>
          <p:nvSpPr>
            <p:cNvPr id="6" name="TextBox 5">
              <a:extLst>
                <a:ext uri="{FF2B5EF4-FFF2-40B4-BE49-F238E27FC236}">
                  <a16:creationId xmlns="" xmlns:a16="http://schemas.microsoft.com/office/drawing/2014/main" id="{F8268F33-82E6-6D42-900C-E15B1276DE7E}"/>
                </a:ext>
              </a:extLst>
            </p:cNvPr>
            <p:cNvSpPr txBox="1"/>
            <p:nvPr/>
          </p:nvSpPr>
          <p:spPr>
            <a:xfrm rot="17965192">
              <a:off x="4602656" y="3786869"/>
              <a:ext cx="324015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early detection</a:t>
              </a:r>
            </a:p>
          </p:txBody>
        </p:sp>
        <p:pic>
          <p:nvPicPr>
            <p:cNvPr id="7" name="Picture 6" descr="Image result for crayon arrows">
              <a:extLst>
                <a:ext uri="{FF2B5EF4-FFF2-40B4-BE49-F238E27FC236}">
                  <a16:creationId xmlns="" xmlns:a16="http://schemas.microsoft.com/office/drawing/2014/main" id="{8023DED1-9E1E-904D-BDE2-5C6DDAA519C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1175072">
              <a:off x="7259357" y="6196884"/>
              <a:ext cx="946491" cy="6125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Image result for crayon arrows">
              <a:extLst>
                <a:ext uri="{FF2B5EF4-FFF2-40B4-BE49-F238E27FC236}">
                  <a16:creationId xmlns="" xmlns:a16="http://schemas.microsoft.com/office/drawing/2014/main" id="{B8D9F14B-907C-ED42-8427-03A785D1CA4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7556507">
              <a:off x="4454970" y="2794811"/>
              <a:ext cx="1245687" cy="144486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Image result for crayon arrows">
              <a:extLst>
                <a:ext uri="{FF2B5EF4-FFF2-40B4-BE49-F238E27FC236}">
                  <a16:creationId xmlns="" xmlns:a16="http://schemas.microsoft.com/office/drawing/2014/main" id="{C72E4A72-E3D8-AC4B-B9B5-A74823C6FB12}"/>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3486616" flipH="1">
              <a:off x="10470346" y="3351260"/>
              <a:ext cx="1121587" cy="139443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 xmlns:a16="http://schemas.microsoft.com/office/drawing/2014/main" id="{8F5F524C-E2F0-7E49-BA4B-27695F4299D6}"/>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448589" y="1530874"/>
              <a:ext cx="6680839" cy="4821805"/>
            </a:xfrm>
            <a:prstGeom prst="rect">
              <a:avLst/>
            </a:prstGeom>
            <a:noFill/>
            <a:ln>
              <a:noFill/>
            </a:ln>
            <a:effectLst/>
            <a:extLst>
              <a:ext uri="{909E8E84-426E-40DD-AFC4-6F175D3DCCD1}">
                <a14:hiddenFill xmlns:a14="http://schemas.microsoft.com/office/drawing/2010/main">
                  <a:solidFill>
                    <a:srgbClr val="1F497D"/>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1" name="Text Box 3">
              <a:extLst>
                <a:ext uri="{FF2B5EF4-FFF2-40B4-BE49-F238E27FC236}">
                  <a16:creationId xmlns="" xmlns:a16="http://schemas.microsoft.com/office/drawing/2014/main" id="{2564F2CF-43A3-6D48-AFB4-EF2B6CDB78B0}"/>
                </a:ext>
              </a:extLst>
            </p:cNvPr>
            <p:cNvSpPr txBox="1">
              <a:spLocks noChangeArrowheads="1"/>
            </p:cNvSpPr>
            <p:nvPr/>
          </p:nvSpPr>
          <p:spPr bwMode="auto">
            <a:xfrm>
              <a:off x="3233514" y="1202139"/>
              <a:ext cx="3417564" cy="1666205"/>
            </a:xfrm>
            <a:prstGeom prst="rect">
              <a:avLst/>
            </a:prstGeom>
            <a:noFill/>
            <a:ln>
              <a:noFill/>
            </a:ln>
            <a:effectLst/>
            <a:extLst>
              <a:ext uri="{909E8E84-426E-40DD-AFC4-6F175D3DCCD1}">
                <a14:hiddenFill xmlns:a14="http://schemas.microsoft.com/office/drawing/2010/main">
                  <a:solidFill>
                    <a:srgbClr val="1F497D"/>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000" b="0"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Support carers to recognise physical deterioration early</a:t>
              </a:r>
              <a:endParaRPr kumimoji="0" lang="en-US" altLang="en-US" sz="18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endParaRPr>
            </a:p>
          </p:txBody>
        </p:sp>
        <p:sp>
          <p:nvSpPr>
            <p:cNvPr id="12" name="Text Box 4">
              <a:extLst>
                <a:ext uri="{FF2B5EF4-FFF2-40B4-BE49-F238E27FC236}">
                  <a16:creationId xmlns="" xmlns:a16="http://schemas.microsoft.com/office/drawing/2014/main" id="{1D8D3FCD-53D8-6B41-ADBA-E28EF248BAD0}"/>
                </a:ext>
              </a:extLst>
            </p:cNvPr>
            <p:cNvSpPr txBox="1">
              <a:spLocks noChangeArrowheads="1"/>
            </p:cNvSpPr>
            <p:nvPr/>
          </p:nvSpPr>
          <p:spPr bwMode="auto">
            <a:xfrm>
              <a:off x="9013644" y="1238512"/>
              <a:ext cx="4034990" cy="1835565"/>
            </a:xfrm>
            <a:prstGeom prst="rect">
              <a:avLst/>
            </a:prstGeom>
            <a:noFill/>
            <a:ln>
              <a:noFill/>
            </a:ln>
            <a:effectLst/>
            <a:extLst>
              <a:ext uri="{909E8E84-426E-40DD-AFC4-6F175D3DCCD1}">
                <a14:hiddenFill xmlns:a14="http://schemas.microsoft.com/office/drawing/2010/main">
                  <a:solidFill>
                    <a:srgbClr val="1F497D"/>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Provide a standardised assessment tool and a common language across healthcare</a:t>
              </a:r>
              <a:endParaRPr kumimoji="0" lang="en-US" altLang="en-US" sz="18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endParaRPr>
            </a:p>
          </p:txBody>
        </p:sp>
        <p:sp>
          <p:nvSpPr>
            <p:cNvPr id="13" name="Text Box 5">
              <a:extLst>
                <a:ext uri="{FF2B5EF4-FFF2-40B4-BE49-F238E27FC236}">
                  <a16:creationId xmlns="" xmlns:a16="http://schemas.microsoft.com/office/drawing/2014/main" id="{5D35B3A2-08E5-A940-860F-51A69A18D76C}"/>
                </a:ext>
              </a:extLst>
            </p:cNvPr>
            <p:cNvSpPr txBox="1">
              <a:spLocks noChangeArrowheads="1"/>
            </p:cNvSpPr>
            <p:nvPr/>
          </p:nvSpPr>
          <p:spPr bwMode="auto">
            <a:xfrm>
              <a:off x="4059245" y="6613808"/>
              <a:ext cx="8355202" cy="1066800"/>
            </a:xfrm>
            <a:prstGeom prst="rect">
              <a:avLst/>
            </a:prstGeom>
            <a:noFill/>
            <a:ln>
              <a:noFill/>
            </a:ln>
            <a:effectLst/>
            <a:extLst>
              <a:ext uri="{909E8E84-426E-40DD-AFC4-6F175D3DCCD1}">
                <a14:hiddenFill xmlns:a14="http://schemas.microsoft.com/office/drawing/2010/main">
                  <a:solidFill>
                    <a:srgbClr val="1F497D"/>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000" b="0" i="0" u="none" strike="noStrike" kern="1200" cap="none" spc="0" normalizeH="0" baseline="0" noProof="0" dirty="0">
                  <a:ln>
                    <a:noFill/>
                  </a:ln>
                  <a:solidFill>
                    <a:srgbClr val="00A499">
                      <a:lumMod val="75000"/>
                    </a:srgbClr>
                  </a:solidFill>
                  <a:effectLst/>
                  <a:uLnTx/>
                  <a:uFillTx/>
                  <a:latin typeface="Arial" panose="020B0604020202020204" pitchFamily="34" charset="0"/>
                  <a:ea typeface="+mn-ea"/>
                  <a:cs typeface="Arial" panose="020B0604020202020204" pitchFamily="34" charset="0"/>
                </a:rPr>
                <a:t>Enable staff to communicate concisely with clinical decision makers to get an effective response</a:t>
              </a:r>
              <a:endParaRPr kumimoji="0" lang="en-US" altLang="en-US" sz="1800" b="0" i="0" u="none" strike="noStrike" kern="1200" cap="none" spc="0" normalizeH="0" baseline="0" noProof="0" dirty="0">
                <a:ln>
                  <a:noFill/>
                </a:ln>
                <a:solidFill>
                  <a:srgbClr val="00A499">
                    <a:lumMod val="75000"/>
                  </a:srgbClr>
                </a:solidFill>
                <a:effectLst/>
                <a:uLnTx/>
                <a:uFillTx/>
                <a:latin typeface="Arial" panose="020B0604020202020204" pitchFamily="34" charset="0"/>
                <a:ea typeface="+mn-ea"/>
                <a:cs typeface="Arial" panose="020B0604020202020204" pitchFamily="34" charset="0"/>
              </a:endParaRPr>
            </a:p>
          </p:txBody>
        </p:sp>
      </p:grpSp>
      <p:sp>
        <p:nvSpPr>
          <p:cNvPr id="14" name="TextBox 13"/>
          <p:cNvSpPr txBox="1"/>
          <p:nvPr/>
        </p:nvSpPr>
        <p:spPr>
          <a:xfrm>
            <a:off x="669347" y="1296656"/>
            <a:ext cx="3764353" cy="46474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srgbClr val="231F20"/>
                </a:solidFill>
                <a:effectLst/>
                <a:uLnTx/>
                <a:uFillTx/>
                <a:latin typeface="Arial" panose="020B0604020202020204"/>
                <a:ea typeface="+mn-ea"/>
                <a:cs typeface="+mn-cs"/>
              </a:rPr>
              <a:t>If any one of us was unwell, we would want the following things to be in place to give us the best chance of a good outcome: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231F20"/>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2000" b="0" i="0" u="none" strike="noStrike" kern="1200" cap="none" spc="0" normalizeH="0" baseline="0" noProof="0" dirty="0" smtClean="0">
                <a:ln>
                  <a:noFill/>
                </a:ln>
                <a:solidFill>
                  <a:srgbClr val="231F20"/>
                </a:solidFill>
                <a:effectLst/>
                <a:uLnTx/>
                <a:uFillTx/>
                <a:latin typeface="Arial" panose="020B0604020202020204"/>
                <a:ea typeface="+mn-ea"/>
                <a:cs typeface="Calibri" panose="020F0502020204030204" pitchFamily="34" charset="0"/>
              </a:rPr>
              <a:t>Someone to recognise our deterioration early</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2000" b="0" i="0" u="none" strike="noStrike" kern="1200" cap="none" spc="0" normalizeH="0" baseline="0" noProof="0" dirty="0" smtClean="0">
                <a:ln>
                  <a:noFill/>
                </a:ln>
                <a:solidFill>
                  <a:srgbClr val="231F20"/>
                </a:solidFill>
                <a:effectLst/>
                <a:uLnTx/>
                <a:uFillTx/>
                <a:latin typeface="Arial" panose="020B0604020202020204"/>
                <a:ea typeface="+mn-ea"/>
                <a:cs typeface="Calibri" panose="020F0502020204030204" pitchFamily="34" charset="0"/>
              </a:rPr>
              <a:t>Healthcare services to get to us as quickly as is required</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2000" b="0" i="0" u="none" strike="noStrike" kern="1200" cap="none" spc="0" normalizeH="0" baseline="0" noProof="0" dirty="0" smtClean="0">
                <a:ln>
                  <a:noFill/>
                </a:ln>
                <a:solidFill>
                  <a:srgbClr val="231F20"/>
                </a:solidFill>
                <a:effectLst/>
                <a:uLnTx/>
                <a:uFillTx/>
                <a:latin typeface="Arial" panose="020B0604020202020204"/>
                <a:ea typeface="+mn-ea"/>
                <a:cs typeface="Calibri" panose="020F0502020204030204" pitchFamily="34" charset="0"/>
              </a:rPr>
              <a:t>A clinical response that meets our need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smtClean="0">
              <a:ln>
                <a:noFill/>
              </a:ln>
              <a:solidFill>
                <a:srgbClr val="231F2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srgbClr val="005EB8">
                    <a:lumMod val="75000"/>
                  </a:srgbClr>
                </a:solidFill>
                <a:effectLst/>
                <a:uLnTx/>
                <a:uFillTx/>
                <a:latin typeface="Arial" panose="020B0604020202020204"/>
                <a:ea typeface="+mn-ea"/>
                <a:cs typeface="+mn-cs"/>
              </a:rPr>
              <a:t>These 3 things are the ‘triad of clinical outcomes’</a:t>
            </a:r>
            <a:endParaRPr kumimoji="0" lang="en-GB" sz="2000" b="1" i="0" u="none" strike="noStrike" kern="1200" cap="none" spc="0" normalizeH="0" baseline="0" noProof="0" dirty="0">
              <a:ln>
                <a:noFill/>
              </a:ln>
              <a:solidFill>
                <a:srgbClr val="005EB8">
                  <a:lumMod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900738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DE1F4A8-DCF0-444E-A52F-50C922EA86A2}"/>
              </a:ext>
            </a:extLst>
          </p:cNvPr>
          <p:cNvSpPr>
            <a:spLocks noGrp="1"/>
          </p:cNvSpPr>
          <p:nvPr>
            <p:ph type="title"/>
          </p:nvPr>
        </p:nvSpPr>
        <p:spPr>
          <a:xfrm>
            <a:off x="466084" y="798177"/>
            <a:ext cx="10752000" cy="897008"/>
          </a:xfrm>
        </p:spPr>
        <p:txBody>
          <a:bodyPr/>
          <a:lstStyle/>
          <a:p>
            <a:r>
              <a:rPr lang="en-GB" dirty="0" smtClean="0"/>
              <a:t>Components of RESTORE2</a:t>
            </a:r>
            <a:r>
              <a:rPr lang="en-GB" baseline="30000" dirty="0" smtClean="0"/>
              <a:t>TM</a:t>
            </a:r>
            <a:endParaRPr lang="en-GB" dirty="0"/>
          </a:p>
        </p:txBody>
      </p:sp>
      <p:sp>
        <p:nvSpPr>
          <p:cNvPr id="3" name="Content Placeholder 2">
            <a:extLst>
              <a:ext uri="{FF2B5EF4-FFF2-40B4-BE49-F238E27FC236}">
                <a16:creationId xmlns="" xmlns:a16="http://schemas.microsoft.com/office/drawing/2014/main" id="{BFD0171F-03AB-6F46-8825-F89EAB543B43}"/>
              </a:ext>
            </a:extLst>
          </p:cNvPr>
          <p:cNvSpPr>
            <a:spLocks noGrp="1"/>
          </p:cNvSpPr>
          <p:nvPr>
            <p:ph idx="1"/>
          </p:nvPr>
        </p:nvSpPr>
        <p:spPr>
          <a:xfrm>
            <a:off x="813911" y="1797196"/>
            <a:ext cx="3668901" cy="3144392"/>
          </a:xfrm>
        </p:spPr>
        <p:txBody>
          <a:bodyPr>
            <a:normAutofit lnSpcReduction="10000"/>
          </a:bodyPr>
          <a:lstStyle/>
          <a:p>
            <a:pPr marL="0" indent="0">
              <a:buNone/>
            </a:pPr>
            <a:r>
              <a:rPr lang="en-GB" sz="2400" dirty="0">
                <a:solidFill>
                  <a:schemeClr val="tx1"/>
                </a:solidFill>
              </a:rPr>
              <a:t>RESTORE2 combines </a:t>
            </a:r>
            <a:r>
              <a:rPr lang="en-GB" sz="2400" b="1" dirty="0">
                <a:solidFill>
                  <a:schemeClr val="tx1"/>
                </a:solidFill>
              </a:rPr>
              <a:t>soft signs</a:t>
            </a:r>
            <a:r>
              <a:rPr lang="en-GB" sz="2400" dirty="0">
                <a:solidFill>
                  <a:schemeClr val="tx1"/>
                </a:solidFill>
              </a:rPr>
              <a:t> with </a:t>
            </a:r>
            <a:r>
              <a:rPr lang="en-GB" sz="2400" b="1" dirty="0">
                <a:solidFill>
                  <a:schemeClr val="tx1"/>
                </a:solidFill>
              </a:rPr>
              <a:t>NEWS2</a:t>
            </a:r>
            <a:r>
              <a:rPr lang="en-GB" sz="2400" dirty="0">
                <a:solidFill>
                  <a:schemeClr val="tx1"/>
                </a:solidFill>
              </a:rPr>
              <a:t>, a clear </a:t>
            </a:r>
            <a:r>
              <a:rPr lang="en-GB" sz="2400" b="1" dirty="0">
                <a:solidFill>
                  <a:schemeClr val="tx1"/>
                </a:solidFill>
              </a:rPr>
              <a:t>escalation</a:t>
            </a:r>
            <a:r>
              <a:rPr lang="en-GB" sz="2400" dirty="0">
                <a:solidFill>
                  <a:schemeClr val="tx1"/>
                </a:solidFill>
              </a:rPr>
              <a:t> pathway designed around care </a:t>
            </a:r>
            <a:r>
              <a:rPr lang="en-GB" sz="2400" dirty="0" smtClean="0">
                <a:solidFill>
                  <a:schemeClr val="tx1"/>
                </a:solidFill>
              </a:rPr>
              <a:t>homes, taking into account any </a:t>
            </a:r>
            <a:r>
              <a:rPr lang="en-GB" sz="2400" b="1" dirty="0" smtClean="0">
                <a:solidFill>
                  <a:schemeClr val="tx1"/>
                </a:solidFill>
              </a:rPr>
              <a:t>end of life or agreed limits of treatment</a:t>
            </a:r>
            <a:r>
              <a:rPr lang="en-GB" sz="2400" dirty="0" smtClean="0">
                <a:solidFill>
                  <a:schemeClr val="tx1"/>
                </a:solidFill>
              </a:rPr>
              <a:t>, </a:t>
            </a:r>
            <a:r>
              <a:rPr lang="en-GB" sz="2400" dirty="0">
                <a:solidFill>
                  <a:schemeClr val="tx1"/>
                </a:solidFill>
              </a:rPr>
              <a:t>and an </a:t>
            </a:r>
            <a:r>
              <a:rPr lang="en-GB" sz="2400" b="1" dirty="0">
                <a:solidFill>
                  <a:schemeClr val="tx1"/>
                </a:solidFill>
              </a:rPr>
              <a:t>SBARD</a:t>
            </a:r>
            <a:r>
              <a:rPr lang="en-GB" sz="2400" dirty="0">
                <a:solidFill>
                  <a:schemeClr val="tx1"/>
                </a:solidFill>
              </a:rPr>
              <a:t> communication tool and </a:t>
            </a:r>
            <a:r>
              <a:rPr lang="en-GB" sz="2400" dirty="0" smtClean="0">
                <a:solidFill>
                  <a:schemeClr val="tx1"/>
                </a:solidFill>
              </a:rPr>
              <a:t>action </a:t>
            </a:r>
            <a:r>
              <a:rPr lang="en-GB" sz="2400" dirty="0">
                <a:solidFill>
                  <a:schemeClr val="tx1"/>
                </a:solidFill>
              </a:rPr>
              <a:t>t</a:t>
            </a:r>
            <a:r>
              <a:rPr lang="en-GB" sz="2400" dirty="0" smtClean="0">
                <a:solidFill>
                  <a:schemeClr val="tx1"/>
                </a:solidFill>
              </a:rPr>
              <a:t>racker. </a:t>
            </a:r>
            <a:endParaRPr lang="en-GB" sz="2400" dirty="0">
              <a:solidFill>
                <a:schemeClr val="tx1"/>
              </a:solidFill>
            </a:endParaRPr>
          </a:p>
          <a:p>
            <a:endParaRPr lang="en-GB" sz="1800" dirty="0"/>
          </a:p>
          <a:p>
            <a:pPr marL="0" indent="0">
              <a:buNone/>
            </a:pPr>
            <a:endParaRPr lang="en-GB" sz="1800" dirty="0"/>
          </a:p>
          <a:p>
            <a:endParaRPr lang="en-GB" sz="1800" dirty="0"/>
          </a:p>
          <a:p>
            <a:endParaRPr lang="en-GB" dirty="0"/>
          </a:p>
        </p:txBody>
      </p:sp>
      <p:sp>
        <p:nvSpPr>
          <p:cNvPr id="4" name="Footer Placeholder 3">
            <a:extLst>
              <a:ext uri="{FF2B5EF4-FFF2-40B4-BE49-F238E27FC236}">
                <a16:creationId xmlns="" xmlns:a16="http://schemas.microsoft.com/office/drawing/2014/main" id="{1C867F89-8956-1442-A2AE-FEAFACE9A976}"/>
              </a:ext>
            </a:extLst>
          </p:cNvPr>
          <p:cNvSpPr>
            <a:spLocks noGrp="1"/>
          </p:cNvSpPr>
          <p:nvPr>
            <p:ph type="ftr" sz="quarter" idx="3"/>
          </p:nvPr>
        </p:nvSpPr>
        <p:spPr/>
        <p:txBody>
          <a:bodyPr/>
          <a:lstStyle/>
          <a:p>
            <a:r>
              <a:rPr lang="en-GB" dirty="0"/>
              <a:t>|     National Patient Safety Improvement Programmes</a:t>
            </a:r>
          </a:p>
        </p:txBody>
      </p:sp>
      <p:sp>
        <p:nvSpPr>
          <p:cNvPr id="5" name="Slide Number Placeholder 4">
            <a:extLst>
              <a:ext uri="{FF2B5EF4-FFF2-40B4-BE49-F238E27FC236}">
                <a16:creationId xmlns="" xmlns:a16="http://schemas.microsoft.com/office/drawing/2014/main" id="{C49B4921-FAA0-494B-A580-6D1F2347DFD4}"/>
              </a:ext>
            </a:extLst>
          </p:cNvPr>
          <p:cNvSpPr>
            <a:spLocks noGrp="1"/>
          </p:cNvSpPr>
          <p:nvPr>
            <p:ph type="sldNum" sz="quarter" idx="4"/>
          </p:nvPr>
        </p:nvSpPr>
        <p:spPr/>
        <p:txBody>
          <a:bodyPr/>
          <a:lstStyle/>
          <a:p>
            <a:fld id="{C444E201-67E6-4C84-91CE-EF6C201C1FBB}" type="slidenum">
              <a:rPr lang="en-GB" smtClean="0"/>
              <a:pPr/>
              <a:t>8</a:t>
            </a:fld>
            <a:endParaRPr lang="en-GB" dirty="0"/>
          </a:p>
        </p:txBody>
      </p:sp>
      <p:sp>
        <p:nvSpPr>
          <p:cNvPr id="6" name="Content Placeholder 2">
            <a:extLst>
              <a:ext uri="{FF2B5EF4-FFF2-40B4-BE49-F238E27FC236}">
                <a16:creationId xmlns="" xmlns:a16="http://schemas.microsoft.com/office/drawing/2014/main" id="{3C288F79-486C-5245-B071-7080188B39DC}"/>
              </a:ext>
            </a:extLst>
          </p:cNvPr>
          <p:cNvSpPr txBox="1">
            <a:spLocks/>
          </p:cNvSpPr>
          <p:nvPr/>
        </p:nvSpPr>
        <p:spPr>
          <a:xfrm>
            <a:off x="1670867" y="1133747"/>
            <a:ext cx="2659585" cy="3315122"/>
          </a:xfrm>
          <a:prstGeom prst="rect">
            <a:avLst/>
          </a:prstGeom>
        </p:spPr>
        <p:txBody>
          <a:bodyPr vert="horz" lIns="0" tIns="0" rIns="0" bIns="0" rtlCol="0">
            <a:noAutofit/>
          </a:bodyPr>
          <a:lstStyle>
            <a:lvl1pPr marL="180000" indent="-180000" algn="l" defTabSz="685800" rtl="0" eaLnBrk="1" latinLnBrk="0" hangingPunct="1">
              <a:lnSpc>
                <a:spcPct val="100000"/>
              </a:lnSpc>
              <a:spcBef>
                <a:spcPts val="0"/>
              </a:spcBef>
              <a:spcAft>
                <a:spcPts val="600"/>
              </a:spcAft>
              <a:buFont typeface="Frutiger" panose="020B0500000000000000" pitchFamily="34" charset="0"/>
              <a:buChar char="&gt;"/>
              <a:defRPr sz="2000" kern="1200">
                <a:solidFill>
                  <a:schemeClr val="accent2"/>
                </a:solidFill>
                <a:latin typeface="+mn-lt"/>
                <a:ea typeface="+mn-ea"/>
                <a:cs typeface="+mn-cs"/>
              </a:defRPr>
            </a:lvl1pPr>
            <a:lvl2pPr marL="180000" indent="-180000" algn="l" defTabSz="685800" rtl="0" eaLnBrk="1" latinLnBrk="0" hangingPunct="1">
              <a:lnSpc>
                <a:spcPct val="100000"/>
              </a:lnSpc>
              <a:spcBef>
                <a:spcPts val="0"/>
              </a:spcBef>
              <a:spcAft>
                <a:spcPts val="600"/>
              </a:spcAft>
              <a:buFont typeface="Frutiger" panose="020B0500000000000000" pitchFamily="34" charset="0"/>
              <a:buChar char="&gt;"/>
              <a:defRPr sz="2000" kern="1200">
                <a:solidFill>
                  <a:schemeClr val="accent3"/>
                </a:solidFill>
                <a:latin typeface="+mn-lt"/>
                <a:ea typeface="+mn-ea"/>
                <a:cs typeface="+mn-cs"/>
              </a:defRPr>
            </a:lvl2pPr>
            <a:lvl3pPr marL="180000" indent="-180000" algn="l" defTabSz="685800" rtl="0" eaLnBrk="1" latinLnBrk="0" hangingPunct="1">
              <a:lnSpc>
                <a:spcPct val="100000"/>
              </a:lnSpc>
              <a:spcBef>
                <a:spcPts val="0"/>
              </a:spcBef>
              <a:spcAft>
                <a:spcPts val="600"/>
              </a:spcAft>
              <a:buFont typeface="Frutiger" panose="020B0500000000000000" pitchFamily="34" charset="0"/>
              <a:buChar char="&gt;"/>
              <a:defRPr sz="2000" kern="1200">
                <a:solidFill>
                  <a:schemeClr val="accent4"/>
                </a:solidFill>
                <a:latin typeface="+mn-lt"/>
                <a:ea typeface="+mn-ea"/>
                <a:cs typeface="+mn-cs"/>
              </a:defRPr>
            </a:lvl3pPr>
            <a:lvl4pPr marL="180000" indent="-180000" algn="l" defTabSz="685800" rtl="0" eaLnBrk="1" latinLnBrk="0" hangingPunct="1">
              <a:lnSpc>
                <a:spcPct val="100000"/>
              </a:lnSpc>
              <a:spcBef>
                <a:spcPts val="0"/>
              </a:spcBef>
              <a:spcAft>
                <a:spcPts val="600"/>
              </a:spcAft>
              <a:buFont typeface="Frutiger" panose="020B0500000000000000" pitchFamily="34" charset="0"/>
              <a:buChar char="&gt;"/>
              <a:defRPr sz="2000" kern="1200">
                <a:solidFill>
                  <a:schemeClr val="accent5"/>
                </a:solidFill>
                <a:latin typeface="+mn-lt"/>
                <a:ea typeface="+mn-ea"/>
                <a:cs typeface="+mn-cs"/>
              </a:defRPr>
            </a:lvl4pPr>
            <a:lvl5pPr marL="180000" indent="-180000" algn="l" defTabSz="685800" rtl="0" eaLnBrk="1" latinLnBrk="0" hangingPunct="1">
              <a:lnSpc>
                <a:spcPct val="100000"/>
              </a:lnSpc>
              <a:spcBef>
                <a:spcPts val="0"/>
              </a:spcBef>
              <a:spcAft>
                <a:spcPts val="600"/>
              </a:spcAft>
              <a:buFont typeface="Frutiger" panose="020B0500000000000000" pitchFamily="34" charset="0"/>
              <a:buChar char="&gt;"/>
              <a:defRPr sz="2000" kern="1200">
                <a:solidFill>
                  <a:schemeClr val="accent6"/>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GB" sz="1600" dirty="0"/>
          </a:p>
        </p:txBody>
      </p:sp>
      <p:graphicFrame>
        <p:nvGraphicFramePr>
          <p:cNvPr id="7" name="Diagram 6">
            <a:extLst>
              <a:ext uri="{FF2B5EF4-FFF2-40B4-BE49-F238E27FC236}">
                <a16:creationId xmlns="" xmlns:a16="http://schemas.microsoft.com/office/drawing/2014/main" id="{86D5CCB8-3363-464F-8540-D13E72BBE837}"/>
              </a:ext>
            </a:extLst>
          </p:cNvPr>
          <p:cNvGraphicFramePr/>
          <p:nvPr>
            <p:extLst>
              <p:ext uri="{D42A27DB-BD31-4B8C-83A1-F6EECF244321}">
                <p14:modId xmlns:p14="http://schemas.microsoft.com/office/powerpoint/2010/main" val="2753371463"/>
              </p:ext>
            </p:extLst>
          </p:nvPr>
        </p:nvGraphicFramePr>
        <p:xfrm>
          <a:off x="4503188" y="419622"/>
          <a:ext cx="7208812" cy="5146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3">
            <a:extLst>
              <a:ext uri="{FF2B5EF4-FFF2-40B4-BE49-F238E27FC236}">
                <a16:creationId xmlns="" xmlns:a16="http://schemas.microsoft.com/office/drawing/2014/main" id="{6B91D068-A35D-594F-A807-FECFC718A94E}"/>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7143518" y="419623"/>
            <a:ext cx="1921791" cy="1236198"/>
          </a:xfrm>
          <a:prstGeom prst="roundRect">
            <a:avLst>
              <a:gd name="adj" fmla="val 4167"/>
            </a:avLst>
          </a:prstGeom>
          <a:solidFill>
            <a:srgbClr val="FFFFFF"/>
          </a:solidFill>
          <a:ln w="76200" cap="sq">
            <a:solidFill>
              <a:schemeClr val="tx1">
                <a:lumMod val="65000"/>
                <a:lumOff val="35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9" name="TextBox 8">
            <a:extLst>
              <a:ext uri="{FF2B5EF4-FFF2-40B4-BE49-F238E27FC236}">
                <a16:creationId xmlns="" xmlns:a16="http://schemas.microsoft.com/office/drawing/2014/main" id="{3405D581-F87C-6B4F-BDB7-60D6CB5FD1F0}"/>
              </a:ext>
            </a:extLst>
          </p:cNvPr>
          <p:cNvSpPr txBox="1"/>
          <p:nvPr/>
        </p:nvSpPr>
        <p:spPr>
          <a:xfrm>
            <a:off x="7242870" y="682513"/>
            <a:ext cx="1634490" cy="646331"/>
          </a:xfrm>
          <a:prstGeom prst="rect">
            <a:avLst/>
          </a:prstGeom>
          <a:noFill/>
        </p:spPr>
        <p:txBody>
          <a:bodyPr wrap="square" rtlCol="0">
            <a:spAutoFit/>
          </a:bodyPr>
          <a:lstStyle/>
          <a:p>
            <a:pPr algn="ctr"/>
            <a:r>
              <a:rPr lang="en-GB" dirty="0"/>
              <a:t>Recognise Soft Signs</a:t>
            </a:r>
          </a:p>
        </p:txBody>
      </p:sp>
      <p:pic>
        <p:nvPicPr>
          <p:cNvPr id="10" name="Picture 4">
            <a:extLst>
              <a:ext uri="{FF2B5EF4-FFF2-40B4-BE49-F238E27FC236}">
                <a16:creationId xmlns="" xmlns:a16="http://schemas.microsoft.com/office/drawing/2014/main" id="{D14382F9-FF7D-5D4C-835F-166F75044F66}"/>
              </a:ext>
            </a:extLst>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9091687" y="1825513"/>
            <a:ext cx="1910947" cy="1234800"/>
          </a:xfrm>
          <a:prstGeom prst="roundRect">
            <a:avLst>
              <a:gd name="adj" fmla="val 4167"/>
            </a:avLst>
          </a:prstGeom>
          <a:solidFill>
            <a:srgbClr val="FFFFFF"/>
          </a:solidFill>
          <a:ln w="76200">
            <a:solidFill>
              <a:schemeClr val="tx2"/>
            </a:solidFill>
            <a:miter lim="800000"/>
            <a:headEnd/>
            <a:tailEnd/>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1" name="TextBox 10">
            <a:extLst>
              <a:ext uri="{FF2B5EF4-FFF2-40B4-BE49-F238E27FC236}">
                <a16:creationId xmlns="" xmlns:a16="http://schemas.microsoft.com/office/drawing/2014/main" id="{463A1F3F-BE64-5943-9D40-66A5C6579EC6}"/>
              </a:ext>
            </a:extLst>
          </p:cNvPr>
          <p:cNvSpPr txBox="1"/>
          <p:nvPr/>
        </p:nvSpPr>
        <p:spPr>
          <a:xfrm>
            <a:off x="9229915" y="2119747"/>
            <a:ext cx="1634490" cy="646331"/>
          </a:xfrm>
          <a:prstGeom prst="rect">
            <a:avLst/>
          </a:prstGeom>
          <a:noFill/>
        </p:spPr>
        <p:txBody>
          <a:bodyPr wrap="square" rtlCol="0">
            <a:spAutoFit/>
          </a:bodyPr>
          <a:lstStyle/>
          <a:p>
            <a:pPr algn="ctr"/>
            <a:r>
              <a:rPr lang="en-GB" dirty="0"/>
              <a:t>Take Observations</a:t>
            </a:r>
          </a:p>
        </p:txBody>
      </p:sp>
      <p:pic>
        <p:nvPicPr>
          <p:cNvPr id="12" name="Picture 4">
            <a:extLst>
              <a:ext uri="{FF2B5EF4-FFF2-40B4-BE49-F238E27FC236}">
                <a16:creationId xmlns="" xmlns:a16="http://schemas.microsoft.com/office/drawing/2014/main" id="{A0195810-D3C5-0F4B-8E54-4D908EF1C958}"/>
              </a:ext>
            </a:extLst>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8443987" y="4001023"/>
            <a:ext cx="1910947" cy="1234800"/>
          </a:xfrm>
          <a:prstGeom prst="roundRect">
            <a:avLst>
              <a:gd name="adj" fmla="val 4167"/>
            </a:avLst>
          </a:prstGeom>
          <a:solidFill>
            <a:srgbClr val="FFFFFF"/>
          </a:solidFill>
          <a:ln w="76200">
            <a:solidFill>
              <a:schemeClr val="tx2"/>
            </a:solidFill>
            <a:miter lim="800000"/>
            <a:headEnd/>
            <a:tailEnd/>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3" name="TextBox 12">
            <a:extLst>
              <a:ext uri="{FF2B5EF4-FFF2-40B4-BE49-F238E27FC236}">
                <a16:creationId xmlns="" xmlns:a16="http://schemas.microsoft.com/office/drawing/2014/main" id="{DFF6F71F-C5E1-9641-91E1-EF8AE9236B15}"/>
              </a:ext>
            </a:extLst>
          </p:cNvPr>
          <p:cNvSpPr txBox="1"/>
          <p:nvPr/>
        </p:nvSpPr>
        <p:spPr>
          <a:xfrm>
            <a:off x="8582215" y="4295256"/>
            <a:ext cx="1634490" cy="646331"/>
          </a:xfrm>
          <a:prstGeom prst="rect">
            <a:avLst/>
          </a:prstGeom>
          <a:noFill/>
        </p:spPr>
        <p:txBody>
          <a:bodyPr wrap="square" rtlCol="0">
            <a:spAutoFit/>
          </a:bodyPr>
          <a:lstStyle/>
          <a:p>
            <a:pPr algn="ctr"/>
            <a:r>
              <a:rPr lang="en-GB" dirty="0"/>
              <a:t>Calculate NEWS2</a:t>
            </a:r>
          </a:p>
        </p:txBody>
      </p:sp>
      <p:pic>
        <p:nvPicPr>
          <p:cNvPr id="14" name="Picture 5">
            <a:extLst>
              <a:ext uri="{FF2B5EF4-FFF2-40B4-BE49-F238E27FC236}">
                <a16:creationId xmlns="" xmlns:a16="http://schemas.microsoft.com/office/drawing/2014/main" id="{452735E5-B2B9-694D-A295-63400DBEC002}"/>
              </a:ext>
            </a:extLst>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5842084" y="4001021"/>
            <a:ext cx="1919586" cy="1234800"/>
          </a:xfrm>
          <a:prstGeom prst="roundRect">
            <a:avLst>
              <a:gd name="adj" fmla="val 4167"/>
            </a:avLst>
          </a:prstGeom>
          <a:solidFill>
            <a:srgbClr val="FFFFFF"/>
          </a:solidFill>
          <a:ln w="76200">
            <a:solidFill>
              <a:schemeClr val="accent5">
                <a:lumMod val="75000"/>
              </a:schemeClr>
            </a:solidFill>
            <a:miter lim="800000"/>
            <a:headEnd/>
            <a:tailEnd/>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5" name="TextBox 14">
            <a:extLst>
              <a:ext uri="{FF2B5EF4-FFF2-40B4-BE49-F238E27FC236}">
                <a16:creationId xmlns="" xmlns:a16="http://schemas.microsoft.com/office/drawing/2014/main" id="{A31BBBE6-29CF-064A-8921-424EBC681A93}"/>
              </a:ext>
            </a:extLst>
          </p:cNvPr>
          <p:cNvSpPr txBox="1"/>
          <p:nvPr/>
        </p:nvSpPr>
        <p:spPr>
          <a:xfrm>
            <a:off x="5984632" y="4287781"/>
            <a:ext cx="1634490" cy="646331"/>
          </a:xfrm>
          <a:prstGeom prst="rect">
            <a:avLst/>
          </a:prstGeom>
          <a:noFill/>
        </p:spPr>
        <p:txBody>
          <a:bodyPr wrap="square" rtlCol="0">
            <a:spAutoFit/>
          </a:bodyPr>
          <a:lstStyle/>
          <a:p>
            <a:pPr algn="ctr"/>
            <a:r>
              <a:rPr lang="en-GB" dirty="0"/>
              <a:t>Get the right help early</a:t>
            </a:r>
          </a:p>
        </p:txBody>
      </p:sp>
      <p:pic>
        <p:nvPicPr>
          <p:cNvPr id="16" name="Picture 6">
            <a:extLst>
              <a:ext uri="{FF2B5EF4-FFF2-40B4-BE49-F238E27FC236}">
                <a16:creationId xmlns="" xmlns:a16="http://schemas.microsoft.com/office/drawing/2014/main" id="{0E6D1481-479C-C447-BAC4-BF19A927F501}"/>
              </a:ext>
            </a:extLst>
          </p:cNvPr>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5004367" y="1848622"/>
            <a:ext cx="1960530" cy="1224000"/>
          </a:xfrm>
          <a:prstGeom prst="roundRect">
            <a:avLst>
              <a:gd name="adj" fmla="val 4167"/>
            </a:avLst>
          </a:prstGeom>
          <a:solidFill>
            <a:srgbClr val="FFFFFF"/>
          </a:solidFill>
          <a:ln w="76200">
            <a:solidFill>
              <a:schemeClr val="accent5">
                <a:lumMod val="75000"/>
              </a:schemeClr>
            </a:solidFill>
            <a:miter lim="800000"/>
            <a:headEnd/>
            <a:tailEnd/>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7" name="TextBox 16">
            <a:extLst>
              <a:ext uri="{FF2B5EF4-FFF2-40B4-BE49-F238E27FC236}">
                <a16:creationId xmlns="" xmlns:a16="http://schemas.microsoft.com/office/drawing/2014/main" id="{CBBFDA38-6BFF-5444-B2B8-753C50EEC290}"/>
              </a:ext>
            </a:extLst>
          </p:cNvPr>
          <p:cNvSpPr txBox="1"/>
          <p:nvPr/>
        </p:nvSpPr>
        <p:spPr>
          <a:xfrm>
            <a:off x="5167387" y="2119746"/>
            <a:ext cx="1634490" cy="646331"/>
          </a:xfrm>
          <a:prstGeom prst="rect">
            <a:avLst/>
          </a:prstGeom>
          <a:noFill/>
        </p:spPr>
        <p:txBody>
          <a:bodyPr wrap="square" rtlCol="0">
            <a:spAutoFit/>
          </a:bodyPr>
          <a:lstStyle/>
          <a:p>
            <a:pPr algn="ctr"/>
            <a:r>
              <a:rPr lang="en-GB" dirty="0"/>
              <a:t>Get your message across</a:t>
            </a:r>
          </a:p>
        </p:txBody>
      </p:sp>
      <p:pic>
        <p:nvPicPr>
          <p:cNvPr id="18" name="Picture 2">
            <a:extLst>
              <a:ext uri="{FF2B5EF4-FFF2-40B4-BE49-F238E27FC236}">
                <a16:creationId xmlns="" xmlns:a16="http://schemas.microsoft.com/office/drawing/2014/main" id="{84DBC5E7-187E-154D-869A-CB9BB4EBC5F8}"/>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6964897" y="1873211"/>
            <a:ext cx="2265018" cy="1853610"/>
          </a:xfrm>
          <a:prstGeom prst="rect">
            <a:avLst/>
          </a:prstGeom>
          <a:noFill/>
          <a:ln>
            <a:noFill/>
          </a:ln>
          <a:effectLst/>
          <a:extLst>
            <a:ext uri="{909E8E84-426E-40DD-AFC4-6F175D3DCCD1}">
              <a14:hiddenFill xmlns:a14="http://schemas.microsoft.com/office/drawing/2010/main">
                <a:solidFill>
                  <a:srgbClr val="1F497D"/>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nvGrpSpPr>
          <p:cNvPr id="19" name="Group 18">
            <a:extLst>
              <a:ext uri="{FF2B5EF4-FFF2-40B4-BE49-F238E27FC236}">
                <a16:creationId xmlns="" xmlns:a16="http://schemas.microsoft.com/office/drawing/2014/main" id="{9EFB5C44-EDC1-8744-AB85-EC7C947FBB17}"/>
              </a:ext>
            </a:extLst>
          </p:cNvPr>
          <p:cNvGrpSpPr/>
          <p:nvPr/>
        </p:nvGrpSpPr>
        <p:grpSpPr>
          <a:xfrm>
            <a:off x="1670867" y="5744524"/>
            <a:ext cx="8633916" cy="520820"/>
            <a:chOff x="155575" y="6310874"/>
            <a:chExt cx="8633916" cy="520820"/>
          </a:xfrm>
        </p:grpSpPr>
        <p:pic>
          <p:nvPicPr>
            <p:cNvPr id="20" name="Picture 2">
              <a:extLst>
                <a:ext uri="{FF2B5EF4-FFF2-40B4-BE49-F238E27FC236}">
                  <a16:creationId xmlns="" xmlns:a16="http://schemas.microsoft.com/office/drawing/2014/main" id="{748590C2-7FCE-1A41-8799-328704DDFB88}"/>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3916045" y="6369346"/>
              <a:ext cx="1910324" cy="462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3">
              <a:extLst>
                <a:ext uri="{FF2B5EF4-FFF2-40B4-BE49-F238E27FC236}">
                  <a16:creationId xmlns="" xmlns:a16="http://schemas.microsoft.com/office/drawing/2014/main" id="{37F9A7D0-60BF-FF46-9578-12F66F73B4CE}"/>
                </a:ext>
              </a:extLst>
            </p:cNvPr>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7934679" y="6310874"/>
              <a:ext cx="769340" cy="484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Box 21">
              <a:extLst>
                <a:ext uri="{FF2B5EF4-FFF2-40B4-BE49-F238E27FC236}">
                  <a16:creationId xmlns="" xmlns:a16="http://schemas.microsoft.com/office/drawing/2014/main" id="{AF6AB867-7643-6F45-B938-5A965E2651C9}"/>
                </a:ext>
              </a:extLst>
            </p:cNvPr>
            <p:cNvSpPr txBox="1"/>
            <p:nvPr/>
          </p:nvSpPr>
          <p:spPr>
            <a:xfrm>
              <a:off x="8060221" y="6402792"/>
              <a:ext cx="729270" cy="276999"/>
            </a:xfrm>
            <a:prstGeom prst="rect">
              <a:avLst/>
            </a:prstGeom>
            <a:noFill/>
          </p:spPr>
          <p:txBody>
            <a:bodyPr wrap="square" rtlCol="0">
              <a:spAutoFit/>
            </a:bodyPr>
            <a:lstStyle/>
            <a:p>
              <a:r>
                <a:rPr lang="en-GB" sz="1200" dirty="0"/>
                <a:t>2019</a:t>
              </a:r>
            </a:p>
          </p:txBody>
        </p:sp>
        <p:pic>
          <p:nvPicPr>
            <p:cNvPr id="23" name="Picture 22">
              <a:extLst>
                <a:ext uri="{FF2B5EF4-FFF2-40B4-BE49-F238E27FC236}">
                  <a16:creationId xmlns="" xmlns:a16="http://schemas.microsoft.com/office/drawing/2014/main" id="{3927DACD-491F-114A-9072-7E21AF55AA1B}"/>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949729" y="6513654"/>
              <a:ext cx="1517650" cy="139700"/>
            </a:xfrm>
            <a:prstGeom prst="rect">
              <a:avLst/>
            </a:prstGeom>
          </p:spPr>
        </p:pic>
        <p:pic>
          <p:nvPicPr>
            <p:cNvPr id="24" name="Picture 23">
              <a:extLst>
                <a:ext uri="{FF2B5EF4-FFF2-40B4-BE49-F238E27FC236}">
                  <a16:creationId xmlns="" xmlns:a16="http://schemas.microsoft.com/office/drawing/2014/main" id="{7A4CAC7B-AE4A-414F-A3A9-220ED3930D92}"/>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6459413" y="6415419"/>
              <a:ext cx="993269" cy="389850"/>
            </a:xfrm>
            <a:prstGeom prst="rect">
              <a:avLst/>
            </a:prstGeom>
          </p:spPr>
        </p:pic>
        <p:pic>
          <p:nvPicPr>
            <p:cNvPr id="25" name="Picture 24">
              <a:extLst>
                <a:ext uri="{FF2B5EF4-FFF2-40B4-BE49-F238E27FC236}">
                  <a16:creationId xmlns="" xmlns:a16="http://schemas.microsoft.com/office/drawing/2014/main" id="{364D01E7-D3A7-5A43-BB7C-8B2F7DD7D0A9}"/>
                </a:ext>
              </a:extLst>
            </p:cNvPr>
            <p:cNvPicPr>
              <a:picLocks noChangeAspect="1"/>
            </p:cNvPicPr>
            <p:nvPr/>
          </p:nvPicPr>
          <p:blipFill rotWithShape="1">
            <a:blip r:embed="rId17" cstate="email">
              <a:extLst>
                <a:ext uri="{28A0092B-C50C-407E-A947-70E740481C1C}">
                  <a14:useLocalDpi xmlns:a14="http://schemas.microsoft.com/office/drawing/2010/main"/>
                </a:ext>
              </a:extLst>
            </a:blip>
            <a:srcRect/>
            <a:stretch/>
          </p:blipFill>
          <p:spPr>
            <a:xfrm>
              <a:off x="155575" y="6356386"/>
              <a:ext cx="1236558" cy="454237"/>
            </a:xfrm>
            <a:prstGeom prst="rect">
              <a:avLst/>
            </a:prstGeom>
          </p:spPr>
        </p:pic>
      </p:grpSp>
    </p:spTree>
    <p:extLst>
      <p:ext uri="{BB962C8B-B14F-4D97-AF65-F5344CB8AC3E}">
        <p14:creationId xmlns:p14="http://schemas.microsoft.com/office/powerpoint/2010/main" val="20964554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1"/>
            <a:ext cx="12192000" cy="2209955"/>
          </a:xfrm>
          <a:prstGeom prst="rect">
            <a:avLst/>
          </a:prstGeom>
        </p:spPr>
      </p:pic>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8903" y="1975061"/>
            <a:ext cx="5438775" cy="3701967"/>
          </a:xfrm>
          <a:prstGeom prst="rect">
            <a:avLst/>
          </a:prstGeom>
        </p:spPr>
      </p:pic>
      <p:pic>
        <p:nvPicPr>
          <p:cNvPr id="10" name="Picture 9"/>
          <p:cNvPicPr>
            <a:picLocks noChangeAspect="1"/>
          </p:cNvPicPr>
          <p:nvPr/>
        </p:nvPicPr>
        <p:blipFill>
          <a:blip r:embed="rId5"/>
          <a:stretch>
            <a:fillRect/>
          </a:stretch>
        </p:blipFill>
        <p:spPr>
          <a:xfrm>
            <a:off x="5809247" y="1975061"/>
            <a:ext cx="5759616" cy="2559829"/>
          </a:xfrm>
          <a:prstGeom prst="rect">
            <a:avLst/>
          </a:prstGeom>
        </p:spPr>
      </p:pic>
      <p:pic>
        <p:nvPicPr>
          <p:cNvPr id="11" name="Picture 10"/>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967663" y="4626067"/>
            <a:ext cx="5400425" cy="2101921"/>
          </a:xfrm>
          <a:prstGeom prst="rect">
            <a:avLst/>
          </a:prstGeom>
        </p:spPr>
      </p:pic>
      <p:sp>
        <p:nvSpPr>
          <p:cNvPr id="12" name="TextBox 11"/>
          <p:cNvSpPr txBox="1"/>
          <p:nvPr/>
        </p:nvSpPr>
        <p:spPr>
          <a:xfrm>
            <a:off x="215900" y="5804658"/>
            <a:ext cx="377190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hlinkClick r:id="rId7"/>
              </a:rPr>
              <a:t>https://www.weahsn.net/</a:t>
            </a:r>
            <a:endPar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hlinkClick r:id="rId8"/>
              </a:rPr>
              <a:t>https://wessexahsn.org.uk/</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10274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NHS NatPatSIP">
      <a:dk1>
        <a:srgbClr val="231F20"/>
      </a:dk1>
      <a:lt1>
        <a:sysClr val="window" lastClr="FFFFFF"/>
      </a:lt1>
      <a:dk2>
        <a:srgbClr val="005EB8"/>
      </a:dk2>
      <a:lt2>
        <a:srgbClr val="E8EDEE"/>
      </a:lt2>
      <a:accent1>
        <a:srgbClr val="005EB8"/>
      </a:accent1>
      <a:accent2>
        <a:srgbClr val="330072"/>
      </a:accent2>
      <a:accent3>
        <a:srgbClr val="78BE20"/>
      </a:accent3>
      <a:accent4>
        <a:srgbClr val="AE2573"/>
      </a:accent4>
      <a:accent5>
        <a:srgbClr val="00A499"/>
      </a:accent5>
      <a:accent6>
        <a:srgbClr val="ED8B00"/>
      </a:accent6>
      <a:hlink>
        <a:srgbClr val="005EB8"/>
      </a:hlink>
      <a:folHlink>
        <a:srgbClr val="76869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NHS NatPatSIP">
      <a:dk1>
        <a:srgbClr val="231F20"/>
      </a:dk1>
      <a:lt1>
        <a:sysClr val="window" lastClr="FFFFFF"/>
      </a:lt1>
      <a:dk2>
        <a:srgbClr val="005EB8"/>
      </a:dk2>
      <a:lt2>
        <a:srgbClr val="E8EDEE"/>
      </a:lt2>
      <a:accent1>
        <a:srgbClr val="005EB8"/>
      </a:accent1>
      <a:accent2>
        <a:srgbClr val="330072"/>
      </a:accent2>
      <a:accent3>
        <a:srgbClr val="78BE20"/>
      </a:accent3>
      <a:accent4>
        <a:srgbClr val="AE2573"/>
      </a:accent4>
      <a:accent5>
        <a:srgbClr val="00A499"/>
      </a:accent5>
      <a:accent6>
        <a:srgbClr val="ED8B00"/>
      </a:accent6>
      <a:hlink>
        <a:srgbClr val="005EB8"/>
      </a:hlink>
      <a:folHlink>
        <a:srgbClr val="76869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9077</TotalTime>
  <Words>3260</Words>
  <Application>Microsoft Office PowerPoint</Application>
  <PresentationFormat>Custom</PresentationFormat>
  <Paragraphs>374</Paragraphs>
  <Slides>35</Slides>
  <Notes>28</Notes>
  <HiddenSlides>1</HiddenSlides>
  <MMClips>0</MMClips>
  <ScaleCrop>false</ScaleCrop>
  <HeadingPairs>
    <vt:vector size="4" baseType="variant">
      <vt:variant>
        <vt:lpstr>Theme</vt:lpstr>
      </vt:variant>
      <vt:variant>
        <vt:i4>4</vt:i4>
      </vt:variant>
      <vt:variant>
        <vt:lpstr>Slide Titles</vt:lpstr>
      </vt:variant>
      <vt:variant>
        <vt:i4>35</vt:i4>
      </vt:variant>
    </vt:vector>
  </HeadingPairs>
  <TitlesOfParts>
    <vt:vector size="39" baseType="lpstr">
      <vt:lpstr>Office Theme</vt:lpstr>
      <vt:lpstr>1_Office Theme</vt:lpstr>
      <vt:lpstr>2_Office Theme</vt:lpstr>
      <vt:lpstr>3_Office Theme</vt:lpstr>
      <vt:lpstr> RESTORE2 full training</vt:lpstr>
      <vt:lpstr>Introduction and Housekeeping</vt:lpstr>
      <vt:lpstr>Aim and objectives</vt:lpstr>
      <vt:lpstr>Session outline</vt:lpstr>
      <vt:lpstr>PowerPoint Presentation</vt:lpstr>
      <vt:lpstr>PowerPoint Presentation</vt:lpstr>
      <vt:lpstr>PowerPoint Presentation</vt:lpstr>
      <vt:lpstr>Components of RESTORE2TM</vt:lpstr>
      <vt:lpstr>PowerPoint Presentation</vt:lpstr>
      <vt:lpstr>PowerPoint Presentation</vt:lpstr>
      <vt:lpstr>PowerPoint Presentation</vt:lpstr>
      <vt:lpstr>       Identifying the soft signs of deterioration</vt:lpstr>
      <vt:lpstr>Medical emergencies</vt:lpstr>
      <vt:lpstr>PowerPoint Presentation</vt:lpstr>
      <vt:lpstr>PowerPoint Presentation</vt:lpstr>
      <vt:lpstr>PowerPoint Presentation</vt:lpstr>
      <vt:lpstr>PowerPoint Presentation</vt:lpstr>
      <vt:lpstr>PowerPoint Presentation</vt:lpstr>
      <vt:lpstr>Scenario: Charlie </vt:lpstr>
      <vt:lpstr>Taking physiological observations (NEWS2)</vt:lpstr>
      <vt:lpstr>Making NEWS accessible</vt:lpstr>
      <vt:lpstr>When should we take physiological observations?  </vt:lpstr>
      <vt:lpstr>COVID-19 pandemic in care homes</vt:lpstr>
      <vt:lpstr>The NEWS2 tool measures 6 vital signs or observations to determine level of illness via a overall score</vt:lpstr>
      <vt:lpstr>Take observations</vt:lpstr>
      <vt:lpstr>NEWS2 chart</vt:lpstr>
      <vt:lpstr>PowerPoint Presentation</vt:lpstr>
      <vt:lpstr> SpO2 Scoring scales- Oxygen levels</vt:lpstr>
      <vt:lpstr>Sp02 Scoring scales  </vt:lpstr>
      <vt:lpstr>Respiratory rate</vt:lpstr>
      <vt:lpstr>Blood pressure</vt:lpstr>
      <vt:lpstr>Heart rate</vt:lpstr>
      <vt:lpstr>Level of Consciousness</vt:lpstr>
      <vt:lpstr>Temperature</vt:lpstr>
      <vt:lpstr>Screen/ comfort break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for care homes</dc:title>
  <dc:creator>Nat Delaney</dc:creator>
  <cp:lastModifiedBy>Ryan Emma</cp:lastModifiedBy>
  <cp:revision>220</cp:revision>
  <dcterms:created xsi:type="dcterms:W3CDTF">2020-04-28T07:38:02Z</dcterms:created>
  <dcterms:modified xsi:type="dcterms:W3CDTF">2021-08-10T13:49:34Z</dcterms:modified>
</cp:coreProperties>
</file>